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6858000" cx="12192000"/>
  <p:notesSz cx="6858000" cy="9144000"/>
  <p:embeddedFontLst>
    <p:embeddedFont>
      <p:font typeface="Poppins"/>
      <p:regular r:id="rId122"/>
      <p:bold r:id="rId123"/>
      <p:italic r:id="rId124"/>
      <p:boldItalic r:id="rId125"/>
    </p:embeddedFont>
    <p:embeddedFont>
      <p:font typeface="Tahoma"/>
      <p:regular r:id="rId126"/>
      <p:bold r:id="rId127"/>
    </p:embeddedFont>
    <p:embeddedFont>
      <p:font typeface="Gill Sans"/>
      <p:regular r:id="rId128"/>
      <p:bold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30" roundtripDataSignature="AMtx7mimawwiCewNDLZrcp561+2EljBj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ABDD29-B05A-434F-9E7C-F9C2CD0A5A26}">
  <a:tblStyle styleId="{CAABDD29-B05A-434F-9E7C-F9C2CD0A5A2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GillSans-bold.fntdata"/><Relationship Id="rId128" Type="http://schemas.openxmlformats.org/officeDocument/2006/relationships/font" Target="fonts/GillSans-regular.fntdata"/><Relationship Id="rId127" Type="http://schemas.openxmlformats.org/officeDocument/2006/relationships/font" Target="fonts/Tahoma-bold.fntdata"/><Relationship Id="rId126" Type="http://schemas.openxmlformats.org/officeDocument/2006/relationships/font" Target="fonts/Tahoma-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Poppins-boldItalic.fntdata"/><Relationship Id="rId29" Type="http://schemas.openxmlformats.org/officeDocument/2006/relationships/slide" Target="slides/slide23.xml"/><Relationship Id="rId124" Type="http://schemas.openxmlformats.org/officeDocument/2006/relationships/font" Target="fonts/Poppins-italic.fntdata"/><Relationship Id="rId123" Type="http://schemas.openxmlformats.org/officeDocument/2006/relationships/font" Target="fonts/Poppins-bold.fntdata"/><Relationship Id="rId122" Type="http://schemas.openxmlformats.org/officeDocument/2006/relationships/font" Target="fonts/Poppins-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customschemas.google.com/relationships/presentationmetadata" Target="meta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3" name="Shape 4393"/>
        <p:cNvGrpSpPr/>
        <p:nvPr/>
      </p:nvGrpSpPr>
      <p:grpSpPr>
        <a:xfrm>
          <a:off x="0" y="0"/>
          <a:ext cx="0" cy="0"/>
          <a:chOff x="0" y="0"/>
          <a:chExt cx="0" cy="0"/>
        </a:xfrm>
      </p:grpSpPr>
      <p:sp>
        <p:nvSpPr>
          <p:cNvPr id="4394" name="Google Shape;4394;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5" name="Google Shape;4395;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5" name="Google Shape;4405;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4" name="Google Shape;441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2" name="Shape 4422"/>
        <p:cNvGrpSpPr/>
        <p:nvPr/>
      </p:nvGrpSpPr>
      <p:grpSpPr>
        <a:xfrm>
          <a:off x="0" y="0"/>
          <a:ext cx="0" cy="0"/>
          <a:chOff x="0" y="0"/>
          <a:chExt cx="0" cy="0"/>
        </a:xfrm>
      </p:grpSpPr>
      <p:sp>
        <p:nvSpPr>
          <p:cNvPr id="4423" name="Google Shape;4423;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4" name="Google Shape;4424;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3" name="Google Shape;4433;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5" name="Google Shape;4445;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5" name="Google Shape;450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9" name="Shape 4679"/>
        <p:cNvGrpSpPr/>
        <p:nvPr/>
      </p:nvGrpSpPr>
      <p:grpSpPr>
        <a:xfrm>
          <a:off x="0" y="0"/>
          <a:ext cx="0" cy="0"/>
          <a:chOff x="0" y="0"/>
          <a:chExt cx="0" cy="0"/>
        </a:xfrm>
      </p:grpSpPr>
      <p:sp>
        <p:nvSpPr>
          <p:cNvPr id="4680" name="Google Shape;4680;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1" name="Google Shape;4681;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1" name="Google Shape;4851;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1" name="Shape 5031"/>
        <p:cNvGrpSpPr/>
        <p:nvPr/>
      </p:nvGrpSpPr>
      <p:grpSpPr>
        <a:xfrm>
          <a:off x="0" y="0"/>
          <a:ext cx="0" cy="0"/>
          <a:chOff x="0" y="0"/>
          <a:chExt cx="0" cy="0"/>
        </a:xfrm>
      </p:grpSpPr>
      <p:sp>
        <p:nvSpPr>
          <p:cNvPr id="5032" name="Google Shape;5032;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3" name="Google Shape;5033;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2" name="Google Shape;5042;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2" name="Google Shape;5052;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1" name="Google Shape;506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0" name="Google Shape;5070;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9" name="Google Shape;5079;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9" name="Shape 5089"/>
        <p:cNvGrpSpPr/>
        <p:nvPr/>
      </p:nvGrpSpPr>
      <p:grpSpPr>
        <a:xfrm>
          <a:off x="0" y="0"/>
          <a:ext cx="0" cy="0"/>
          <a:chOff x="0" y="0"/>
          <a:chExt cx="0" cy="0"/>
        </a:xfrm>
      </p:grpSpPr>
      <p:sp>
        <p:nvSpPr>
          <p:cNvPr id="5090" name="Google Shape;509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1" name="Google Shape;509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8" name="Google Shape;17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7" name="Google Shape;18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1" name="Google Shape;19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5" name="Google Shape;208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2" name="Google Shape;212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6" name="Google Shape;220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6" name="Google Shape;221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3" name="Google Shape;235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3" name="Google Shape;24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2" name="Google Shape;243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3" name="Google Shape;244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3" name="Google Shape;245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9" name="Google Shape;25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2" name="Google Shape;254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5" name="Google Shape;255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8" name="Google Shape;26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6" name="Google Shape;27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2" name="Google Shape;279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5" name="Google Shape;290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3" name="Google Shape;292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2" name="Google Shape;293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5" name="Google Shape;294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9" name="Google Shape;295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1" name="Google Shape;297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0" name="Google Shape;298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1" name="Google Shape;299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1" name="Google Shape;300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2" name="Google Shape;301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2" name="Google Shape;306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9" name="Google Shape;311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1" name="Google Shape;317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1" name="Google Shape;318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1" name="Google Shape;319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1" name="Google Shape;320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2" name="Google Shape;333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0" name="Google Shape;343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9" name="Google Shape;343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6" name="Google Shape;363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7" name="Google Shape;382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6" name="Shape 3836"/>
        <p:cNvGrpSpPr/>
        <p:nvPr/>
      </p:nvGrpSpPr>
      <p:grpSpPr>
        <a:xfrm>
          <a:off x="0" y="0"/>
          <a:ext cx="0" cy="0"/>
          <a:chOff x="0" y="0"/>
          <a:chExt cx="0" cy="0"/>
        </a:xfrm>
      </p:grpSpPr>
      <p:sp>
        <p:nvSpPr>
          <p:cNvPr id="3837" name="Google Shape;3837;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8" name="Google Shape;383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6" name="Shape 3846"/>
        <p:cNvGrpSpPr/>
        <p:nvPr/>
      </p:nvGrpSpPr>
      <p:grpSpPr>
        <a:xfrm>
          <a:off x="0" y="0"/>
          <a:ext cx="0" cy="0"/>
          <a:chOff x="0" y="0"/>
          <a:chExt cx="0" cy="0"/>
        </a:xfrm>
      </p:grpSpPr>
      <p:sp>
        <p:nvSpPr>
          <p:cNvPr id="3847" name="Google Shape;384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8" name="Google Shape;384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2" name="Google Shape;390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9" name="Shape 3909"/>
        <p:cNvGrpSpPr/>
        <p:nvPr/>
      </p:nvGrpSpPr>
      <p:grpSpPr>
        <a:xfrm>
          <a:off x="0" y="0"/>
          <a:ext cx="0" cy="0"/>
          <a:chOff x="0" y="0"/>
          <a:chExt cx="0" cy="0"/>
        </a:xfrm>
      </p:grpSpPr>
      <p:sp>
        <p:nvSpPr>
          <p:cNvPr id="3910" name="Google Shape;391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1" name="Google Shape;391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0" name="Google Shape;392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7" name="Google Shape;403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4" name="Shape 4044"/>
        <p:cNvGrpSpPr/>
        <p:nvPr/>
      </p:nvGrpSpPr>
      <p:grpSpPr>
        <a:xfrm>
          <a:off x="0" y="0"/>
          <a:ext cx="0" cy="0"/>
          <a:chOff x="0" y="0"/>
          <a:chExt cx="0" cy="0"/>
        </a:xfrm>
      </p:grpSpPr>
      <p:sp>
        <p:nvSpPr>
          <p:cNvPr id="4045" name="Google Shape;404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6" name="Google Shape;404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1" name="Google Shape;412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1" name="Google Shape;413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1" name="Google Shape;414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1" name="Google Shape;415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9" name="Shape 4159"/>
        <p:cNvGrpSpPr/>
        <p:nvPr/>
      </p:nvGrpSpPr>
      <p:grpSpPr>
        <a:xfrm>
          <a:off x="0" y="0"/>
          <a:ext cx="0" cy="0"/>
          <a:chOff x="0" y="0"/>
          <a:chExt cx="0" cy="0"/>
        </a:xfrm>
      </p:grpSpPr>
      <p:sp>
        <p:nvSpPr>
          <p:cNvPr id="4160" name="Google Shape;416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1" name="Google Shape;416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1" name="Shape 4171"/>
        <p:cNvGrpSpPr/>
        <p:nvPr/>
      </p:nvGrpSpPr>
      <p:grpSpPr>
        <a:xfrm>
          <a:off x="0" y="0"/>
          <a:ext cx="0" cy="0"/>
          <a:chOff x="0" y="0"/>
          <a:chExt cx="0" cy="0"/>
        </a:xfrm>
      </p:grpSpPr>
      <p:sp>
        <p:nvSpPr>
          <p:cNvPr id="4172" name="Google Shape;417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3" name="Google Shape;417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4" name="Shape 4194"/>
        <p:cNvGrpSpPr/>
        <p:nvPr/>
      </p:nvGrpSpPr>
      <p:grpSpPr>
        <a:xfrm>
          <a:off x="0" y="0"/>
          <a:ext cx="0" cy="0"/>
          <a:chOff x="0" y="0"/>
          <a:chExt cx="0" cy="0"/>
        </a:xfrm>
      </p:grpSpPr>
      <p:sp>
        <p:nvSpPr>
          <p:cNvPr id="4195" name="Google Shape;4195;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6" name="Google Shape;4196;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4" name="Shape 4204"/>
        <p:cNvGrpSpPr/>
        <p:nvPr/>
      </p:nvGrpSpPr>
      <p:grpSpPr>
        <a:xfrm>
          <a:off x="0" y="0"/>
          <a:ext cx="0" cy="0"/>
          <a:chOff x="0" y="0"/>
          <a:chExt cx="0" cy="0"/>
        </a:xfrm>
      </p:grpSpPr>
      <p:sp>
        <p:nvSpPr>
          <p:cNvPr id="4205" name="Google Shape;420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6" name="Google Shape;420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4" name="Shape 4214"/>
        <p:cNvGrpSpPr/>
        <p:nvPr/>
      </p:nvGrpSpPr>
      <p:grpSpPr>
        <a:xfrm>
          <a:off x="0" y="0"/>
          <a:ext cx="0" cy="0"/>
          <a:chOff x="0" y="0"/>
          <a:chExt cx="0" cy="0"/>
        </a:xfrm>
      </p:grpSpPr>
      <p:sp>
        <p:nvSpPr>
          <p:cNvPr id="4215" name="Google Shape;421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6" name="Google Shape;421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5" name="Shape 4225"/>
        <p:cNvGrpSpPr/>
        <p:nvPr/>
      </p:nvGrpSpPr>
      <p:grpSpPr>
        <a:xfrm>
          <a:off x="0" y="0"/>
          <a:ext cx="0" cy="0"/>
          <a:chOff x="0" y="0"/>
          <a:chExt cx="0" cy="0"/>
        </a:xfrm>
      </p:grpSpPr>
      <p:sp>
        <p:nvSpPr>
          <p:cNvPr id="4226" name="Google Shape;422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7" name="Google Shape;422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5" name="Shape 4235"/>
        <p:cNvGrpSpPr/>
        <p:nvPr/>
      </p:nvGrpSpPr>
      <p:grpSpPr>
        <a:xfrm>
          <a:off x="0" y="0"/>
          <a:ext cx="0" cy="0"/>
          <a:chOff x="0" y="0"/>
          <a:chExt cx="0" cy="0"/>
        </a:xfrm>
      </p:grpSpPr>
      <p:sp>
        <p:nvSpPr>
          <p:cNvPr id="4236" name="Google Shape;4236;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7" name="Google Shape;423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9" name="Google Shape;424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2" name="Google Shape;426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2" name="Google Shape;427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3" name="Shape 4283"/>
        <p:cNvGrpSpPr/>
        <p:nvPr/>
      </p:nvGrpSpPr>
      <p:grpSpPr>
        <a:xfrm>
          <a:off x="0" y="0"/>
          <a:ext cx="0" cy="0"/>
          <a:chOff x="0" y="0"/>
          <a:chExt cx="0" cy="0"/>
        </a:xfrm>
      </p:grpSpPr>
      <p:sp>
        <p:nvSpPr>
          <p:cNvPr id="4284" name="Google Shape;428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5" name="Google Shape;428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7" name="Google Shape;429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9" name="Google Shape;430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2" name="Google Shape;432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0" name="Shape 4330"/>
        <p:cNvGrpSpPr/>
        <p:nvPr/>
      </p:nvGrpSpPr>
      <p:grpSpPr>
        <a:xfrm>
          <a:off x="0" y="0"/>
          <a:ext cx="0" cy="0"/>
          <a:chOff x="0" y="0"/>
          <a:chExt cx="0" cy="0"/>
        </a:xfrm>
      </p:grpSpPr>
      <p:sp>
        <p:nvSpPr>
          <p:cNvPr id="4331" name="Google Shape;433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2" name="Google Shape;433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5" name="Google Shape;434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4" name="Google Shape;435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6" name="Google Shape;436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4" name="Shape 4374"/>
        <p:cNvGrpSpPr/>
        <p:nvPr/>
      </p:nvGrpSpPr>
      <p:grpSpPr>
        <a:xfrm>
          <a:off x="0" y="0"/>
          <a:ext cx="0" cy="0"/>
          <a:chOff x="0" y="0"/>
          <a:chExt cx="0" cy="0"/>
        </a:xfrm>
      </p:grpSpPr>
      <p:sp>
        <p:nvSpPr>
          <p:cNvPr id="4375" name="Google Shape;437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6" name="Google Shape;437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6" name="Google Shape;438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png"/><Relationship Id="rId4" Type="http://schemas.openxmlformats.org/officeDocument/2006/relationships/image" Target="../media/image84.png"/><Relationship Id="rId5" Type="http://schemas.openxmlformats.org/officeDocument/2006/relationships/image" Target="../media/image79.png"/><Relationship Id="rId6"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9.png"/><Relationship Id="rId4" Type="http://schemas.openxmlformats.org/officeDocument/2006/relationships/hyperlink" Target="https://www.akamai.com/us/en/resources/our-thinking/state-of-the-internet-report/state-of-the-internet-ipv6-adoption-visualization.js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9.png"/><Relationship Id="rId4" Type="http://schemas.openxmlformats.org/officeDocument/2006/relationships/image" Target="../media/image89.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png"/><Relationship Id="rId4" Type="http://schemas.openxmlformats.org/officeDocument/2006/relationships/image" Target="../media/image87.jpg"/><Relationship Id="rId5" Type="http://schemas.openxmlformats.org/officeDocument/2006/relationships/image" Target="../media/image85.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32.jp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13.png"/><Relationship Id="rId22" Type="http://schemas.openxmlformats.org/officeDocument/2006/relationships/image" Target="../media/image22.png"/><Relationship Id="rId10" Type="http://schemas.openxmlformats.org/officeDocument/2006/relationships/image" Target="../media/image7.png"/><Relationship Id="rId21" Type="http://schemas.openxmlformats.org/officeDocument/2006/relationships/image" Target="../media/image19.png"/><Relationship Id="rId13" Type="http://schemas.openxmlformats.org/officeDocument/2006/relationships/image" Target="../media/image3.png"/><Relationship Id="rId24" Type="http://schemas.openxmlformats.org/officeDocument/2006/relationships/image" Target="../media/image21.png"/><Relationship Id="rId12" Type="http://schemas.openxmlformats.org/officeDocument/2006/relationships/image" Target="../media/image15.png"/><Relationship Id="rId23"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png"/><Relationship Id="rId15" Type="http://schemas.openxmlformats.org/officeDocument/2006/relationships/image" Target="../media/image6.png"/><Relationship Id="rId14" Type="http://schemas.openxmlformats.org/officeDocument/2006/relationships/image" Target="../media/image11.png"/><Relationship Id="rId17" Type="http://schemas.openxmlformats.org/officeDocument/2006/relationships/image" Target="../media/image20.png"/><Relationship Id="rId16" Type="http://schemas.openxmlformats.org/officeDocument/2006/relationships/image" Target="../media/image4.png"/><Relationship Id="rId5" Type="http://schemas.openxmlformats.org/officeDocument/2006/relationships/image" Target="../media/image10.png"/><Relationship Id="rId19" Type="http://schemas.openxmlformats.org/officeDocument/2006/relationships/image" Target="../media/image17.png"/><Relationship Id="rId6" Type="http://schemas.openxmlformats.org/officeDocument/2006/relationships/image" Target="../media/image2.png"/><Relationship Id="rId18"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32.jpg"/><Relationship Id="rId5" Type="http://schemas.openxmlformats.org/officeDocument/2006/relationships/image" Target="../media/image41.png"/><Relationship Id="rId6"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32.jpg"/><Relationship Id="rId5" Type="http://schemas.openxmlformats.org/officeDocument/2006/relationships/image" Target="../media/image35.png"/><Relationship Id="rId6"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8.jpg"/><Relationship Id="rId5" Type="http://schemas.openxmlformats.org/officeDocument/2006/relationships/image" Target="../media/image5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36.jpg"/><Relationship Id="rId9" Type="http://schemas.openxmlformats.org/officeDocument/2006/relationships/image" Target="../media/image49.jpg"/><Relationship Id="rId5" Type="http://schemas.openxmlformats.org/officeDocument/2006/relationships/image" Target="../media/image38.jpg"/><Relationship Id="rId6" Type="http://schemas.openxmlformats.org/officeDocument/2006/relationships/image" Target="../media/image44.jpg"/><Relationship Id="rId7" Type="http://schemas.openxmlformats.org/officeDocument/2006/relationships/image" Target="../media/image34.jpg"/><Relationship Id="rId8" Type="http://schemas.openxmlformats.org/officeDocument/2006/relationships/image" Target="../media/image3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48.png"/><Relationship Id="rId5"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png"/><Relationship Id="rId4" Type="http://schemas.openxmlformats.org/officeDocument/2006/relationships/image" Target="../media/image48.png"/><Relationship Id="rId5"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png"/><Relationship Id="rId4" Type="http://schemas.openxmlformats.org/officeDocument/2006/relationships/image" Target="../media/image53.jpg"/></Relationships>
</file>

<file path=ppt/slides/_rels/slide8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png"/><Relationship Id="rId4" Type="http://schemas.openxmlformats.org/officeDocument/2006/relationships/image" Target="../media/image60.png"/><Relationship Id="rId9"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59.png"/><Relationship Id="rId7" Type="http://schemas.openxmlformats.org/officeDocument/2006/relationships/image" Target="../media/image57.png"/><Relationship Id="rId8"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png"/><Relationship Id="rId4" Type="http://schemas.openxmlformats.org/officeDocument/2006/relationships/image" Target="../media/image3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png"/><Relationship Id="rId4" Type="http://schemas.openxmlformats.org/officeDocument/2006/relationships/image" Target="../media/image3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3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png"/><Relationship Id="rId4" Type="http://schemas.openxmlformats.org/officeDocument/2006/relationships/image" Target="../media/image3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png"/><Relationship Id="rId4" Type="http://schemas.openxmlformats.org/officeDocument/2006/relationships/image" Target="../media/image6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1.png"/><Relationship Id="rId7"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png"/><Relationship Id="rId4" Type="http://schemas.openxmlformats.org/officeDocument/2006/relationships/image" Target="../media/image72.png"/><Relationship Id="rId5"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9.png"/><Relationship Id="rId4" Type="http://schemas.openxmlformats.org/officeDocument/2006/relationships/image" Target="../media/image76.png"/><Relationship Id="rId5"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9.png"/><Relationship Id="rId4" Type="http://schemas.openxmlformats.org/officeDocument/2006/relationships/image" Target="../media/image81.png"/><Relationship Id="rId5"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9.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png"/><Relationship Id="rId4" Type="http://schemas.openxmlformats.org/officeDocument/2006/relationships/image" Target="../media/image86.png"/><Relationship Id="rId5"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png"/><Relationship Id="rId4" Type="http://schemas.openxmlformats.org/officeDocument/2006/relationships/image" Target="../media/image88.png"/><Relationship Id="rId5"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4781916" y="2708683"/>
            <a:ext cx="749721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rgbClr val="C55A11"/>
                </a:solidFill>
                <a:latin typeface="Calibri"/>
                <a:ea typeface="Calibri"/>
                <a:cs typeface="Calibri"/>
                <a:sym typeface="Calibri"/>
              </a:rPr>
              <a:t>COMPUTER NETWORKS</a:t>
            </a:r>
            <a:endParaRPr/>
          </a:p>
        </p:txBody>
      </p:sp>
      <p:grpSp>
        <p:nvGrpSpPr>
          <p:cNvPr id="89" name="Google Shape;89;p1"/>
          <p:cNvGrpSpPr/>
          <p:nvPr/>
        </p:nvGrpSpPr>
        <p:grpSpPr>
          <a:xfrm>
            <a:off x="313844" y="5489699"/>
            <a:ext cx="1066895" cy="1078155"/>
            <a:chOff x="313844" y="5489699"/>
            <a:chExt cx="1066895" cy="1078155"/>
          </a:xfrm>
        </p:grpSpPr>
        <p:sp>
          <p:nvSpPr>
            <p:cNvPr id="90" name="Google Shape;90;p1"/>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92" name="Google Shape;92;p1"/>
          <p:cNvCxnSpPr/>
          <p:nvPr/>
        </p:nvCxnSpPr>
        <p:spPr>
          <a:xfrm flipH="1" rot="10800000">
            <a:off x="4781916" y="3396817"/>
            <a:ext cx="4581449" cy="1"/>
          </a:xfrm>
          <a:prstGeom prst="straightConnector1">
            <a:avLst/>
          </a:prstGeom>
          <a:noFill/>
          <a:ln cap="flat" cmpd="sng" w="38100">
            <a:solidFill>
              <a:srgbClr val="C55A11"/>
            </a:solidFill>
            <a:prstDash val="solid"/>
            <a:miter lim="800000"/>
            <a:headEnd len="sm" w="sm" type="none"/>
            <a:tailEnd len="sm" w="sm" type="none"/>
          </a:ln>
        </p:spPr>
      </p:cxnSp>
      <p:pic>
        <p:nvPicPr>
          <p:cNvPr descr="A close up of a logo&#10;&#10;Description automatically generated" id="93" name="Google Shape;93;p1"/>
          <p:cNvPicPr preferRelativeResize="0"/>
          <p:nvPr/>
        </p:nvPicPr>
        <p:blipFill rotWithShape="1">
          <a:blip r:embed="rId3">
            <a:alphaModFix/>
          </a:blip>
          <a:srcRect b="0" l="0" r="0" t="0"/>
          <a:stretch/>
        </p:blipFill>
        <p:spPr>
          <a:xfrm>
            <a:off x="1745722" y="1606241"/>
            <a:ext cx="2369218" cy="3550188"/>
          </a:xfrm>
          <a:prstGeom prst="rect">
            <a:avLst/>
          </a:prstGeom>
          <a:noFill/>
          <a:ln>
            <a:noFill/>
          </a:ln>
        </p:spPr>
      </p:pic>
      <p:grpSp>
        <p:nvGrpSpPr>
          <p:cNvPr id="94" name="Google Shape;94;p1"/>
          <p:cNvGrpSpPr/>
          <p:nvPr/>
        </p:nvGrpSpPr>
        <p:grpSpPr>
          <a:xfrm rot="10800000">
            <a:off x="10855702" y="266068"/>
            <a:ext cx="1066895" cy="1078155"/>
            <a:chOff x="313844" y="5489699"/>
            <a:chExt cx="1066895" cy="1078155"/>
          </a:xfrm>
        </p:grpSpPr>
        <p:sp>
          <p:nvSpPr>
            <p:cNvPr id="95" name="Google Shape;95;p1"/>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7" name="Google Shape;97;p1"/>
          <p:cNvSpPr/>
          <p:nvPr/>
        </p:nvSpPr>
        <p:spPr>
          <a:xfrm>
            <a:off x="4781916" y="3642664"/>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Sivaraman Eswaran Ph.D.</a:t>
            </a:r>
            <a:endParaRPr b="1" sz="2400">
              <a:solidFill>
                <a:schemeClr val="dk1"/>
              </a:solidFill>
              <a:latin typeface="Calibri"/>
              <a:ea typeface="Calibri"/>
              <a:cs typeface="Calibri"/>
              <a:sym typeface="Calibri"/>
            </a:endParaRPr>
          </a:p>
        </p:txBody>
      </p:sp>
      <p:sp>
        <p:nvSpPr>
          <p:cNvPr id="98" name="Google Shape;98;p1"/>
          <p:cNvSpPr/>
          <p:nvPr/>
        </p:nvSpPr>
        <p:spPr>
          <a:xfrm>
            <a:off x="4781916" y="4040269"/>
            <a:ext cx="65751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Department of Computer Science and Engineering</a:t>
            </a:r>
            <a:endParaRPr sz="2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descr="A close up of a logo&#10;&#10;Description automatically generated" id="911" name="Google Shape;911;p1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912" name="Google Shape;912;p1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913" name="Google Shape;913;p1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914" name="Google Shape;914;p1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Network-layer Service Model</a:t>
            </a:r>
            <a:endParaRPr/>
          </a:p>
        </p:txBody>
      </p:sp>
      <p:sp>
        <p:nvSpPr>
          <p:cNvPr id="915" name="Google Shape;915;p10"/>
          <p:cNvSpPr txBox="1"/>
          <p:nvPr/>
        </p:nvSpPr>
        <p:spPr>
          <a:xfrm>
            <a:off x="51029" y="1800497"/>
            <a:ext cx="1552092" cy="393954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Network</a:t>
            </a:r>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Architecture</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ATM</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ATM</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b="0" i="0" sz="2400" u="none" cap="none" strike="noStrike">
              <a:solidFill>
                <a:srgbClr val="000000"/>
              </a:solidFill>
              <a:latin typeface="Times New Roman"/>
              <a:ea typeface="Times New Roman"/>
              <a:cs typeface="Times New Roman"/>
              <a:sym typeface="Times New Roman"/>
            </a:endParaRPr>
          </a:p>
        </p:txBody>
      </p:sp>
      <p:sp>
        <p:nvSpPr>
          <p:cNvPr id="916" name="Google Shape;916;p10"/>
          <p:cNvSpPr txBox="1"/>
          <p:nvPr/>
        </p:nvSpPr>
        <p:spPr>
          <a:xfrm>
            <a:off x="1954658" y="1815995"/>
            <a:ext cx="2645518" cy="39138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Service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Model</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best effort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Constant Bit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Available Bit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Intserv Guaranteed</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(RFC 1633</a:t>
            </a:r>
            <a:r>
              <a:rPr b="0" i="0" lang="en-US" sz="2000" u="none" cap="none" strike="noStrike">
                <a:solidFill>
                  <a:srgbClr val="000000"/>
                </a:solidFill>
                <a:latin typeface="Arial"/>
                <a:ea typeface="Arial"/>
                <a:cs typeface="Arial"/>
                <a:sym typeface="Arial"/>
              </a:rPr>
              <a:t>)</a:t>
            </a:r>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Diffserv  </a:t>
            </a:r>
            <a:r>
              <a:rPr b="0" i="0" lang="en-US" sz="1600" u="none" cap="none" strike="noStrike">
                <a:solidFill>
                  <a:srgbClr val="000000"/>
                </a:solidFill>
                <a:latin typeface="Arial"/>
                <a:ea typeface="Arial"/>
                <a:cs typeface="Arial"/>
                <a:sym typeface="Arial"/>
              </a:rPr>
              <a:t>(RFC 2475</a:t>
            </a:r>
            <a:r>
              <a:rPr b="0" i="0" lang="en-US" sz="2000" u="none" cap="none" strike="noStrike">
                <a:solidFill>
                  <a:srgbClr val="000000"/>
                </a:solidFill>
                <a:latin typeface="Arial"/>
                <a:ea typeface="Arial"/>
                <a:cs typeface="Arial"/>
                <a:sym typeface="Arial"/>
              </a:rPr>
              <a:t>) </a:t>
            </a:r>
            <a:endParaRPr b="0" i="0" sz="2400" u="none" cap="none" strike="noStrike">
              <a:solidFill>
                <a:srgbClr val="000000"/>
              </a:solidFill>
              <a:latin typeface="Times New Roman"/>
              <a:ea typeface="Times New Roman"/>
              <a:cs typeface="Times New Roman"/>
              <a:sym typeface="Times New Roman"/>
            </a:endParaRPr>
          </a:p>
        </p:txBody>
      </p:sp>
      <p:sp>
        <p:nvSpPr>
          <p:cNvPr id="917" name="Google Shape;917;p10"/>
          <p:cNvSpPr txBox="1"/>
          <p:nvPr/>
        </p:nvSpPr>
        <p:spPr>
          <a:xfrm>
            <a:off x="4755159" y="2126767"/>
            <a:ext cx="2137764"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Bandwidth</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none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Constant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Guaranteed min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possible</a:t>
            </a:r>
            <a:endParaRPr b="0" i="0" sz="2400" u="none" cap="none" strike="noStrike">
              <a:solidFill>
                <a:srgbClr val="000000"/>
              </a:solidFill>
              <a:latin typeface="Times New Roman"/>
              <a:ea typeface="Times New Roman"/>
              <a:cs typeface="Times New Roman"/>
              <a:sym typeface="Times New Roman"/>
            </a:endParaRPr>
          </a:p>
        </p:txBody>
      </p:sp>
      <p:sp>
        <p:nvSpPr>
          <p:cNvPr id="918" name="Google Shape;918;p10"/>
          <p:cNvSpPr txBox="1"/>
          <p:nvPr/>
        </p:nvSpPr>
        <p:spPr>
          <a:xfrm>
            <a:off x="6811602" y="2126767"/>
            <a:ext cx="1112805"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Loss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possibly</a:t>
            </a:r>
            <a:endParaRPr b="0" i="0" sz="2400" u="none" cap="none" strike="noStrike">
              <a:solidFill>
                <a:srgbClr val="000000"/>
              </a:solidFill>
              <a:latin typeface="Times New Roman"/>
              <a:ea typeface="Times New Roman"/>
              <a:cs typeface="Times New Roman"/>
              <a:sym typeface="Times New Roman"/>
            </a:endParaRPr>
          </a:p>
        </p:txBody>
      </p:sp>
      <p:sp>
        <p:nvSpPr>
          <p:cNvPr id="919" name="Google Shape;919;p10"/>
          <p:cNvSpPr txBox="1"/>
          <p:nvPr/>
        </p:nvSpPr>
        <p:spPr>
          <a:xfrm>
            <a:off x="7984949" y="2136292"/>
            <a:ext cx="1112805"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Order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possibly</a:t>
            </a:r>
            <a:endParaRPr b="0" i="0" sz="2400" u="none" cap="none" strike="noStrike">
              <a:solidFill>
                <a:srgbClr val="000000"/>
              </a:solidFill>
              <a:latin typeface="Times New Roman"/>
              <a:ea typeface="Times New Roman"/>
              <a:cs typeface="Times New Roman"/>
              <a:sym typeface="Times New Roman"/>
            </a:endParaRPr>
          </a:p>
        </p:txBody>
      </p:sp>
      <p:sp>
        <p:nvSpPr>
          <p:cNvPr id="920" name="Google Shape;920;p10"/>
          <p:cNvSpPr txBox="1"/>
          <p:nvPr/>
        </p:nvSpPr>
        <p:spPr>
          <a:xfrm>
            <a:off x="9214158" y="2136292"/>
            <a:ext cx="946221"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Timing</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b="0" i="0" sz="2400" u="none" cap="none" strike="noStrike">
              <a:solidFill>
                <a:srgbClr val="000000"/>
              </a:solidFill>
              <a:latin typeface="Times New Roman"/>
              <a:ea typeface="Times New Roman"/>
              <a:cs typeface="Times New Roman"/>
              <a:sym typeface="Times New Roman"/>
            </a:endParaRPr>
          </a:p>
        </p:txBody>
      </p:sp>
      <p:sp>
        <p:nvSpPr>
          <p:cNvPr id="921" name="Google Shape;921;p10"/>
          <p:cNvSpPr txBox="1"/>
          <p:nvPr/>
        </p:nvSpPr>
        <p:spPr>
          <a:xfrm>
            <a:off x="5279691" y="1622238"/>
            <a:ext cx="45688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Quality of Service (QoS) Guarantees ?</a:t>
            </a:r>
            <a:endParaRPr b="0" i="0" sz="2400" u="none" cap="none" strike="noStrike">
              <a:solidFill>
                <a:srgbClr val="000000"/>
              </a:solidFill>
              <a:latin typeface="Times New Roman"/>
              <a:ea typeface="Times New Roman"/>
              <a:cs typeface="Times New Roman"/>
              <a:sym typeface="Times New Roman"/>
            </a:endParaRPr>
          </a:p>
        </p:txBody>
      </p:sp>
      <p:cxnSp>
        <p:nvCxnSpPr>
          <p:cNvPr id="922" name="Google Shape;922;p10"/>
          <p:cNvCxnSpPr/>
          <p:nvPr/>
        </p:nvCxnSpPr>
        <p:spPr>
          <a:xfrm>
            <a:off x="4817153" y="2063187"/>
            <a:ext cx="5362413" cy="0"/>
          </a:xfrm>
          <a:prstGeom prst="straightConnector1">
            <a:avLst/>
          </a:prstGeom>
          <a:noFill/>
          <a:ln cap="flat" cmpd="sng" w="28575">
            <a:solidFill>
              <a:srgbClr val="000099"/>
            </a:solidFill>
            <a:prstDash val="solid"/>
            <a:round/>
            <a:headEnd len="med" w="med" type="none"/>
            <a:tailEnd len="med" w="med" type="none"/>
          </a:ln>
        </p:spPr>
      </p:cxnSp>
      <p:cxnSp>
        <p:nvCxnSpPr>
          <p:cNvPr id="923" name="Google Shape;923;p10"/>
          <p:cNvCxnSpPr/>
          <p:nvPr/>
        </p:nvCxnSpPr>
        <p:spPr>
          <a:xfrm>
            <a:off x="571866" y="2633180"/>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924" name="Google Shape;924;p10"/>
          <p:cNvCxnSpPr/>
          <p:nvPr/>
        </p:nvCxnSpPr>
        <p:spPr>
          <a:xfrm>
            <a:off x="569283" y="3266028"/>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925" name="Google Shape;925;p10"/>
          <p:cNvCxnSpPr/>
          <p:nvPr/>
        </p:nvCxnSpPr>
        <p:spPr>
          <a:xfrm>
            <a:off x="566700" y="3883377"/>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926" name="Google Shape;926;p10"/>
          <p:cNvCxnSpPr/>
          <p:nvPr/>
        </p:nvCxnSpPr>
        <p:spPr>
          <a:xfrm>
            <a:off x="564117" y="4500726"/>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927" name="Google Shape;927;p10"/>
          <p:cNvCxnSpPr/>
          <p:nvPr/>
        </p:nvCxnSpPr>
        <p:spPr>
          <a:xfrm>
            <a:off x="577032" y="5273058"/>
            <a:ext cx="9623199" cy="0"/>
          </a:xfrm>
          <a:prstGeom prst="straightConnector1">
            <a:avLst/>
          </a:prstGeom>
          <a:noFill/>
          <a:ln cap="flat" cmpd="sng" w="28575">
            <a:solidFill>
              <a:srgbClr val="000099"/>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6" name="Shape 4396"/>
        <p:cNvGrpSpPr/>
        <p:nvPr/>
      </p:nvGrpSpPr>
      <p:grpSpPr>
        <a:xfrm>
          <a:off x="0" y="0"/>
          <a:ext cx="0" cy="0"/>
          <a:chOff x="0" y="0"/>
          <a:chExt cx="0" cy="0"/>
        </a:xfrm>
      </p:grpSpPr>
      <p:pic>
        <p:nvPicPr>
          <p:cNvPr descr="A close up of a logo&#10;&#10;Description automatically generated" id="4397" name="Google Shape;4397;p10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98" name="Google Shape;4398;p10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99" name="Google Shape;4399;p10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400" name="Google Shape;4400;p10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sp>
        <p:nvSpPr>
          <p:cNvPr id="4401" name="Google Shape;4401;p100"/>
          <p:cNvSpPr txBox="1"/>
          <p:nvPr/>
        </p:nvSpPr>
        <p:spPr>
          <a:xfrm>
            <a:off x="267737" y="1557763"/>
            <a:ext cx="10261718" cy="2754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Assume a host with Ethernet address </a:t>
            </a:r>
            <a:r>
              <a:rPr b="1" lang="en-US" sz="2400">
                <a:solidFill>
                  <a:schemeClr val="folHlink"/>
                </a:solidFill>
                <a:latin typeface="Calibri"/>
                <a:ea typeface="Calibri"/>
                <a:cs typeface="Calibri"/>
                <a:sym typeface="Calibri"/>
              </a:rPr>
              <a:t>(F5-A9-23-11-9B-E2)</a:t>
            </a:r>
            <a:r>
              <a:rPr b="1" baseline="-25000" lang="en-US" sz="2400">
                <a:solidFill>
                  <a:schemeClr val="folHlink"/>
                </a:solidFill>
                <a:latin typeface="Calibri"/>
                <a:ea typeface="Calibri"/>
                <a:cs typeface="Calibri"/>
                <a:sym typeface="Calibri"/>
              </a:rPr>
              <a:t>16</a:t>
            </a:r>
            <a:r>
              <a:rPr b="1" baseline="-25000"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has joined the network. What would be its global unicast address if the global unicast prefix of the organization is </a:t>
            </a:r>
            <a:r>
              <a:rPr b="1" lang="en-US" sz="2400">
                <a:solidFill>
                  <a:schemeClr val="folHlink"/>
                </a:solidFill>
                <a:latin typeface="Calibri"/>
                <a:ea typeface="Calibri"/>
                <a:cs typeface="Calibri"/>
                <a:sym typeface="Calibri"/>
              </a:rPr>
              <a:t>3A21:1216:2165</a:t>
            </a:r>
            <a:r>
              <a:rPr b="1" lang="en-US" sz="2400">
                <a:solidFill>
                  <a:schemeClr val="dk1"/>
                </a:solidFill>
                <a:latin typeface="Calibri"/>
                <a:ea typeface="Calibri"/>
                <a:cs typeface="Calibri"/>
                <a:sym typeface="Calibri"/>
              </a:rPr>
              <a:t> and the subnet identifier is </a:t>
            </a:r>
            <a:r>
              <a:rPr b="1" lang="en-US" sz="2400">
                <a:solidFill>
                  <a:schemeClr val="folHlink"/>
                </a:solidFill>
                <a:latin typeface="Calibri"/>
                <a:ea typeface="Calibri"/>
                <a:cs typeface="Calibri"/>
                <a:sym typeface="Calibri"/>
              </a:rPr>
              <a:t>A245</a:t>
            </a:r>
            <a:r>
              <a:rPr b="1" lang="en-US" sz="2400">
                <a:solidFill>
                  <a:schemeClr val="dk1"/>
                </a:solidFill>
                <a:latin typeface="Calibri"/>
                <a:ea typeface="Calibri"/>
                <a:cs typeface="Calibri"/>
                <a:sym typeface="Calibri"/>
              </a:rPr>
              <a:t>?</a:t>
            </a:r>
            <a:endParaRPr/>
          </a:p>
          <a:p>
            <a:pPr indent="0" lvl="0" marL="0" marR="0" rtl="0" algn="just">
              <a:spcBef>
                <a:spcPts val="600"/>
              </a:spcBef>
              <a:spcAft>
                <a:spcPts val="0"/>
              </a:spcAft>
              <a:buNone/>
            </a:pPr>
            <a:r>
              <a:rPr b="1" lang="en-US" sz="2400">
                <a:solidFill>
                  <a:schemeClr val="accent1"/>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The host first creates its interface identifier as </a:t>
            </a:r>
            <a:r>
              <a:rPr b="0" lang="en-US" sz="2400">
                <a:solidFill>
                  <a:schemeClr val="folHlink"/>
                </a:solidFill>
                <a:latin typeface="Calibri"/>
                <a:ea typeface="Calibri"/>
                <a:cs typeface="Calibri"/>
                <a:sym typeface="Calibri"/>
              </a:rPr>
              <a:t>F7A9:23FF:FE11:9BE2</a:t>
            </a:r>
            <a:r>
              <a:rPr b="0" lang="en-US" sz="2400">
                <a:solidFill>
                  <a:schemeClr val="dk1"/>
                </a:solidFill>
                <a:latin typeface="Calibri"/>
                <a:ea typeface="Calibri"/>
                <a:cs typeface="Calibri"/>
                <a:sym typeface="Calibri"/>
              </a:rPr>
              <a:t> </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using the Ethernet address read from its card, the host then creates its link-local address as: </a:t>
            </a:r>
            <a:r>
              <a:rPr b="0" lang="en-US" sz="2400">
                <a:solidFill>
                  <a:schemeClr val="folHlink"/>
                </a:solidFill>
                <a:latin typeface="Calibri"/>
                <a:ea typeface="Calibri"/>
                <a:cs typeface="Calibri"/>
                <a:sym typeface="Calibri"/>
              </a:rPr>
              <a:t>FE80::</a:t>
            </a:r>
            <a:r>
              <a:rPr b="0" lang="en-US" sz="2400">
                <a:solidFill>
                  <a:srgbClr val="FF0000"/>
                </a:solidFill>
                <a:latin typeface="Calibri"/>
                <a:ea typeface="Calibri"/>
                <a:cs typeface="Calibri"/>
                <a:sym typeface="Calibri"/>
              </a:rPr>
              <a:t>F7A9:23FF:FE11:9BE2</a:t>
            </a:r>
            <a:endParaRPr b="0" sz="2400">
              <a:solidFill>
                <a:srgbClr val="FF0000"/>
              </a:solidFill>
              <a:latin typeface="Calibri"/>
              <a:ea typeface="Calibri"/>
              <a:cs typeface="Calibri"/>
              <a:sym typeface="Calibri"/>
            </a:endParaRPr>
          </a:p>
        </p:txBody>
      </p:sp>
      <p:sp>
        <p:nvSpPr>
          <p:cNvPr id="4402" name="Google Shape;4402;p100"/>
          <p:cNvSpPr txBox="1"/>
          <p:nvPr/>
        </p:nvSpPr>
        <p:spPr>
          <a:xfrm>
            <a:off x="267737" y="4422512"/>
            <a:ext cx="10511099" cy="230832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lang="en-US" sz="2400">
                <a:solidFill>
                  <a:schemeClr val="dk1"/>
                </a:solidFill>
                <a:latin typeface="Calibri"/>
                <a:ea typeface="Calibri"/>
                <a:cs typeface="Calibri"/>
                <a:sym typeface="Calibri"/>
              </a:rPr>
              <a:t>Assuming that this address is unique, the host sends a router solicitation message and receives the router advertisement message that announces the combination of global unicast prefix and the subnet identifier as </a:t>
            </a:r>
            <a:r>
              <a:rPr b="0" lang="en-US" sz="2400">
                <a:solidFill>
                  <a:schemeClr val="folHlink"/>
                </a:solidFill>
                <a:latin typeface="Calibri"/>
                <a:ea typeface="Calibri"/>
                <a:cs typeface="Calibri"/>
                <a:sym typeface="Calibri"/>
              </a:rPr>
              <a:t>3A21:1216:2165:A245</a:t>
            </a:r>
            <a:r>
              <a:rPr b="0" lang="en-US" sz="2400">
                <a:solidFill>
                  <a:schemeClr val="dk1"/>
                </a:solidFill>
                <a:latin typeface="Calibri"/>
                <a:ea typeface="Calibri"/>
                <a:cs typeface="Calibri"/>
                <a:sym typeface="Calibri"/>
              </a:rPr>
              <a:t>. </a:t>
            </a:r>
            <a:endParaRPr/>
          </a:p>
          <a:p>
            <a:pPr indent="-342900" lvl="0" marL="342900" marR="0" rtl="0" algn="just">
              <a:spcBef>
                <a:spcPts val="0"/>
              </a:spcBef>
              <a:spcAft>
                <a:spcPts val="0"/>
              </a:spcAft>
              <a:buClr>
                <a:schemeClr val="dk1"/>
              </a:buClr>
              <a:buSzPts val="2400"/>
              <a:buFont typeface="Arial"/>
              <a:buChar char="•"/>
            </a:pPr>
            <a:r>
              <a:rPr b="0" lang="en-US" sz="2400">
                <a:solidFill>
                  <a:schemeClr val="dk1"/>
                </a:solidFill>
                <a:latin typeface="Calibri"/>
                <a:ea typeface="Calibri"/>
                <a:cs typeface="Calibri"/>
                <a:sym typeface="Calibri"/>
              </a:rPr>
              <a:t>The host then appends its interface identifier to this prefix to find and store its global unicast address as: </a:t>
            </a:r>
            <a:r>
              <a:rPr b="0" lang="en-US" sz="2400">
                <a:solidFill>
                  <a:schemeClr val="folHlink"/>
                </a:solidFill>
                <a:latin typeface="Calibri"/>
                <a:ea typeface="Calibri"/>
                <a:cs typeface="Calibri"/>
                <a:sym typeface="Calibri"/>
              </a:rPr>
              <a:t>3A21:1216:2165:A245:</a:t>
            </a:r>
            <a:r>
              <a:rPr b="0" lang="en-US" sz="2400">
                <a:solidFill>
                  <a:srgbClr val="FF0000"/>
                </a:solidFill>
                <a:latin typeface="Calibri"/>
                <a:ea typeface="Calibri"/>
                <a:cs typeface="Calibri"/>
                <a:sym typeface="Calibri"/>
              </a:rPr>
              <a:t>F7A9:23FF:FE11:9BE2</a:t>
            </a:r>
            <a:endParaRPr b="0" sz="24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2"/>
                                        </p:tgtEl>
                                        <p:attrNameLst>
                                          <p:attrName>style.visibility</p:attrName>
                                        </p:attrNameLst>
                                      </p:cBhvr>
                                      <p:to>
                                        <p:strVal val="visible"/>
                                      </p:to>
                                    </p:set>
                                    <p:animEffect filter="fade" transition="in">
                                      <p:cBhvr>
                                        <p:cTn dur="1000"/>
                                        <p:tgtEl>
                                          <p:spTgt spid="4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2">
                                            <p:txEl>
                                              <p:pRg end="0" st="0"/>
                                            </p:txEl>
                                          </p:spTgt>
                                        </p:tgtEl>
                                        <p:attrNameLst>
                                          <p:attrName>style.visibility</p:attrName>
                                        </p:attrNameLst>
                                      </p:cBhvr>
                                      <p:to>
                                        <p:strVal val="visible"/>
                                      </p:to>
                                    </p:set>
                                    <p:animEffect filter="fade" transition="in">
                                      <p:cBhvr>
                                        <p:cTn dur="1000"/>
                                        <p:tgtEl>
                                          <p:spTgt spid="4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2">
                                            <p:txEl>
                                              <p:pRg end="1" st="1"/>
                                            </p:txEl>
                                          </p:spTgt>
                                        </p:tgtEl>
                                        <p:attrNameLst>
                                          <p:attrName>style.visibility</p:attrName>
                                        </p:attrNameLst>
                                      </p:cBhvr>
                                      <p:to>
                                        <p:strVal val="visible"/>
                                      </p:to>
                                    </p:set>
                                    <p:animEffect filter="fade" transition="in">
                                      <p:cBhvr>
                                        <p:cTn dur="1000"/>
                                        <p:tgtEl>
                                          <p:spTgt spid="44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6" name="Shape 4406"/>
        <p:cNvGrpSpPr/>
        <p:nvPr/>
      </p:nvGrpSpPr>
      <p:grpSpPr>
        <a:xfrm>
          <a:off x="0" y="0"/>
          <a:ext cx="0" cy="0"/>
          <a:chOff x="0" y="0"/>
          <a:chExt cx="0" cy="0"/>
        </a:xfrm>
      </p:grpSpPr>
      <p:pic>
        <p:nvPicPr>
          <p:cNvPr descr="A close up of a logo&#10;&#10;Description automatically generated" id="4407" name="Google Shape;4407;p10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408" name="Google Shape;4408;p10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09" name="Google Shape;4409;p10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410" name="Google Shape;4410;p10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Renumbering</a:t>
            </a:r>
            <a:endParaRPr/>
          </a:p>
        </p:txBody>
      </p:sp>
      <p:sp>
        <p:nvSpPr>
          <p:cNvPr id="4411" name="Google Shape;4411;p101"/>
          <p:cNvSpPr txBox="1"/>
          <p:nvPr/>
        </p:nvSpPr>
        <p:spPr>
          <a:xfrm>
            <a:off x="279780" y="1637912"/>
            <a:ext cx="9515383" cy="3877985"/>
          </a:xfrm>
          <a:prstGeom prst="rect">
            <a:avLst/>
          </a:prstGeom>
          <a:noFill/>
          <a:ln>
            <a:noFill/>
          </a:ln>
        </p:spPr>
        <p:txBody>
          <a:bodyPr anchorCtr="0" anchor="t" bIns="45700" lIns="91425" spcFirstLastPara="1" rIns="91425" wrap="square" tIns="45700">
            <a:spAutoFit/>
          </a:bodyPr>
          <a:lstStyle/>
          <a:p>
            <a:pPr indent="-341313" lvl="1" marL="471488" marR="0" rtl="0" algn="l">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Renumbering of the address prefix (n) is built in IPv6 - to allow sites to change the service provider.</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Each site – prefix by service provider.</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If the site changes provider, address prefix need to be changed.</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Router – assign new prefix, use the existing prefix for a short time before disabling it (two prefixes – during transition time).</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Next Generation DNS – under study.</a:t>
            </a:r>
            <a:endParaRPr/>
          </a:p>
          <a:p>
            <a:pPr indent="-188912" lvl="1" marL="471488" marR="0" rtl="0" algn="l">
              <a:spcBef>
                <a:spcPts val="6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188912" lvl="1" marL="471488" marR="0" rtl="0" algn="l">
              <a:spcBef>
                <a:spcPts val="6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5" name="Shape 4415"/>
        <p:cNvGrpSpPr/>
        <p:nvPr/>
      </p:nvGrpSpPr>
      <p:grpSpPr>
        <a:xfrm>
          <a:off x="0" y="0"/>
          <a:ext cx="0" cy="0"/>
          <a:chOff x="0" y="0"/>
          <a:chExt cx="0" cy="0"/>
        </a:xfrm>
      </p:grpSpPr>
      <p:pic>
        <p:nvPicPr>
          <p:cNvPr descr="A close up of a logo&#10;&#10;Description automatically generated" id="4416" name="Google Shape;4416;p10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4417" name="Google Shape;4417;p10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4418" name="Google Shape;4418;p102"/>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19" name="Google Shape;4419;p102"/>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9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9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4.4 The Internet Protocol (IP)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IPv4 addressing</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NAT</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4420" name="Google Shape;4420;p102"/>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4421" name="Google Shape;4421;p102"/>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000099"/>
                </a:solidFill>
                <a:latin typeface="Calibri"/>
                <a:ea typeface="Calibri"/>
                <a:cs typeface="Calibri"/>
                <a:sym typeface="Calibri"/>
              </a:rPr>
              <a:t>4.7</a:t>
            </a:r>
            <a:r>
              <a:rPr b="0" i="0" lang="en-US" sz="2200" u="none" cap="none" strike="noStrike">
                <a:solidFill>
                  <a:srgbClr val="BFBFBF"/>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IPv6 Protocol</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4.8 Introduction to Routing Algorithms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5" name="Shape 4425"/>
        <p:cNvGrpSpPr/>
        <p:nvPr/>
      </p:nvGrpSpPr>
      <p:grpSpPr>
        <a:xfrm>
          <a:off x="0" y="0"/>
          <a:ext cx="0" cy="0"/>
          <a:chOff x="0" y="0"/>
          <a:chExt cx="0" cy="0"/>
        </a:xfrm>
      </p:grpSpPr>
      <p:pic>
        <p:nvPicPr>
          <p:cNvPr descr="A close up of a logo&#10;&#10;Description automatically generated" id="4426" name="Google Shape;4426;p10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427" name="Google Shape;4427;p10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28" name="Google Shape;4428;p10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429" name="Google Shape;4429;p10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Protocol: Rationale for Change</a:t>
            </a:r>
            <a:endParaRPr/>
          </a:p>
        </p:txBody>
      </p:sp>
      <p:sp>
        <p:nvSpPr>
          <p:cNvPr id="4430" name="Google Shape;4430;p103"/>
          <p:cNvSpPr txBox="1"/>
          <p:nvPr/>
        </p:nvSpPr>
        <p:spPr>
          <a:xfrm>
            <a:off x="279780" y="1637912"/>
            <a:ext cx="9279855" cy="4616648"/>
          </a:xfrm>
          <a:prstGeom prst="rect">
            <a:avLst/>
          </a:prstGeom>
          <a:noFill/>
          <a:ln>
            <a:noFill/>
          </a:ln>
        </p:spPr>
        <p:txBody>
          <a:bodyPr anchorCtr="0" anchor="t" bIns="45700" lIns="91425" spcFirstLastPara="1" rIns="91425" wrap="square" tIns="45700">
            <a:spAutoFit/>
          </a:bodyPr>
          <a:lstStyle/>
          <a:p>
            <a:pPr indent="-341313" lvl="1" marL="471488" marR="0" rtl="0" algn="l">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Larger address space</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Better header format</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New options</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Allowance for extension</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Support for resource allocation</a:t>
            </a:r>
            <a:endParaRPr/>
          </a:p>
          <a:p>
            <a:pPr indent="-341313" lvl="1" marL="4714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Support for more security</a:t>
            </a:r>
            <a:endParaRPr/>
          </a:p>
          <a:p>
            <a:pPr indent="-188912" lvl="1" marL="471488" marR="0" rtl="0" algn="l">
              <a:spcBef>
                <a:spcPts val="6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rPr i="1" lang="en-US" sz="2400">
                <a:solidFill>
                  <a:srgbClr val="CC0000"/>
                </a:solidFill>
                <a:latin typeface="Calibri"/>
                <a:ea typeface="Calibri"/>
                <a:cs typeface="Calibri"/>
                <a:sym typeface="Calibri"/>
              </a:rPr>
              <a:t>checksum</a:t>
            </a:r>
            <a:r>
              <a:rPr lang="en-US" sz="2400">
                <a:solidFill>
                  <a:srgbClr val="CC0000"/>
                </a:solidFill>
                <a:latin typeface="Calibri"/>
                <a:ea typeface="Calibri"/>
                <a:cs typeface="Calibri"/>
                <a:sym typeface="Calibri"/>
              </a:rPr>
              <a:t>:</a:t>
            </a:r>
            <a:r>
              <a:rPr i="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removed entirely to reduce processing time at each hop</a:t>
            </a:r>
            <a:endParaRPr/>
          </a:p>
          <a:p>
            <a:pPr indent="0" lvl="0" marL="0" marR="0" rtl="0" algn="l">
              <a:spcBef>
                <a:spcPts val="0"/>
              </a:spcBef>
              <a:spcAft>
                <a:spcPts val="0"/>
              </a:spcAft>
              <a:buNone/>
            </a:pPr>
            <a:r>
              <a:rPr i="1" lang="en-US" sz="2400">
                <a:solidFill>
                  <a:srgbClr val="CC0000"/>
                </a:solidFill>
                <a:latin typeface="Calibri"/>
                <a:ea typeface="Calibri"/>
                <a:cs typeface="Calibri"/>
                <a:sym typeface="Calibri"/>
              </a:rPr>
              <a:t>options:</a:t>
            </a:r>
            <a:r>
              <a:rPr lang="en-US" sz="2400">
                <a:solidFill>
                  <a:schemeClr val="dk1"/>
                </a:solidFill>
                <a:latin typeface="Calibri"/>
                <a:ea typeface="Calibri"/>
                <a:cs typeface="Calibri"/>
                <a:sym typeface="Calibri"/>
              </a:rPr>
              <a:t> allowed, but outside of header, indicated by “Next Header” field</a:t>
            </a:r>
            <a:endParaRPr/>
          </a:p>
          <a:p>
            <a:pPr indent="0" lvl="0" marL="0" marR="0" rtl="0" algn="l">
              <a:spcBef>
                <a:spcPts val="0"/>
              </a:spcBef>
              <a:spcAft>
                <a:spcPts val="0"/>
              </a:spcAft>
              <a:buNone/>
            </a:pPr>
            <a:r>
              <a:rPr i="1" lang="en-US" sz="2400">
                <a:solidFill>
                  <a:srgbClr val="CC0000"/>
                </a:solidFill>
                <a:latin typeface="Calibri"/>
                <a:ea typeface="Calibri"/>
                <a:cs typeface="Calibri"/>
                <a:sym typeface="Calibri"/>
              </a:rPr>
              <a:t>ICMPv6:</a:t>
            </a:r>
            <a:r>
              <a:rPr lang="en-US" sz="2400">
                <a:solidFill>
                  <a:schemeClr val="dk1"/>
                </a:solidFill>
                <a:latin typeface="Calibri"/>
                <a:ea typeface="Calibri"/>
                <a:cs typeface="Calibri"/>
                <a:sym typeface="Calibri"/>
              </a:rPr>
              <a:t> new version of ICMP</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fragmentation/reassembly: </a:t>
            </a:r>
            <a:r>
              <a:rPr lang="en-US" sz="2400">
                <a:solidFill>
                  <a:schemeClr val="dk1"/>
                </a:solidFill>
                <a:latin typeface="Calibri"/>
                <a:ea typeface="Calibri"/>
                <a:cs typeface="Calibri"/>
                <a:sym typeface="Calibri"/>
              </a:rPr>
              <a:t>no</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4" name="Shape 4434"/>
        <p:cNvGrpSpPr/>
        <p:nvPr/>
      </p:nvGrpSpPr>
      <p:grpSpPr>
        <a:xfrm>
          <a:off x="0" y="0"/>
          <a:ext cx="0" cy="0"/>
          <a:chOff x="0" y="0"/>
          <a:chExt cx="0" cy="0"/>
        </a:xfrm>
      </p:grpSpPr>
      <p:pic>
        <p:nvPicPr>
          <p:cNvPr descr="A close up of a logo&#10;&#10;Description automatically generated" id="4435" name="Google Shape;4435;p10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436" name="Google Shape;4436;p10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37" name="Google Shape;4437;p10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438" name="Google Shape;4438;p10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Datagram Format</a:t>
            </a:r>
            <a:endParaRPr/>
          </a:p>
        </p:txBody>
      </p:sp>
      <p:pic>
        <p:nvPicPr>
          <p:cNvPr id="4439" name="Google Shape;4439;p104"/>
          <p:cNvPicPr preferRelativeResize="0"/>
          <p:nvPr/>
        </p:nvPicPr>
        <p:blipFill rotWithShape="1">
          <a:blip r:embed="rId4">
            <a:alphaModFix/>
          </a:blip>
          <a:srcRect b="0" l="0" r="0" t="0"/>
          <a:stretch/>
        </p:blipFill>
        <p:spPr>
          <a:xfrm>
            <a:off x="138545" y="1513221"/>
            <a:ext cx="5846619" cy="1803237"/>
          </a:xfrm>
          <a:prstGeom prst="rect">
            <a:avLst/>
          </a:prstGeom>
          <a:noFill/>
          <a:ln>
            <a:noFill/>
          </a:ln>
        </p:spPr>
      </p:pic>
      <p:pic>
        <p:nvPicPr>
          <p:cNvPr id="4440" name="Google Shape;4440;p104"/>
          <p:cNvPicPr preferRelativeResize="0"/>
          <p:nvPr/>
        </p:nvPicPr>
        <p:blipFill rotWithShape="1">
          <a:blip r:embed="rId5">
            <a:alphaModFix/>
          </a:blip>
          <a:srcRect b="0" l="0" r="0" t="0"/>
          <a:stretch/>
        </p:blipFill>
        <p:spPr>
          <a:xfrm>
            <a:off x="138545" y="3984881"/>
            <a:ext cx="6511636" cy="2517230"/>
          </a:xfrm>
          <a:prstGeom prst="rect">
            <a:avLst/>
          </a:prstGeom>
          <a:noFill/>
          <a:ln>
            <a:noFill/>
          </a:ln>
        </p:spPr>
      </p:pic>
      <p:sp>
        <p:nvSpPr>
          <p:cNvPr id="4441" name="Google Shape;4441;p104"/>
          <p:cNvSpPr txBox="1"/>
          <p:nvPr/>
        </p:nvSpPr>
        <p:spPr>
          <a:xfrm>
            <a:off x="6815675" y="5744437"/>
            <a:ext cx="43607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Format of the base header</a:t>
            </a:r>
            <a:endParaRPr b="1" i="0" sz="2400" u="none" strike="noStrike">
              <a:solidFill>
                <a:srgbClr val="FF0000"/>
              </a:solidFill>
              <a:latin typeface="Times New Roman"/>
              <a:ea typeface="Times New Roman"/>
              <a:cs typeface="Times New Roman"/>
              <a:sym typeface="Times New Roman"/>
            </a:endParaRPr>
          </a:p>
        </p:txBody>
      </p:sp>
      <p:pic>
        <p:nvPicPr>
          <p:cNvPr id="4442" name="Google Shape;4442;p104"/>
          <p:cNvPicPr preferRelativeResize="0"/>
          <p:nvPr/>
        </p:nvPicPr>
        <p:blipFill rotWithShape="1">
          <a:blip r:embed="rId6">
            <a:alphaModFix/>
          </a:blip>
          <a:srcRect b="0" l="0" r="0" t="0"/>
          <a:stretch/>
        </p:blipFill>
        <p:spPr>
          <a:xfrm>
            <a:off x="6815675" y="2671017"/>
            <a:ext cx="5237884" cy="1718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1"/>
                                        </p:tgtEl>
                                        <p:attrNameLst>
                                          <p:attrName>style.visibility</p:attrName>
                                        </p:attrNameLst>
                                      </p:cBhvr>
                                      <p:to>
                                        <p:strVal val="visible"/>
                                      </p:to>
                                    </p:set>
                                    <p:animEffect filter="fade" transition="in">
                                      <p:cBhvr>
                                        <p:cTn dur="1000"/>
                                        <p:tgtEl>
                                          <p:spTgt spid="4441"/>
                                        </p:tgtEl>
                                      </p:cBhvr>
                                    </p:animEffect>
                                  </p:childTnLst>
                                </p:cTn>
                              </p:par>
                              <p:par>
                                <p:cTn fill="hold" nodeType="withEffect" presetClass="entr" presetID="10" presetSubtype="0">
                                  <p:stCondLst>
                                    <p:cond delay="0"/>
                                  </p:stCondLst>
                                  <p:childTnLst>
                                    <p:set>
                                      <p:cBhvr>
                                        <p:cTn dur="1" fill="hold">
                                          <p:stCondLst>
                                            <p:cond delay="0"/>
                                          </p:stCondLst>
                                        </p:cTn>
                                        <p:tgtEl>
                                          <p:spTgt spid="4440"/>
                                        </p:tgtEl>
                                        <p:attrNameLst>
                                          <p:attrName>style.visibility</p:attrName>
                                        </p:attrNameLst>
                                      </p:cBhvr>
                                      <p:to>
                                        <p:strVal val="visible"/>
                                      </p:to>
                                    </p:set>
                                    <p:animEffect filter="fade" transition="in">
                                      <p:cBhvr>
                                        <p:cTn dur="1000"/>
                                        <p:tgtEl>
                                          <p:spTgt spid="4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2"/>
                                        </p:tgtEl>
                                        <p:attrNameLst>
                                          <p:attrName>style.visibility</p:attrName>
                                        </p:attrNameLst>
                                      </p:cBhvr>
                                      <p:to>
                                        <p:strVal val="visible"/>
                                      </p:to>
                                    </p:set>
                                    <p:animEffect filter="fade" transition="in">
                                      <p:cBhvr>
                                        <p:cTn dur="1000"/>
                                        <p:tgtEl>
                                          <p:spTgt spid="4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pic>
        <p:nvPicPr>
          <p:cNvPr descr="A close up of a logo&#10;&#10;Description automatically generated" id="4447" name="Google Shape;4447;p10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448" name="Google Shape;4448;p10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49" name="Google Shape;4449;p10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450" name="Google Shape;4450;p10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Transition from IPv4 to IPv6</a:t>
            </a:r>
            <a:endParaRPr/>
          </a:p>
        </p:txBody>
      </p:sp>
      <p:sp>
        <p:nvSpPr>
          <p:cNvPr id="4451" name="Google Shape;4451;p105"/>
          <p:cNvSpPr txBox="1"/>
          <p:nvPr>
            <p:ph idx="1" type="body"/>
          </p:nvPr>
        </p:nvSpPr>
        <p:spPr>
          <a:xfrm>
            <a:off x="542511" y="1407238"/>
            <a:ext cx="8781598" cy="1193105"/>
          </a:xfrm>
          <a:prstGeom prst="rect">
            <a:avLst/>
          </a:prstGeom>
          <a:noFill/>
          <a:ln>
            <a:noFill/>
          </a:ln>
        </p:spPr>
        <p:txBody>
          <a:bodyPr anchorCtr="0" anchor="t" bIns="45700" lIns="91425" spcFirstLastPara="1" rIns="91425" wrap="square" tIns="45700">
            <a:normAutofit/>
          </a:bodyPr>
          <a:lstStyle/>
          <a:p>
            <a:pPr indent="-228600" lvl="0" marL="228600" rtl="0" algn="l">
              <a:lnSpc>
                <a:spcPct val="75000"/>
              </a:lnSpc>
              <a:spcBef>
                <a:spcPts val="0"/>
              </a:spcBef>
              <a:spcAft>
                <a:spcPts val="0"/>
              </a:spcAft>
              <a:buClr>
                <a:schemeClr val="dk1"/>
              </a:buClr>
              <a:buSzPts val="2400"/>
              <a:buChar char="•"/>
            </a:pPr>
            <a:r>
              <a:rPr lang="en-US" sz="2400"/>
              <a:t>not all routers can be upgraded simultaneously</a:t>
            </a:r>
            <a:endParaRPr/>
          </a:p>
          <a:p>
            <a:pPr indent="-228600" lvl="1" marL="685800" rtl="0" algn="l">
              <a:lnSpc>
                <a:spcPct val="75000"/>
              </a:lnSpc>
              <a:spcBef>
                <a:spcPts val="500"/>
              </a:spcBef>
              <a:spcAft>
                <a:spcPts val="0"/>
              </a:spcAft>
              <a:buClr>
                <a:schemeClr val="dk1"/>
              </a:buClr>
              <a:buSzPts val="2400"/>
              <a:buChar char="•"/>
            </a:pPr>
            <a:r>
              <a:rPr lang="en-US"/>
              <a:t>no “flag days”</a:t>
            </a:r>
            <a:endParaRPr/>
          </a:p>
          <a:p>
            <a:pPr indent="-228600" lvl="1" marL="685800" rtl="0" algn="l">
              <a:lnSpc>
                <a:spcPct val="75000"/>
              </a:lnSpc>
              <a:spcBef>
                <a:spcPts val="500"/>
              </a:spcBef>
              <a:spcAft>
                <a:spcPts val="0"/>
              </a:spcAft>
              <a:buClr>
                <a:schemeClr val="dk1"/>
              </a:buClr>
              <a:buSzPts val="2400"/>
              <a:buChar char="•"/>
            </a:pPr>
            <a:r>
              <a:rPr lang="en-US"/>
              <a:t>how will network operate with mixed IPv4 and IPv6 routers? </a:t>
            </a:r>
            <a:endParaRPr/>
          </a:p>
        </p:txBody>
      </p:sp>
      <p:grpSp>
        <p:nvGrpSpPr>
          <p:cNvPr id="4452" name="Google Shape;4452;p105"/>
          <p:cNvGrpSpPr/>
          <p:nvPr/>
        </p:nvGrpSpPr>
        <p:grpSpPr>
          <a:xfrm>
            <a:off x="2588799" y="4315653"/>
            <a:ext cx="6629400" cy="2227263"/>
            <a:chOff x="2588799" y="4315653"/>
            <a:chExt cx="6629400" cy="2227263"/>
          </a:xfrm>
        </p:grpSpPr>
        <p:grpSp>
          <p:nvGrpSpPr>
            <p:cNvPr id="4453" name="Google Shape;4453;p105"/>
            <p:cNvGrpSpPr/>
            <p:nvPr/>
          </p:nvGrpSpPr>
          <p:grpSpPr>
            <a:xfrm>
              <a:off x="3387311" y="5349116"/>
              <a:ext cx="4854575" cy="473075"/>
              <a:chOff x="1163" y="3504"/>
              <a:chExt cx="3058" cy="298"/>
            </a:xfrm>
          </p:grpSpPr>
          <p:sp>
            <p:nvSpPr>
              <p:cNvPr id="4454" name="Google Shape;4454;p105"/>
              <p:cNvSpPr/>
              <p:nvPr/>
            </p:nvSpPr>
            <p:spPr>
              <a:xfrm>
                <a:off x="1163" y="3505"/>
                <a:ext cx="3058" cy="295"/>
              </a:xfrm>
              <a:prstGeom prst="rect">
                <a:avLst/>
              </a:prstGeom>
              <a:gradFill>
                <a:gsLst>
                  <a:gs pos="0">
                    <a:srgbClr val="CC0000">
                      <a:alpha val="40784"/>
                    </a:srgbClr>
                  </a:gs>
                  <a:gs pos="100000">
                    <a:srgbClr val="CC0000">
                      <a:alpha val="37647"/>
                    </a:srgbClr>
                  </a:gs>
                </a:gsLst>
                <a:lin ang="540000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455" name="Google Shape;4455;p105"/>
              <p:cNvCxnSpPr/>
              <p:nvPr/>
            </p:nvCxnSpPr>
            <p:spPr>
              <a:xfrm>
                <a:off x="2022" y="3504"/>
                <a:ext cx="0" cy="295"/>
              </a:xfrm>
              <a:prstGeom prst="straightConnector1">
                <a:avLst/>
              </a:prstGeom>
              <a:noFill/>
              <a:ln cap="flat" cmpd="sng" w="9525">
                <a:solidFill>
                  <a:srgbClr val="CC0000"/>
                </a:solidFill>
                <a:prstDash val="solid"/>
                <a:round/>
                <a:headEnd len="med" w="med" type="none"/>
                <a:tailEnd len="med" w="med" type="none"/>
              </a:ln>
            </p:spPr>
          </p:cxnSp>
          <p:cxnSp>
            <p:nvCxnSpPr>
              <p:cNvPr id="4456" name="Google Shape;4456;p105"/>
              <p:cNvCxnSpPr/>
              <p:nvPr/>
            </p:nvCxnSpPr>
            <p:spPr>
              <a:xfrm>
                <a:off x="1781" y="3507"/>
                <a:ext cx="0" cy="295"/>
              </a:xfrm>
              <a:prstGeom prst="straightConnector1">
                <a:avLst/>
              </a:prstGeom>
              <a:noFill/>
              <a:ln cap="flat" cmpd="sng" w="9525">
                <a:solidFill>
                  <a:srgbClr val="CC0000"/>
                </a:solidFill>
                <a:prstDash val="solid"/>
                <a:round/>
                <a:headEnd len="med" w="med" type="none"/>
                <a:tailEnd len="med" w="med" type="none"/>
              </a:ln>
            </p:spPr>
          </p:cxnSp>
          <p:cxnSp>
            <p:nvCxnSpPr>
              <p:cNvPr id="4457" name="Google Shape;4457;p105"/>
              <p:cNvCxnSpPr/>
              <p:nvPr/>
            </p:nvCxnSpPr>
            <p:spPr>
              <a:xfrm>
                <a:off x="1532" y="3504"/>
                <a:ext cx="0" cy="295"/>
              </a:xfrm>
              <a:prstGeom prst="straightConnector1">
                <a:avLst/>
              </a:prstGeom>
              <a:noFill/>
              <a:ln cap="flat" cmpd="sng" w="9525">
                <a:solidFill>
                  <a:srgbClr val="CC0000"/>
                </a:solidFill>
                <a:prstDash val="solid"/>
                <a:round/>
                <a:headEnd len="med" w="med" type="none"/>
                <a:tailEnd len="med" w="med" type="none"/>
              </a:ln>
            </p:spPr>
          </p:cxnSp>
          <p:cxnSp>
            <p:nvCxnSpPr>
              <p:cNvPr id="4458" name="Google Shape;4458;p105"/>
              <p:cNvCxnSpPr/>
              <p:nvPr/>
            </p:nvCxnSpPr>
            <p:spPr>
              <a:xfrm>
                <a:off x="1187" y="3504"/>
                <a:ext cx="0" cy="56"/>
              </a:xfrm>
              <a:prstGeom prst="straightConnector1">
                <a:avLst/>
              </a:prstGeom>
              <a:noFill/>
              <a:ln cap="flat" cmpd="sng" w="9525">
                <a:solidFill>
                  <a:srgbClr val="CC0000"/>
                </a:solidFill>
                <a:prstDash val="solid"/>
                <a:round/>
                <a:headEnd len="med" w="med" type="none"/>
                <a:tailEnd len="med" w="med" type="none"/>
              </a:ln>
            </p:spPr>
          </p:cxnSp>
          <p:cxnSp>
            <p:nvCxnSpPr>
              <p:cNvPr id="4459" name="Google Shape;4459;p105"/>
              <p:cNvCxnSpPr/>
              <p:nvPr/>
            </p:nvCxnSpPr>
            <p:spPr>
              <a:xfrm>
                <a:off x="1187" y="3742"/>
                <a:ext cx="0" cy="56"/>
              </a:xfrm>
              <a:prstGeom prst="straightConnector1">
                <a:avLst/>
              </a:prstGeom>
              <a:noFill/>
              <a:ln cap="flat" cmpd="sng" w="9525">
                <a:solidFill>
                  <a:srgbClr val="CC0000"/>
                </a:solidFill>
                <a:prstDash val="solid"/>
                <a:round/>
                <a:headEnd len="med" w="med" type="none"/>
                <a:tailEnd len="med" w="med" type="none"/>
              </a:ln>
            </p:spPr>
          </p:cxnSp>
          <p:cxnSp>
            <p:nvCxnSpPr>
              <p:cNvPr id="4460" name="Google Shape;4460;p105"/>
              <p:cNvCxnSpPr/>
              <p:nvPr/>
            </p:nvCxnSpPr>
            <p:spPr>
              <a:xfrm>
                <a:off x="1283" y="3504"/>
                <a:ext cx="0" cy="56"/>
              </a:xfrm>
              <a:prstGeom prst="straightConnector1">
                <a:avLst/>
              </a:prstGeom>
              <a:noFill/>
              <a:ln cap="flat" cmpd="sng" w="9525">
                <a:solidFill>
                  <a:srgbClr val="CC0000"/>
                </a:solidFill>
                <a:prstDash val="solid"/>
                <a:round/>
                <a:headEnd len="med" w="med" type="none"/>
                <a:tailEnd len="med" w="med" type="none"/>
              </a:ln>
            </p:spPr>
          </p:cxnSp>
          <p:cxnSp>
            <p:nvCxnSpPr>
              <p:cNvPr id="4461" name="Google Shape;4461;p105"/>
              <p:cNvCxnSpPr/>
              <p:nvPr/>
            </p:nvCxnSpPr>
            <p:spPr>
              <a:xfrm>
                <a:off x="1283" y="3742"/>
                <a:ext cx="0" cy="56"/>
              </a:xfrm>
              <a:prstGeom prst="straightConnector1">
                <a:avLst/>
              </a:prstGeom>
              <a:noFill/>
              <a:ln cap="flat" cmpd="sng" w="9525">
                <a:solidFill>
                  <a:srgbClr val="CC0000"/>
                </a:solidFill>
                <a:prstDash val="solid"/>
                <a:round/>
                <a:headEnd len="med" w="med" type="none"/>
                <a:tailEnd len="med" w="med" type="none"/>
              </a:ln>
            </p:spPr>
          </p:cxnSp>
          <p:cxnSp>
            <p:nvCxnSpPr>
              <p:cNvPr id="4462" name="Google Shape;4462;p105"/>
              <p:cNvCxnSpPr/>
              <p:nvPr/>
            </p:nvCxnSpPr>
            <p:spPr>
              <a:xfrm>
                <a:off x="1379" y="3504"/>
                <a:ext cx="0" cy="56"/>
              </a:xfrm>
              <a:prstGeom prst="straightConnector1">
                <a:avLst/>
              </a:prstGeom>
              <a:noFill/>
              <a:ln cap="flat" cmpd="sng" w="9525">
                <a:solidFill>
                  <a:srgbClr val="CC0000"/>
                </a:solidFill>
                <a:prstDash val="solid"/>
                <a:round/>
                <a:headEnd len="med" w="med" type="none"/>
                <a:tailEnd len="med" w="med" type="none"/>
              </a:ln>
            </p:spPr>
          </p:cxnSp>
          <p:cxnSp>
            <p:nvCxnSpPr>
              <p:cNvPr id="4463" name="Google Shape;4463;p105"/>
              <p:cNvCxnSpPr/>
              <p:nvPr/>
            </p:nvCxnSpPr>
            <p:spPr>
              <a:xfrm>
                <a:off x="1379" y="3742"/>
                <a:ext cx="0" cy="56"/>
              </a:xfrm>
              <a:prstGeom prst="straightConnector1">
                <a:avLst/>
              </a:prstGeom>
              <a:noFill/>
              <a:ln cap="flat" cmpd="sng" w="9525">
                <a:solidFill>
                  <a:srgbClr val="CC0000"/>
                </a:solidFill>
                <a:prstDash val="solid"/>
                <a:round/>
                <a:headEnd len="med" w="med" type="none"/>
                <a:tailEnd len="med" w="med" type="none"/>
              </a:ln>
            </p:spPr>
          </p:cxnSp>
          <p:cxnSp>
            <p:nvCxnSpPr>
              <p:cNvPr id="4464" name="Google Shape;4464;p105"/>
              <p:cNvCxnSpPr/>
              <p:nvPr/>
            </p:nvCxnSpPr>
            <p:spPr>
              <a:xfrm>
                <a:off x="1475" y="3504"/>
                <a:ext cx="0" cy="56"/>
              </a:xfrm>
              <a:prstGeom prst="straightConnector1">
                <a:avLst/>
              </a:prstGeom>
              <a:noFill/>
              <a:ln cap="flat" cmpd="sng" w="9525">
                <a:solidFill>
                  <a:srgbClr val="CC0000"/>
                </a:solidFill>
                <a:prstDash val="solid"/>
                <a:round/>
                <a:headEnd len="med" w="med" type="none"/>
                <a:tailEnd len="med" w="med" type="none"/>
              </a:ln>
            </p:spPr>
          </p:cxnSp>
          <p:cxnSp>
            <p:nvCxnSpPr>
              <p:cNvPr id="4465" name="Google Shape;4465;p105"/>
              <p:cNvCxnSpPr/>
              <p:nvPr/>
            </p:nvCxnSpPr>
            <p:spPr>
              <a:xfrm>
                <a:off x="1475" y="3742"/>
                <a:ext cx="0" cy="56"/>
              </a:xfrm>
              <a:prstGeom prst="straightConnector1">
                <a:avLst/>
              </a:prstGeom>
              <a:noFill/>
              <a:ln cap="flat" cmpd="sng" w="9525">
                <a:solidFill>
                  <a:srgbClr val="CC0000"/>
                </a:solidFill>
                <a:prstDash val="solid"/>
                <a:round/>
                <a:headEnd len="med" w="med" type="none"/>
                <a:tailEnd len="med" w="med" type="none"/>
              </a:ln>
            </p:spPr>
          </p:cxnSp>
          <p:cxnSp>
            <p:nvCxnSpPr>
              <p:cNvPr id="4466" name="Google Shape;4466;p105"/>
              <p:cNvCxnSpPr/>
              <p:nvPr/>
            </p:nvCxnSpPr>
            <p:spPr>
              <a:xfrm>
                <a:off x="1327" y="3506"/>
                <a:ext cx="0" cy="56"/>
              </a:xfrm>
              <a:prstGeom prst="straightConnector1">
                <a:avLst/>
              </a:prstGeom>
              <a:noFill/>
              <a:ln cap="flat" cmpd="sng" w="9525">
                <a:solidFill>
                  <a:srgbClr val="CC0000"/>
                </a:solidFill>
                <a:prstDash val="solid"/>
                <a:round/>
                <a:headEnd len="med" w="med" type="none"/>
                <a:tailEnd len="med" w="med" type="none"/>
              </a:ln>
            </p:spPr>
          </p:cxnSp>
          <p:cxnSp>
            <p:nvCxnSpPr>
              <p:cNvPr id="4467" name="Google Shape;4467;p105"/>
              <p:cNvCxnSpPr/>
              <p:nvPr/>
            </p:nvCxnSpPr>
            <p:spPr>
              <a:xfrm>
                <a:off x="1327" y="3744"/>
                <a:ext cx="0" cy="56"/>
              </a:xfrm>
              <a:prstGeom prst="straightConnector1">
                <a:avLst/>
              </a:prstGeom>
              <a:noFill/>
              <a:ln cap="flat" cmpd="sng" w="9525">
                <a:solidFill>
                  <a:srgbClr val="CC0000"/>
                </a:solidFill>
                <a:prstDash val="solid"/>
                <a:round/>
                <a:headEnd len="med" w="med" type="none"/>
                <a:tailEnd len="med" w="med" type="none"/>
              </a:ln>
            </p:spPr>
          </p:cxnSp>
          <p:cxnSp>
            <p:nvCxnSpPr>
              <p:cNvPr id="4468" name="Google Shape;4468;p105"/>
              <p:cNvCxnSpPr/>
              <p:nvPr/>
            </p:nvCxnSpPr>
            <p:spPr>
              <a:xfrm>
                <a:off x="1213" y="3508"/>
                <a:ext cx="0" cy="56"/>
              </a:xfrm>
              <a:prstGeom prst="straightConnector1">
                <a:avLst/>
              </a:prstGeom>
              <a:noFill/>
              <a:ln cap="flat" cmpd="sng" w="9525">
                <a:solidFill>
                  <a:srgbClr val="CC0000"/>
                </a:solidFill>
                <a:prstDash val="solid"/>
                <a:round/>
                <a:headEnd len="med" w="med" type="none"/>
                <a:tailEnd len="med" w="med" type="none"/>
              </a:ln>
            </p:spPr>
          </p:cxnSp>
          <p:cxnSp>
            <p:nvCxnSpPr>
              <p:cNvPr id="4469" name="Google Shape;4469;p105"/>
              <p:cNvCxnSpPr/>
              <p:nvPr/>
            </p:nvCxnSpPr>
            <p:spPr>
              <a:xfrm>
                <a:off x="1213" y="3746"/>
                <a:ext cx="0" cy="56"/>
              </a:xfrm>
              <a:prstGeom prst="straightConnector1">
                <a:avLst/>
              </a:prstGeom>
              <a:noFill/>
              <a:ln cap="flat" cmpd="sng" w="9525">
                <a:solidFill>
                  <a:srgbClr val="CC0000"/>
                </a:solidFill>
                <a:prstDash val="solid"/>
                <a:round/>
                <a:headEnd len="med" w="med" type="none"/>
                <a:tailEnd len="med" w="med" type="none"/>
              </a:ln>
            </p:spPr>
          </p:cxnSp>
        </p:grpSp>
        <p:sp>
          <p:nvSpPr>
            <p:cNvPr id="4470" name="Google Shape;4470;p105"/>
            <p:cNvSpPr txBox="1"/>
            <p:nvPr/>
          </p:nvSpPr>
          <p:spPr>
            <a:xfrm>
              <a:off x="2882486" y="4547428"/>
              <a:ext cx="20066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IPv4 source, dest addr </a:t>
              </a:r>
              <a:endParaRPr/>
            </a:p>
          </p:txBody>
        </p:sp>
        <p:sp>
          <p:nvSpPr>
            <p:cNvPr id="4471" name="Google Shape;4471;p105"/>
            <p:cNvSpPr txBox="1"/>
            <p:nvPr/>
          </p:nvSpPr>
          <p:spPr>
            <a:xfrm>
              <a:off x="2588799" y="4315653"/>
              <a:ext cx="165258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IPv4 header fields </a:t>
              </a:r>
              <a:endParaRPr/>
            </a:p>
          </p:txBody>
        </p:sp>
        <p:cxnSp>
          <p:nvCxnSpPr>
            <p:cNvPr id="4472" name="Google Shape;4472;p105"/>
            <p:cNvCxnSpPr/>
            <p:nvPr/>
          </p:nvCxnSpPr>
          <p:spPr>
            <a:xfrm>
              <a:off x="4141374" y="4806191"/>
              <a:ext cx="0" cy="738187"/>
            </a:xfrm>
            <a:prstGeom prst="straightConnector1">
              <a:avLst/>
            </a:prstGeom>
            <a:noFill/>
            <a:ln cap="flat" cmpd="sng" w="9525">
              <a:solidFill>
                <a:srgbClr val="CC0000"/>
              </a:solidFill>
              <a:prstDash val="solid"/>
              <a:round/>
              <a:headEnd len="med" w="med" type="none"/>
              <a:tailEnd len="med" w="med" type="none"/>
            </a:ln>
          </p:spPr>
        </p:cxnSp>
        <p:cxnSp>
          <p:nvCxnSpPr>
            <p:cNvPr id="4473" name="Google Shape;4473;p105"/>
            <p:cNvCxnSpPr/>
            <p:nvPr/>
          </p:nvCxnSpPr>
          <p:spPr>
            <a:xfrm>
              <a:off x="4146136" y="4801428"/>
              <a:ext cx="381000" cy="738188"/>
            </a:xfrm>
            <a:prstGeom prst="straightConnector1">
              <a:avLst/>
            </a:prstGeom>
            <a:noFill/>
            <a:ln cap="flat" cmpd="sng" w="9525">
              <a:solidFill>
                <a:srgbClr val="CC0000"/>
              </a:solidFill>
              <a:prstDash val="solid"/>
              <a:round/>
              <a:headEnd len="med" w="med" type="none"/>
              <a:tailEnd len="med" w="med" type="none"/>
            </a:ln>
          </p:spPr>
        </p:cxnSp>
        <p:cxnSp>
          <p:nvCxnSpPr>
            <p:cNvPr id="4474" name="Google Shape;4474;p105"/>
            <p:cNvCxnSpPr/>
            <p:nvPr/>
          </p:nvCxnSpPr>
          <p:spPr>
            <a:xfrm>
              <a:off x="3546061" y="4558541"/>
              <a:ext cx="0" cy="976312"/>
            </a:xfrm>
            <a:prstGeom prst="straightConnector1">
              <a:avLst/>
            </a:prstGeom>
            <a:noFill/>
            <a:ln cap="flat" cmpd="sng" w="9525">
              <a:solidFill>
                <a:srgbClr val="CC0000"/>
              </a:solidFill>
              <a:prstDash val="solid"/>
              <a:round/>
              <a:headEnd len="med" w="med" type="none"/>
              <a:tailEnd len="med" w="med" type="none"/>
            </a:ln>
          </p:spPr>
        </p:cxnSp>
        <p:sp>
          <p:nvSpPr>
            <p:cNvPr id="4475" name="Google Shape;4475;p105"/>
            <p:cNvSpPr txBox="1"/>
            <p:nvPr/>
          </p:nvSpPr>
          <p:spPr>
            <a:xfrm>
              <a:off x="4949411" y="6176203"/>
              <a:ext cx="1670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IPv4 datagram</a:t>
              </a:r>
              <a:endParaRPr/>
            </a:p>
          </p:txBody>
        </p:sp>
        <p:cxnSp>
          <p:nvCxnSpPr>
            <p:cNvPr id="4476" name="Google Shape;4476;p105"/>
            <p:cNvCxnSpPr/>
            <p:nvPr/>
          </p:nvCxnSpPr>
          <p:spPr>
            <a:xfrm>
              <a:off x="6570249" y="6365116"/>
              <a:ext cx="1695450" cy="0"/>
            </a:xfrm>
            <a:prstGeom prst="straightConnector1">
              <a:avLst/>
            </a:prstGeom>
            <a:noFill/>
            <a:ln cap="flat" cmpd="sng" w="9525">
              <a:solidFill>
                <a:schemeClr val="dk1"/>
              </a:solidFill>
              <a:prstDash val="solid"/>
              <a:round/>
              <a:headEnd len="med" w="med" type="none"/>
              <a:tailEnd len="med" w="med" type="triangle"/>
            </a:ln>
          </p:spPr>
        </p:cxnSp>
        <p:cxnSp>
          <p:nvCxnSpPr>
            <p:cNvPr id="4477" name="Google Shape;4477;p105"/>
            <p:cNvCxnSpPr/>
            <p:nvPr/>
          </p:nvCxnSpPr>
          <p:spPr>
            <a:xfrm rot="10800000">
              <a:off x="3380961" y="6365116"/>
              <a:ext cx="1606550" cy="0"/>
            </a:xfrm>
            <a:prstGeom prst="straightConnector1">
              <a:avLst/>
            </a:prstGeom>
            <a:noFill/>
            <a:ln cap="flat" cmpd="sng" w="9525">
              <a:solidFill>
                <a:schemeClr val="dk1"/>
              </a:solidFill>
              <a:prstDash val="solid"/>
              <a:round/>
              <a:headEnd len="med" w="med" type="none"/>
              <a:tailEnd len="med" w="med" type="triangle"/>
            </a:ln>
          </p:spPr>
        </p:cxnSp>
        <p:sp>
          <p:nvSpPr>
            <p:cNvPr id="4478" name="Google Shape;4478;p105"/>
            <p:cNvSpPr txBox="1"/>
            <p:nvPr/>
          </p:nvSpPr>
          <p:spPr>
            <a:xfrm>
              <a:off x="5670136" y="5826953"/>
              <a:ext cx="1670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IPv6 datagram</a:t>
              </a:r>
              <a:endParaRPr/>
            </a:p>
          </p:txBody>
        </p:sp>
        <p:cxnSp>
          <p:nvCxnSpPr>
            <p:cNvPr id="4479" name="Google Shape;4479;p105"/>
            <p:cNvCxnSpPr/>
            <p:nvPr/>
          </p:nvCxnSpPr>
          <p:spPr>
            <a:xfrm>
              <a:off x="7306849" y="5996816"/>
              <a:ext cx="857250" cy="0"/>
            </a:xfrm>
            <a:prstGeom prst="straightConnector1">
              <a:avLst/>
            </a:prstGeom>
            <a:noFill/>
            <a:ln cap="flat" cmpd="sng" w="9525">
              <a:solidFill>
                <a:schemeClr val="dk1"/>
              </a:solidFill>
              <a:prstDash val="solid"/>
              <a:round/>
              <a:headEnd len="med" w="med" type="none"/>
              <a:tailEnd len="med" w="med" type="triangle"/>
            </a:ln>
          </p:spPr>
        </p:cxnSp>
        <p:cxnSp>
          <p:nvCxnSpPr>
            <p:cNvPr id="4480" name="Google Shape;4480;p105"/>
            <p:cNvCxnSpPr/>
            <p:nvPr/>
          </p:nvCxnSpPr>
          <p:spPr>
            <a:xfrm rot="10800000">
              <a:off x="4808124" y="5996816"/>
              <a:ext cx="925512" cy="0"/>
            </a:xfrm>
            <a:prstGeom prst="straightConnector1">
              <a:avLst/>
            </a:prstGeom>
            <a:noFill/>
            <a:ln cap="flat" cmpd="sng" w="9525">
              <a:solidFill>
                <a:schemeClr val="dk1"/>
              </a:solidFill>
              <a:prstDash val="solid"/>
              <a:round/>
              <a:headEnd len="med" w="med" type="none"/>
              <a:tailEnd len="med" w="med" type="triangle"/>
            </a:ln>
          </p:spPr>
        </p:cxnSp>
        <p:sp>
          <p:nvSpPr>
            <p:cNvPr id="4481" name="Google Shape;4481;p105"/>
            <p:cNvSpPr/>
            <p:nvPr/>
          </p:nvSpPr>
          <p:spPr>
            <a:xfrm>
              <a:off x="4776374" y="5384041"/>
              <a:ext cx="3422650" cy="401637"/>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82" name="Google Shape;4482;p105"/>
            <p:cNvGrpSpPr/>
            <p:nvPr/>
          </p:nvGrpSpPr>
          <p:grpSpPr>
            <a:xfrm>
              <a:off x="5838411" y="4414078"/>
              <a:ext cx="3379788" cy="1109663"/>
              <a:chOff x="2868" y="2782"/>
              <a:chExt cx="2129" cy="699"/>
            </a:xfrm>
          </p:grpSpPr>
          <p:sp>
            <p:nvSpPr>
              <p:cNvPr id="4483" name="Google Shape;4483;p105"/>
              <p:cNvSpPr txBox="1"/>
              <p:nvPr/>
            </p:nvSpPr>
            <p:spPr>
              <a:xfrm>
                <a:off x="4204" y="2782"/>
                <a:ext cx="793"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IPv4 payload </a:t>
                </a:r>
                <a:endParaRPr/>
              </a:p>
            </p:txBody>
          </p:sp>
          <p:cxnSp>
            <p:nvCxnSpPr>
              <p:cNvPr id="4484" name="Google Shape;4484;p105"/>
              <p:cNvCxnSpPr/>
              <p:nvPr/>
            </p:nvCxnSpPr>
            <p:spPr>
              <a:xfrm flipH="1">
                <a:off x="2868" y="2979"/>
                <a:ext cx="1532" cy="502"/>
              </a:xfrm>
              <a:prstGeom prst="straightConnector1">
                <a:avLst/>
              </a:prstGeom>
              <a:noFill/>
              <a:ln cap="flat" cmpd="sng" w="9525">
                <a:solidFill>
                  <a:srgbClr val="CC0000"/>
                </a:solidFill>
                <a:prstDash val="solid"/>
                <a:round/>
                <a:headEnd len="med" w="med" type="none"/>
                <a:tailEnd len="med" w="med" type="none"/>
              </a:ln>
            </p:spPr>
          </p:cxnSp>
        </p:grpSp>
      </p:grpSp>
      <p:grpSp>
        <p:nvGrpSpPr>
          <p:cNvPr id="4485" name="Google Shape;4485;p105"/>
          <p:cNvGrpSpPr/>
          <p:nvPr/>
        </p:nvGrpSpPr>
        <p:grpSpPr>
          <a:xfrm>
            <a:off x="4792249" y="4318828"/>
            <a:ext cx="3402012" cy="1476375"/>
            <a:chOff x="2280" y="1247"/>
            <a:chExt cx="2143" cy="930"/>
          </a:xfrm>
        </p:grpSpPr>
        <p:sp>
          <p:nvSpPr>
            <p:cNvPr id="4486" name="Google Shape;4486;p105"/>
            <p:cNvSpPr/>
            <p:nvPr/>
          </p:nvSpPr>
          <p:spPr>
            <a:xfrm>
              <a:off x="2280" y="1918"/>
              <a:ext cx="2143" cy="25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487" name="Google Shape;4487;p105"/>
            <p:cNvCxnSpPr/>
            <p:nvPr/>
          </p:nvCxnSpPr>
          <p:spPr>
            <a:xfrm>
              <a:off x="2333" y="1918"/>
              <a:ext cx="0" cy="254"/>
            </a:xfrm>
            <a:prstGeom prst="straightConnector1">
              <a:avLst/>
            </a:prstGeom>
            <a:noFill/>
            <a:ln cap="flat" cmpd="sng" w="9525">
              <a:solidFill>
                <a:schemeClr val="dk1"/>
              </a:solidFill>
              <a:prstDash val="solid"/>
              <a:round/>
              <a:headEnd len="med" w="med" type="none"/>
              <a:tailEnd len="med" w="med" type="none"/>
            </a:ln>
          </p:spPr>
        </p:cxnSp>
        <p:cxnSp>
          <p:nvCxnSpPr>
            <p:cNvPr id="4488" name="Google Shape;4488;p105"/>
            <p:cNvCxnSpPr/>
            <p:nvPr/>
          </p:nvCxnSpPr>
          <p:spPr>
            <a:xfrm>
              <a:off x="2307" y="1917"/>
              <a:ext cx="0" cy="254"/>
            </a:xfrm>
            <a:prstGeom prst="straightConnector1">
              <a:avLst/>
            </a:prstGeom>
            <a:noFill/>
            <a:ln cap="flat" cmpd="sng" w="9525">
              <a:solidFill>
                <a:schemeClr val="dk1"/>
              </a:solidFill>
              <a:prstDash val="solid"/>
              <a:round/>
              <a:headEnd len="med" w="med" type="none"/>
              <a:tailEnd len="med" w="med" type="none"/>
            </a:ln>
          </p:spPr>
        </p:cxnSp>
        <p:cxnSp>
          <p:nvCxnSpPr>
            <p:cNvPr id="4489" name="Google Shape;4489;p105"/>
            <p:cNvCxnSpPr/>
            <p:nvPr/>
          </p:nvCxnSpPr>
          <p:spPr>
            <a:xfrm>
              <a:off x="2381" y="1918"/>
              <a:ext cx="0" cy="254"/>
            </a:xfrm>
            <a:prstGeom prst="straightConnector1">
              <a:avLst/>
            </a:prstGeom>
            <a:noFill/>
            <a:ln cap="flat" cmpd="sng" w="9525">
              <a:solidFill>
                <a:schemeClr val="dk1"/>
              </a:solidFill>
              <a:prstDash val="solid"/>
              <a:round/>
              <a:headEnd len="med" w="med" type="none"/>
              <a:tailEnd len="med" w="med" type="none"/>
            </a:ln>
          </p:spPr>
        </p:cxnSp>
        <p:cxnSp>
          <p:nvCxnSpPr>
            <p:cNvPr id="4490" name="Google Shape;4490;p105"/>
            <p:cNvCxnSpPr/>
            <p:nvPr/>
          </p:nvCxnSpPr>
          <p:spPr>
            <a:xfrm>
              <a:off x="2407" y="1916"/>
              <a:ext cx="0" cy="254"/>
            </a:xfrm>
            <a:prstGeom prst="straightConnector1">
              <a:avLst/>
            </a:prstGeom>
            <a:noFill/>
            <a:ln cap="flat" cmpd="sng" w="9525">
              <a:solidFill>
                <a:schemeClr val="dk1"/>
              </a:solidFill>
              <a:prstDash val="solid"/>
              <a:round/>
              <a:headEnd len="med" w="med" type="none"/>
              <a:tailEnd len="med" w="med" type="none"/>
            </a:ln>
          </p:spPr>
        </p:cxnSp>
        <p:cxnSp>
          <p:nvCxnSpPr>
            <p:cNvPr id="4491" name="Google Shape;4491;p105"/>
            <p:cNvCxnSpPr/>
            <p:nvPr/>
          </p:nvCxnSpPr>
          <p:spPr>
            <a:xfrm>
              <a:off x="2441" y="1916"/>
              <a:ext cx="0" cy="254"/>
            </a:xfrm>
            <a:prstGeom prst="straightConnector1">
              <a:avLst/>
            </a:prstGeom>
            <a:noFill/>
            <a:ln cap="flat" cmpd="sng" w="9525">
              <a:solidFill>
                <a:schemeClr val="dk1"/>
              </a:solidFill>
              <a:prstDash val="solid"/>
              <a:round/>
              <a:headEnd len="med" w="med" type="none"/>
              <a:tailEnd len="med" w="med" type="none"/>
            </a:ln>
          </p:spPr>
        </p:cxnSp>
        <p:cxnSp>
          <p:nvCxnSpPr>
            <p:cNvPr id="4492" name="Google Shape;4492;p105"/>
            <p:cNvCxnSpPr/>
            <p:nvPr/>
          </p:nvCxnSpPr>
          <p:spPr>
            <a:xfrm>
              <a:off x="2483" y="1916"/>
              <a:ext cx="0" cy="254"/>
            </a:xfrm>
            <a:prstGeom prst="straightConnector1">
              <a:avLst/>
            </a:prstGeom>
            <a:noFill/>
            <a:ln cap="flat" cmpd="sng" w="9525">
              <a:solidFill>
                <a:schemeClr val="dk1"/>
              </a:solidFill>
              <a:prstDash val="solid"/>
              <a:round/>
              <a:headEnd len="med" w="med" type="none"/>
              <a:tailEnd len="med" w="med" type="none"/>
            </a:ln>
          </p:spPr>
        </p:cxnSp>
        <p:cxnSp>
          <p:nvCxnSpPr>
            <p:cNvPr id="4493" name="Google Shape;4493;p105"/>
            <p:cNvCxnSpPr/>
            <p:nvPr/>
          </p:nvCxnSpPr>
          <p:spPr>
            <a:xfrm>
              <a:off x="2679" y="1923"/>
              <a:ext cx="0" cy="254"/>
            </a:xfrm>
            <a:prstGeom prst="straightConnector1">
              <a:avLst/>
            </a:prstGeom>
            <a:noFill/>
            <a:ln cap="flat" cmpd="sng" w="9525">
              <a:solidFill>
                <a:schemeClr val="dk1"/>
              </a:solidFill>
              <a:prstDash val="solid"/>
              <a:round/>
              <a:headEnd len="med" w="med" type="none"/>
              <a:tailEnd len="med" w="med" type="none"/>
            </a:ln>
          </p:spPr>
        </p:cxnSp>
        <p:cxnSp>
          <p:nvCxnSpPr>
            <p:cNvPr id="4494" name="Google Shape;4494;p105"/>
            <p:cNvCxnSpPr/>
            <p:nvPr/>
          </p:nvCxnSpPr>
          <p:spPr>
            <a:xfrm>
              <a:off x="2915" y="1923"/>
              <a:ext cx="0" cy="254"/>
            </a:xfrm>
            <a:prstGeom prst="straightConnector1">
              <a:avLst/>
            </a:prstGeom>
            <a:noFill/>
            <a:ln cap="flat" cmpd="sng" w="9525">
              <a:solidFill>
                <a:schemeClr val="dk1"/>
              </a:solidFill>
              <a:prstDash val="solid"/>
              <a:round/>
              <a:headEnd len="med" w="med" type="none"/>
              <a:tailEnd len="med" w="med" type="none"/>
            </a:ln>
          </p:spPr>
        </p:cxnSp>
        <p:sp>
          <p:nvSpPr>
            <p:cNvPr id="4495" name="Google Shape;4495;p105"/>
            <p:cNvSpPr txBox="1"/>
            <p:nvPr/>
          </p:nvSpPr>
          <p:spPr>
            <a:xfrm>
              <a:off x="2672" y="1557"/>
              <a:ext cx="1030"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UDP/TCP payload</a:t>
              </a:r>
              <a:endParaRPr/>
            </a:p>
          </p:txBody>
        </p:sp>
        <p:sp>
          <p:nvSpPr>
            <p:cNvPr id="4496" name="Google Shape;4496;p105"/>
            <p:cNvSpPr txBox="1"/>
            <p:nvPr/>
          </p:nvSpPr>
          <p:spPr>
            <a:xfrm>
              <a:off x="2500" y="1396"/>
              <a:ext cx="1202" cy="172"/>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IPv6 source dest addr</a:t>
              </a:r>
              <a:endParaRPr/>
            </a:p>
          </p:txBody>
        </p:sp>
        <p:sp>
          <p:nvSpPr>
            <p:cNvPr id="4497" name="Google Shape;4497;p105"/>
            <p:cNvSpPr txBox="1"/>
            <p:nvPr/>
          </p:nvSpPr>
          <p:spPr>
            <a:xfrm>
              <a:off x="2314" y="1247"/>
              <a:ext cx="1010" cy="172"/>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IPv6 header fields</a:t>
              </a:r>
              <a:endParaRPr/>
            </a:p>
          </p:txBody>
        </p:sp>
        <p:cxnSp>
          <p:nvCxnSpPr>
            <p:cNvPr id="4498" name="Google Shape;4498;p105"/>
            <p:cNvCxnSpPr/>
            <p:nvPr/>
          </p:nvCxnSpPr>
          <p:spPr>
            <a:xfrm>
              <a:off x="2602" y="1543"/>
              <a:ext cx="3" cy="442"/>
            </a:xfrm>
            <a:prstGeom prst="straightConnector1">
              <a:avLst/>
            </a:prstGeom>
            <a:noFill/>
            <a:ln cap="flat" cmpd="sng" w="9525">
              <a:solidFill>
                <a:srgbClr val="CC0000"/>
              </a:solidFill>
              <a:prstDash val="solid"/>
              <a:round/>
              <a:headEnd len="med" w="med" type="none"/>
              <a:tailEnd len="med" w="med" type="none"/>
            </a:ln>
          </p:spPr>
        </p:cxnSp>
        <p:cxnSp>
          <p:nvCxnSpPr>
            <p:cNvPr id="4499" name="Google Shape;4499;p105"/>
            <p:cNvCxnSpPr/>
            <p:nvPr/>
          </p:nvCxnSpPr>
          <p:spPr>
            <a:xfrm>
              <a:off x="2594" y="1546"/>
              <a:ext cx="174" cy="440"/>
            </a:xfrm>
            <a:prstGeom prst="straightConnector1">
              <a:avLst/>
            </a:prstGeom>
            <a:noFill/>
            <a:ln cap="flat" cmpd="sng" w="9525">
              <a:solidFill>
                <a:srgbClr val="CC0000"/>
              </a:solidFill>
              <a:prstDash val="solid"/>
              <a:round/>
              <a:headEnd len="med" w="med" type="none"/>
              <a:tailEnd len="med" w="med" type="none"/>
            </a:ln>
          </p:spPr>
        </p:cxnSp>
        <p:cxnSp>
          <p:nvCxnSpPr>
            <p:cNvPr id="4500" name="Google Shape;4500;p105"/>
            <p:cNvCxnSpPr/>
            <p:nvPr/>
          </p:nvCxnSpPr>
          <p:spPr>
            <a:xfrm>
              <a:off x="2386" y="1399"/>
              <a:ext cx="0" cy="549"/>
            </a:xfrm>
            <a:prstGeom prst="straightConnector1">
              <a:avLst/>
            </a:prstGeom>
            <a:noFill/>
            <a:ln cap="flat" cmpd="sng" w="9525">
              <a:solidFill>
                <a:srgbClr val="CC0000"/>
              </a:solidFill>
              <a:prstDash val="solid"/>
              <a:round/>
              <a:headEnd len="med" w="med" type="none"/>
              <a:tailEnd len="med" w="med" type="none"/>
            </a:ln>
          </p:spPr>
        </p:cxnSp>
        <p:cxnSp>
          <p:nvCxnSpPr>
            <p:cNvPr id="4501" name="Google Shape;4501;p105"/>
            <p:cNvCxnSpPr/>
            <p:nvPr/>
          </p:nvCxnSpPr>
          <p:spPr>
            <a:xfrm>
              <a:off x="3334" y="1720"/>
              <a:ext cx="0" cy="252"/>
            </a:xfrm>
            <a:prstGeom prst="straightConnector1">
              <a:avLst/>
            </a:prstGeom>
            <a:noFill/>
            <a:ln cap="flat" cmpd="sng" w="9525">
              <a:solidFill>
                <a:srgbClr val="CC0000"/>
              </a:solidFill>
              <a:prstDash val="solid"/>
              <a:round/>
              <a:headEnd len="med" w="med" type="none"/>
              <a:tailEnd len="med" w="med" type="none"/>
            </a:ln>
          </p:spPr>
        </p:cxnSp>
      </p:grpSp>
      <p:sp>
        <p:nvSpPr>
          <p:cNvPr id="4502" name="Google Shape;4502;p105"/>
          <p:cNvSpPr txBox="1"/>
          <p:nvPr/>
        </p:nvSpPr>
        <p:spPr>
          <a:xfrm>
            <a:off x="415330" y="2618555"/>
            <a:ext cx="9088888" cy="1396858"/>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C00000"/>
                </a:solidFill>
                <a:latin typeface="Calibri"/>
                <a:ea typeface="Calibri"/>
                <a:cs typeface="Calibri"/>
                <a:sym typeface="Calibri"/>
              </a:rPr>
              <a:t>tunneling: </a:t>
            </a:r>
            <a:r>
              <a:rPr b="0" i="0" lang="en-US" sz="2400" u="none" cap="none" strike="noStrike">
                <a:solidFill>
                  <a:srgbClr val="000000"/>
                </a:solidFill>
                <a:latin typeface="Calibri"/>
                <a:ea typeface="Calibri"/>
                <a:cs typeface="Calibri"/>
                <a:sym typeface="Calibri"/>
              </a:rPr>
              <a:t>IPv6 datagram carried as </a:t>
            </a:r>
            <a:r>
              <a:rPr b="0" i="1" lang="en-US" sz="2400" u="none" cap="none" strike="noStrike">
                <a:solidFill>
                  <a:srgbClr val="000000"/>
                </a:solidFill>
                <a:latin typeface="Calibri"/>
                <a:ea typeface="Calibri"/>
                <a:cs typeface="Calibri"/>
                <a:sym typeface="Calibri"/>
              </a:rPr>
              <a:t>payload</a:t>
            </a:r>
            <a:r>
              <a:rPr b="0" i="0" lang="en-US" sz="2400" u="none" cap="none" strike="noStrike">
                <a:solidFill>
                  <a:srgbClr val="000000"/>
                </a:solidFill>
                <a:latin typeface="Calibri"/>
                <a:ea typeface="Calibri"/>
                <a:cs typeface="Calibri"/>
                <a:sym typeface="Calibri"/>
              </a:rPr>
              <a:t> in IPv4 datagram among IPv4 </a:t>
            </a:r>
            <a:r>
              <a:rPr b="0" i="0" lang="en-US" sz="2000" u="none" cap="none" strike="noStrike">
                <a:solidFill>
                  <a:srgbClr val="000000"/>
                </a:solidFill>
                <a:latin typeface="Calibri"/>
                <a:ea typeface="Calibri"/>
                <a:cs typeface="Calibri"/>
                <a:sym typeface="Calibri"/>
              </a:rPr>
              <a:t>routers (“packet within a packet”)</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tunneling used extensively in other contexts (4G/5G)</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2"/>
                                        </p:tgtEl>
                                        <p:attrNameLst>
                                          <p:attrName>style.visibility</p:attrName>
                                        </p:attrNameLst>
                                      </p:cBhvr>
                                      <p:to>
                                        <p:strVal val="visible"/>
                                      </p:to>
                                    </p:set>
                                    <p:animEffect filter="fade" transition="in">
                                      <p:cBhvr>
                                        <p:cTn dur="500"/>
                                        <p:tgtEl>
                                          <p:spTgt spid="4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2"/>
                                        </p:tgtEl>
                                        <p:attrNameLst>
                                          <p:attrName>style.visibility</p:attrName>
                                        </p:attrNameLst>
                                      </p:cBhvr>
                                      <p:to>
                                        <p:strVal val="visible"/>
                                      </p:to>
                                    </p:set>
                                    <p:animEffect filter="fade" transition="in">
                                      <p:cBhvr>
                                        <p:cTn dur="500"/>
                                        <p:tgtEl>
                                          <p:spTgt spid="4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5"/>
                                        </p:tgtEl>
                                        <p:attrNameLst>
                                          <p:attrName>style.visibility</p:attrName>
                                        </p:attrNameLst>
                                      </p:cBhvr>
                                      <p:to>
                                        <p:strVal val="visible"/>
                                      </p:to>
                                    </p:set>
                                    <p:animEffect filter="fade" transition="in">
                                      <p:cBhvr>
                                        <p:cTn dur="500"/>
                                        <p:tgtEl>
                                          <p:spTgt spid="4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6" name="Shape 4506"/>
        <p:cNvGrpSpPr/>
        <p:nvPr/>
      </p:nvGrpSpPr>
      <p:grpSpPr>
        <a:xfrm>
          <a:off x="0" y="0"/>
          <a:ext cx="0" cy="0"/>
          <a:chOff x="0" y="0"/>
          <a:chExt cx="0" cy="0"/>
        </a:xfrm>
      </p:grpSpPr>
      <p:pic>
        <p:nvPicPr>
          <p:cNvPr descr="A close up of a logo&#10;&#10;Description automatically generated" id="4507" name="Google Shape;4507;p10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508" name="Google Shape;4508;p10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509" name="Google Shape;4509;p10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510" name="Google Shape;4510;p10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Tunneling and Encapsulation</a:t>
            </a:r>
            <a:endParaRPr/>
          </a:p>
        </p:txBody>
      </p:sp>
      <p:sp>
        <p:nvSpPr>
          <p:cNvPr id="4511" name="Google Shape;4511;p106"/>
          <p:cNvSpPr txBox="1"/>
          <p:nvPr/>
        </p:nvSpPr>
        <p:spPr>
          <a:xfrm>
            <a:off x="264813" y="1836433"/>
            <a:ext cx="275952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Ethernet connecting two IPv6 routers:</a:t>
            </a:r>
            <a:endParaRPr/>
          </a:p>
        </p:txBody>
      </p:sp>
      <p:grpSp>
        <p:nvGrpSpPr>
          <p:cNvPr id="4512" name="Google Shape;4512;p106"/>
          <p:cNvGrpSpPr/>
          <p:nvPr/>
        </p:nvGrpSpPr>
        <p:grpSpPr>
          <a:xfrm>
            <a:off x="3650819" y="1764992"/>
            <a:ext cx="5834767" cy="995120"/>
            <a:chOff x="3663591" y="1108282"/>
            <a:chExt cx="5834767" cy="995120"/>
          </a:xfrm>
        </p:grpSpPr>
        <p:sp>
          <p:nvSpPr>
            <p:cNvPr id="4513" name="Google Shape;4513;p106"/>
            <p:cNvSpPr/>
            <p:nvPr/>
          </p:nvSpPr>
          <p:spPr>
            <a:xfrm>
              <a:off x="5385352" y="1616420"/>
              <a:ext cx="2405062" cy="66675"/>
            </a:xfrm>
            <a:prstGeom prst="rect">
              <a:avLst/>
            </a:prstGeom>
            <a:solidFill>
              <a:srgbClr val="CC0000"/>
            </a:soli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14" name="Google Shape;4514;p106"/>
            <p:cNvSpPr txBox="1"/>
            <p:nvPr/>
          </p:nvSpPr>
          <p:spPr>
            <a:xfrm>
              <a:off x="5480234" y="1110007"/>
              <a:ext cx="2471780" cy="510909"/>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Ethernet connects two IPv6 routers</a:t>
              </a:r>
              <a:endParaRPr/>
            </a:p>
          </p:txBody>
        </p:sp>
        <p:grpSp>
          <p:nvGrpSpPr>
            <p:cNvPr id="4515" name="Google Shape;4515;p106"/>
            <p:cNvGrpSpPr/>
            <p:nvPr/>
          </p:nvGrpSpPr>
          <p:grpSpPr>
            <a:xfrm>
              <a:off x="3663591" y="1108282"/>
              <a:ext cx="1764058" cy="965200"/>
              <a:chOff x="3670217" y="2254595"/>
              <a:chExt cx="1764058" cy="965200"/>
            </a:xfrm>
          </p:grpSpPr>
          <p:sp>
            <p:nvSpPr>
              <p:cNvPr id="4516" name="Google Shape;4516;p106"/>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517" name="Google Shape;4517;p106"/>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518" name="Google Shape;4518;p106"/>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519" name="Google Shape;4519;p106"/>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520" name="Google Shape;4520;p106"/>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521" name="Google Shape;4521;p106"/>
              <p:cNvGrpSpPr/>
              <p:nvPr/>
            </p:nvGrpSpPr>
            <p:grpSpPr>
              <a:xfrm>
                <a:off x="3670217" y="2586162"/>
                <a:ext cx="731126" cy="344556"/>
                <a:chOff x="7493876" y="2774731"/>
                <a:chExt cx="1481958" cy="894622"/>
              </a:xfrm>
            </p:grpSpPr>
            <p:sp>
              <p:nvSpPr>
                <p:cNvPr id="4522" name="Google Shape;4522;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523" name="Google Shape;4523;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524" name="Google Shape;4524;p106"/>
                <p:cNvGrpSpPr/>
                <p:nvPr/>
              </p:nvGrpSpPr>
              <p:grpSpPr>
                <a:xfrm>
                  <a:off x="7713663" y="2848339"/>
                  <a:ext cx="1042107" cy="425543"/>
                  <a:chOff x="7786941" y="2884917"/>
                  <a:chExt cx="897649" cy="353919"/>
                </a:xfrm>
              </p:grpSpPr>
              <p:sp>
                <p:nvSpPr>
                  <p:cNvPr id="4525" name="Google Shape;4525;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6" name="Google Shape;4526;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7" name="Google Shape;4527;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8" name="Google Shape;4528;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529" name="Google Shape;4529;p106"/>
              <p:cNvGrpSpPr/>
              <p:nvPr/>
            </p:nvGrpSpPr>
            <p:grpSpPr>
              <a:xfrm>
                <a:off x="4703149" y="2589549"/>
                <a:ext cx="731126" cy="344556"/>
                <a:chOff x="7493876" y="2774731"/>
                <a:chExt cx="1481958" cy="894622"/>
              </a:xfrm>
            </p:grpSpPr>
            <p:sp>
              <p:nvSpPr>
                <p:cNvPr id="4530" name="Google Shape;4530;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531" name="Google Shape;4531;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532" name="Google Shape;4532;p106"/>
                <p:cNvGrpSpPr/>
                <p:nvPr/>
              </p:nvGrpSpPr>
              <p:grpSpPr>
                <a:xfrm>
                  <a:off x="7713663" y="2848339"/>
                  <a:ext cx="1042107" cy="425543"/>
                  <a:chOff x="7786941" y="2884917"/>
                  <a:chExt cx="897649" cy="353919"/>
                </a:xfrm>
              </p:grpSpPr>
              <p:sp>
                <p:nvSpPr>
                  <p:cNvPr id="4533" name="Google Shape;4533;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34" name="Google Shape;4534;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35" name="Google Shape;4535;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36" name="Google Shape;4536;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537" name="Google Shape;4537;p106"/>
            <p:cNvGrpSpPr/>
            <p:nvPr/>
          </p:nvGrpSpPr>
          <p:grpSpPr>
            <a:xfrm>
              <a:off x="7734300" y="1138202"/>
              <a:ext cx="1764058" cy="965200"/>
              <a:chOff x="3670217" y="2254595"/>
              <a:chExt cx="1764058" cy="965200"/>
            </a:xfrm>
          </p:grpSpPr>
          <p:sp>
            <p:nvSpPr>
              <p:cNvPr id="4538" name="Google Shape;4538;p106"/>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sp>
            <p:nvSpPr>
              <p:cNvPr id="4539" name="Google Shape;4539;p106"/>
              <p:cNvSpPr txBox="1"/>
              <p:nvPr/>
            </p:nvSpPr>
            <p:spPr>
              <a:xfrm>
                <a:off x="4888228"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cxnSp>
            <p:nvCxnSpPr>
              <p:cNvPr id="4540" name="Google Shape;4540;p106"/>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541" name="Google Shape;4541;p106"/>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542" name="Google Shape;4542;p106"/>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543" name="Google Shape;4543;p106"/>
              <p:cNvGrpSpPr/>
              <p:nvPr/>
            </p:nvGrpSpPr>
            <p:grpSpPr>
              <a:xfrm>
                <a:off x="3670217" y="2586162"/>
                <a:ext cx="731126" cy="344556"/>
                <a:chOff x="7493876" y="2774731"/>
                <a:chExt cx="1481958" cy="894622"/>
              </a:xfrm>
            </p:grpSpPr>
            <p:sp>
              <p:nvSpPr>
                <p:cNvPr id="4544" name="Google Shape;4544;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545" name="Google Shape;4545;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546" name="Google Shape;4546;p106"/>
                <p:cNvGrpSpPr/>
                <p:nvPr/>
              </p:nvGrpSpPr>
              <p:grpSpPr>
                <a:xfrm>
                  <a:off x="7713663" y="2848339"/>
                  <a:ext cx="1042107" cy="425543"/>
                  <a:chOff x="7786941" y="2884917"/>
                  <a:chExt cx="897649" cy="353919"/>
                </a:xfrm>
              </p:grpSpPr>
              <p:sp>
                <p:nvSpPr>
                  <p:cNvPr id="4547" name="Google Shape;4547;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48" name="Google Shape;4548;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49" name="Google Shape;4549;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0" name="Google Shape;4550;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551" name="Google Shape;4551;p106"/>
              <p:cNvGrpSpPr/>
              <p:nvPr/>
            </p:nvGrpSpPr>
            <p:grpSpPr>
              <a:xfrm>
                <a:off x="4703149" y="2589549"/>
                <a:ext cx="731126" cy="344556"/>
                <a:chOff x="7493876" y="2774731"/>
                <a:chExt cx="1481958" cy="894622"/>
              </a:xfrm>
            </p:grpSpPr>
            <p:sp>
              <p:nvSpPr>
                <p:cNvPr id="4552" name="Google Shape;4552;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553" name="Google Shape;4553;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554" name="Google Shape;4554;p106"/>
                <p:cNvGrpSpPr/>
                <p:nvPr/>
              </p:nvGrpSpPr>
              <p:grpSpPr>
                <a:xfrm>
                  <a:off x="7713663" y="2848339"/>
                  <a:ext cx="1042107" cy="425543"/>
                  <a:chOff x="7786941" y="2884917"/>
                  <a:chExt cx="897649" cy="353919"/>
                </a:xfrm>
              </p:grpSpPr>
              <p:sp>
                <p:nvSpPr>
                  <p:cNvPr id="4555" name="Google Shape;4555;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6" name="Google Shape;4556;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7" name="Google Shape;4557;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8" name="Google Shape;4558;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grpSp>
        <p:nvGrpSpPr>
          <p:cNvPr id="4559" name="Google Shape;4559;p106"/>
          <p:cNvGrpSpPr/>
          <p:nvPr/>
        </p:nvGrpSpPr>
        <p:grpSpPr>
          <a:xfrm>
            <a:off x="2621242" y="3333870"/>
            <a:ext cx="1748069" cy="467910"/>
            <a:chOff x="3229463" y="3119120"/>
            <a:chExt cx="1748069" cy="467910"/>
          </a:xfrm>
        </p:grpSpPr>
        <p:cxnSp>
          <p:nvCxnSpPr>
            <p:cNvPr id="4560" name="Google Shape;4560;p106"/>
            <p:cNvCxnSpPr/>
            <p:nvPr/>
          </p:nvCxnSpPr>
          <p:spPr>
            <a:xfrm flipH="1">
              <a:off x="4023360" y="3119120"/>
              <a:ext cx="954172" cy="187960"/>
            </a:xfrm>
            <a:prstGeom prst="straightConnector1">
              <a:avLst/>
            </a:prstGeom>
            <a:noFill/>
            <a:ln cap="flat" cmpd="sng" w="9525">
              <a:solidFill>
                <a:srgbClr val="CC0000"/>
              </a:solidFill>
              <a:prstDash val="solid"/>
              <a:round/>
              <a:headEnd len="med" w="med" type="none"/>
              <a:tailEnd len="med" w="med" type="none"/>
            </a:ln>
          </p:spPr>
        </p:cxnSp>
        <p:sp>
          <p:nvSpPr>
            <p:cNvPr id="4561" name="Google Shape;4561;p106"/>
            <p:cNvSpPr txBox="1"/>
            <p:nvPr/>
          </p:nvSpPr>
          <p:spPr>
            <a:xfrm>
              <a:off x="3229463" y="3311570"/>
              <a:ext cx="1516761" cy="27546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Link-layer frame</a:t>
              </a:r>
              <a:endParaRPr/>
            </a:p>
          </p:txBody>
        </p:sp>
      </p:grpSp>
      <p:grpSp>
        <p:nvGrpSpPr>
          <p:cNvPr id="4562" name="Google Shape;4562;p106"/>
          <p:cNvGrpSpPr/>
          <p:nvPr/>
        </p:nvGrpSpPr>
        <p:grpSpPr>
          <a:xfrm>
            <a:off x="4185712" y="2585523"/>
            <a:ext cx="4886325" cy="951547"/>
            <a:chOff x="4672013" y="2614613"/>
            <a:chExt cx="4886325" cy="1157209"/>
          </a:xfrm>
        </p:grpSpPr>
        <p:grpSp>
          <p:nvGrpSpPr>
            <p:cNvPr id="4563" name="Google Shape;4563;p106"/>
            <p:cNvGrpSpPr/>
            <p:nvPr/>
          </p:nvGrpSpPr>
          <p:grpSpPr>
            <a:xfrm>
              <a:off x="4674002" y="3295572"/>
              <a:ext cx="4854575" cy="476250"/>
              <a:chOff x="1427882" y="4286172"/>
              <a:chExt cx="4854575" cy="476250"/>
            </a:xfrm>
          </p:grpSpPr>
          <p:sp>
            <p:nvSpPr>
              <p:cNvPr id="4564" name="Google Shape;4564;p106"/>
              <p:cNvSpPr/>
              <p:nvPr/>
            </p:nvSpPr>
            <p:spPr>
              <a:xfrm>
                <a:off x="1427882" y="4289347"/>
                <a:ext cx="4854575" cy="468313"/>
              </a:xfrm>
              <a:prstGeom prst="rect">
                <a:avLst/>
              </a:prstGeom>
              <a:gradFill>
                <a:gsLst>
                  <a:gs pos="0">
                    <a:srgbClr val="CC0000">
                      <a:alpha val="40784"/>
                    </a:srgbClr>
                  </a:gs>
                  <a:gs pos="100000">
                    <a:srgbClr val="CC0000">
                      <a:alpha val="37647"/>
                    </a:srgbClr>
                  </a:gs>
                </a:gsLst>
                <a:lin ang="540000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565" name="Google Shape;4565;p106"/>
              <p:cNvCxnSpPr/>
              <p:nvPr/>
            </p:nvCxnSpPr>
            <p:spPr>
              <a:xfrm>
                <a:off x="2791545" y="4287759"/>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566" name="Google Shape;4566;p106"/>
              <p:cNvCxnSpPr/>
              <p:nvPr/>
            </p:nvCxnSpPr>
            <p:spPr>
              <a:xfrm>
                <a:off x="2313707" y="4286172"/>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567" name="Google Shape;4567;p106"/>
              <p:cNvCxnSpPr/>
              <p:nvPr/>
            </p:nvCxnSpPr>
            <p:spPr>
              <a:xfrm>
                <a:off x="1867620" y="4294109"/>
                <a:ext cx="0" cy="468313"/>
              </a:xfrm>
              <a:prstGeom prst="straightConnector1">
                <a:avLst/>
              </a:prstGeom>
              <a:noFill/>
              <a:ln cap="flat" cmpd="sng" w="9525">
                <a:solidFill>
                  <a:srgbClr val="CC0000"/>
                </a:solidFill>
                <a:prstDash val="solid"/>
                <a:round/>
                <a:headEnd len="med" w="med" type="none"/>
                <a:tailEnd len="med" w="med" type="none"/>
              </a:ln>
            </p:spPr>
          </p:cxnSp>
          <p:grpSp>
            <p:nvGrpSpPr>
              <p:cNvPr id="4568" name="Google Shape;4568;p106"/>
              <p:cNvGrpSpPr/>
              <p:nvPr/>
            </p:nvGrpSpPr>
            <p:grpSpPr>
              <a:xfrm>
                <a:off x="2865478" y="4319509"/>
                <a:ext cx="3402012" cy="414337"/>
                <a:chOff x="8090620" y="3748009"/>
                <a:chExt cx="3402012" cy="414337"/>
              </a:xfrm>
            </p:grpSpPr>
            <p:cxnSp>
              <p:nvCxnSpPr>
                <p:cNvPr id="4569" name="Google Shape;4569;p106"/>
                <p:cNvCxnSpPr/>
                <p:nvPr/>
              </p:nvCxnSpPr>
              <p:spPr>
                <a:xfrm>
                  <a:off x="8743763" y="4053716"/>
                  <a:ext cx="857250" cy="0"/>
                </a:xfrm>
                <a:prstGeom prst="straightConnector1">
                  <a:avLst/>
                </a:prstGeom>
                <a:noFill/>
                <a:ln cap="flat" cmpd="sng" w="9525">
                  <a:solidFill>
                    <a:schemeClr val="dk1"/>
                  </a:solidFill>
                  <a:prstDash val="solid"/>
                  <a:round/>
                  <a:headEnd len="med" w="med" type="none"/>
                  <a:tailEnd len="med" w="med" type="triangle"/>
                </a:ln>
              </p:spPr>
            </p:cxnSp>
            <p:sp>
              <p:nvSpPr>
                <p:cNvPr id="4570" name="Google Shape;4570;p106"/>
                <p:cNvSpPr/>
                <p:nvPr/>
              </p:nvSpPr>
              <p:spPr>
                <a:xfrm>
                  <a:off x="8090620" y="3751184"/>
                  <a:ext cx="3402012" cy="401638"/>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571" name="Google Shape;4571;p106"/>
                <p:cNvCxnSpPr/>
                <p:nvPr/>
              </p:nvCxnSpPr>
              <p:spPr>
                <a:xfrm>
                  <a:off x="81747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2" name="Google Shape;4572;p106"/>
                <p:cNvCxnSpPr/>
                <p:nvPr/>
              </p:nvCxnSpPr>
              <p:spPr>
                <a:xfrm>
                  <a:off x="8133482" y="3749596"/>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3" name="Google Shape;4573;p106"/>
                <p:cNvCxnSpPr/>
                <p:nvPr/>
              </p:nvCxnSpPr>
              <p:spPr>
                <a:xfrm>
                  <a:off x="82509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4" name="Google Shape;4574;p106"/>
                <p:cNvCxnSpPr/>
                <p:nvPr/>
              </p:nvCxnSpPr>
              <p:spPr>
                <a:xfrm>
                  <a:off x="829223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5" name="Google Shape;4575;p106"/>
                <p:cNvCxnSpPr/>
                <p:nvPr/>
              </p:nvCxnSpPr>
              <p:spPr>
                <a:xfrm>
                  <a:off x="8346207"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6" name="Google Shape;4576;p106"/>
                <p:cNvCxnSpPr/>
                <p:nvPr/>
              </p:nvCxnSpPr>
              <p:spPr>
                <a:xfrm>
                  <a:off x="841288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7" name="Google Shape;4577;p106"/>
                <p:cNvCxnSpPr/>
                <p:nvPr/>
              </p:nvCxnSpPr>
              <p:spPr>
                <a:xfrm>
                  <a:off x="8724032" y="3759121"/>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578" name="Google Shape;4578;p106"/>
                <p:cNvCxnSpPr/>
                <p:nvPr/>
              </p:nvCxnSpPr>
              <p:spPr>
                <a:xfrm>
                  <a:off x="9098682" y="3759121"/>
                  <a:ext cx="0" cy="403225"/>
                </a:xfrm>
                <a:prstGeom prst="straightConnector1">
                  <a:avLst/>
                </a:prstGeom>
                <a:noFill/>
                <a:ln cap="flat" cmpd="sng" w="9525">
                  <a:solidFill>
                    <a:schemeClr val="dk1"/>
                  </a:solidFill>
                  <a:prstDash val="solid"/>
                  <a:round/>
                  <a:headEnd len="med" w="med" type="none"/>
                  <a:tailEnd len="med" w="med" type="none"/>
                </a:ln>
              </p:spPr>
            </p:cxnSp>
          </p:grpSp>
          <p:sp>
            <p:nvSpPr>
              <p:cNvPr id="4579" name="Google Shape;4579;p106"/>
              <p:cNvSpPr/>
              <p:nvPr/>
            </p:nvSpPr>
            <p:spPr>
              <a:xfrm>
                <a:off x="2901848" y="4384275"/>
                <a:ext cx="3244616" cy="285690"/>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80" name="Google Shape;4580;p106"/>
              <p:cNvSpPr txBox="1"/>
              <p:nvPr/>
            </p:nvSpPr>
            <p:spPr>
              <a:xfrm>
                <a:off x="4133520" y="4301715"/>
                <a:ext cx="1670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IPv6 datagram</a:t>
                </a:r>
                <a:endParaRPr/>
              </a:p>
            </p:txBody>
          </p:sp>
        </p:grpSp>
        <p:sp>
          <p:nvSpPr>
            <p:cNvPr id="4581" name="Google Shape;4581;p106"/>
            <p:cNvSpPr/>
            <p:nvPr/>
          </p:nvSpPr>
          <p:spPr>
            <a:xfrm>
              <a:off x="4672013" y="2614613"/>
              <a:ext cx="4886325" cy="685800"/>
            </a:xfrm>
            <a:custGeom>
              <a:rect b="b" l="l" r="r" t="t"/>
              <a:pathLst>
                <a:path extrusionOk="0" h="685800" w="4886325">
                  <a:moveTo>
                    <a:pt x="0" y="685800"/>
                  </a:moveTo>
                  <a:lnTo>
                    <a:pt x="2171700" y="0"/>
                  </a:lnTo>
                  <a:lnTo>
                    <a:pt x="2443162" y="157162"/>
                  </a:lnTo>
                  <a:lnTo>
                    <a:pt x="2493168" y="150018"/>
                  </a:lnTo>
                  <a:lnTo>
                    <a:pt x="4886325" y="685800"/>
                  </a:lnTo>
                  <a:lnTo>
                    <a:pt x="0" y="685800"/>
                  </a:lnTo>
                  <a:close/>
                </a:path>
              </a:pathLst>
            </a:custGeom>
            <a:gradFill>
              <a:gsLst>
                <a:gs pos="0">
                  <a:srgbClr val="F5F7FC"/>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582" name="Google Shape;4582;p106"/>
          <p:cNvGrpSpPr/>
          <p:nvPr/>
        </p:nvGrpSpPr>
        <p:grpSpPr>
          <a:xfrm>
            <a:off x="6341219" y="2383547"/>
            <a:ext cx="838200" cy="376149"/>
            <a:chOff x="6827520" y="2412637"/>
            <a:chExt cx="838200" cy="376149"/>
          </a:xfrm>
        </p:grpSpPr>
        <p:sp>
          <p:nvSpPr>
            <p:cNvPr id="4583" name="Google Shape;4583;p106"/>
            <p:cNvSpPr/>
            <p:nvPr/>
          </p:nvSpPr>
          <p:spPr>
            <a:xfrm>
              <a:off x="7178040" y="2468880"/>
              <a:ext cx="487680" cy="304800"/>
            </a:xfrm>
            <a:prstGeom prst="rightArrow">
              <a:avLst>
                <a:gd fmla="val 50000" name="adj1"/>
                <a:gd fmla="val 50000" name="adj2"/>
              </a:avLst>
            </a:prstGeom>
            <a:gradFill>
              <a:gsLst>
                <a:gs pos="0">
                  <a:srgbClr val="F5F7FC"/>
                </a:gs>
                <a:gs pos="100000">
                  <a:srgbClr val="CC000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584" name="Google Shape;4584;p106"/>
            <p:cNvGrpSpPr/>
            <p:nvPr/>
          </p:nvGrpSpPr>
          <p:grpSpPr>
            <a:xfrm>
              <a:off x="6827520" y="2412637"/>
              <a:ext cx="334944" cy="376149"/>
              <a:chOff x="335231" y="4406992"/>
              <a:chExt cx="1251280" cy="2136350"/>
            </a:xfrm>
          </p:grpSpPr>
          <p:sp>
            <p:nvSpPr>
              <p:cNvPr id="4585" name="Google Shape;4585;p106"/>
              <p:cNvSpPr/>
              <p:nvPr/>
            </p:nvSpPr>
            <p:spPr>
              <a:xfrm>
                <a:off x="335231" y="4406992"/>
                <a:ext cx="965619" cy="2136350"/>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CC00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86" name="Google Shape;4586;p106"/>
              <p:cNvSpPr/>
              <p:nvPr/>
            </p:nvSpPr>
            <p:spPr>
              <a:xfrm>
                <a:off x="351325" y="4411451"/>
                <a:ext cx="1235186" cy="771586"/>
              </a:xfrm>
              <a:custGeom>
                <a:rect b="b" l="l" r="r" t="t"/>
                <a:pathLst>
                  <a:path extrusionOk="0" h="757496" w="1238250">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87" name="Google Shape;4587;p106"/>
              <p:cNvSpPr/>
              <p:nvPr/>
            </p:nvSpPr>
            <p:spPr>
              <a:xfrm>
                <a:off x="1296825" y="5178575"/>
                <a:ext cx="289686" cy="1351389"/>
              </a:xfrm>
              <a:prstGeom prst="rect">
                <a:avLst/>
              </a:prstGeom>
              <a:solidFill>
                <a:srgbClr val="EBAD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4588" name="Google Shape;4588;p106"/>
          <p:cNvSpPr txBox="1"/>
          <p:nvPr/>
        </p:nvSpPr>
        <p:spPr>
          <a:xfrm>
            <a:off x="4207619" y="3521830"/>
            <a:ext cx="48790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usual: datagram as payload in link-layer frame</a:t>
            </a:r>
            <a:endParaRPr/>
          </a:p>
        </p:txBody>
      </p:sp>
      <p:grpSp>
        <p:nvGrpSpPr>
          <p:cNvPr id="4589" name="Google Shape;4589;p106"/>
          <p:cNvGrpSpPr/>
          <p:nvPr/>
        </p:nvGrpSpPr>
        <p:grpSpPr>
          <a:xfrm>
            <a:off x="3658745" y="4219153"/>
            <a:ext cx="5834767" cy="1826360"/>
            <a:chOff x="4282206" y="4080603"/>
            <a:chExt cx="5834767" cy="1826360"/>
          </a:xfrm>
        </p:grpSpPr>
        <p:grpSp>
          <p:nvGrpSpPr>
            <p:cNvPr id="4590" name="Google Shape;4590;p106"/>
            <p:cNvGrpSpPr/>
            <p:nvPr/>
          </p:nvGrpSpPr>
          <p:grpSpPr>
            <a:xfrm>
              <a:off x="5980176" y="4080603"/>
              <a:ext cx="2432304" cy="1726090"/>
              <a:chOff x="5705856" y="2038443"/>
              <a:chExt cx="2432304" cy="1726090"/>
            </a:xfrm>
          </p:grpSpPr>
          <p:sp>
            <p:nvSpPr>
              <p:cNvPr id="4591" name="Google Shape;4591;p106"/>
              <p:cNvSpPr/>
              <p:nvPr/>
            </p:nvSpPr>
            <p:spPr>
              <a:xfrm rot="659626">
                <a:off x="5879224" y="2228808"/>
                <a:ext cx="2125934" cy="1345360"/>
              </a:xfrm>
              <a:custGeom>
                <a:rect b="b" l="l" r="r" t="t"/>
                <a:pathLst>
                  <a:path extrusionOk="0" h="11611" w="10003">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592" name="Google Shape;4592;p106"/>
              <p:cNvGrpSpPr/>
              <p:nvPr/>
            </p:nvGrpSpPr>
            <p:grpSpPr>
              <a:xfrm>
                <a:off x="5705856" y="2321052"/>
                <a:ext cx="2432304" cy="1054608"/>
                <a:chOff x="5705856" y="2321052"/>
                <a:chExt cx="2432304" cy="1054608"/>
              </a:xfrm>
            </p:grpSpPr>
            <p:cxnSp>
              <p:nvCxnSpPr>
                <p:cNvPr id="4593" name="Google Shape;4593;p106"/>
                <p:cNvCxnSpPr/>
                <p:nvPr/>
              </p:nvCxnSpPr>
              <p:spPr>
                <a:xfrm>
                  <a:off x="5705856" y="2811780"/>
                  <a:ext cx="2432304" cy="0"/>
                </a:xfrm>
                <a:prstGeom prst="straightConnector1">
                  <a:avLst/>
                </a:prstGeom>
                <a:noFill/>
                <a:ln cap="flat" cmpd="sng" w="19050">
                  <a:solidFill>
                    <a:schemeClr val="dk1"/>
                  </a:solidFill>
                  <a:prstDash val="solid"/>
                  <a:miter lim="800000"/>
                  <a:headEnd len="sm" w="sm" type="none"/>
                  <a:tailEnd len="sm" w="sm" type="none"/>
                </a:ln>
              </p:spPr>
            </p:cxnSp>
            <p:cxnSp>
              <p:nvCxnSpPr>
                <p:cNvPr id="4594" name="Google Shape;4594;p106"/>
                <p:cNvCxnSpPr>
                  <a:stCxn id="4595" idx="5"/>
                </p:cNvCxnSpPr>
                <p:nvPr/>
              </p:nvCxnSpPr>
              <p:spPr>
                <a:xfrm flipH="1" rot="10800000">
                  <a:off x="6858545" y="2397201"/>
                  <a:ext cx="83400" cy="885000"/>
                </a:xfrm>
                <a:prstGeom prst="straightConnector1">
                  <a:avLst/>
                </a:prstGeom>
                <a:noFill/>
                <a:ln cap="flat" cmpd="sng" w="19050">
                  <a:solidFill>
                    <a:schemeClr val="dk1"/>
                  </a:solidFill>
                  <a:prstDash val="solid"/>
                  <a:miter lim="800000"/>
                  <a:headEnd len="sm" w="sm" type="none"/>
                  <a:tailEnd len="sm" w="sm" type="none"/>
                </a:ln>
              </p:spPr>
            </p:cxnSp>
            <p:cxnSp>
              <p:nvCxnSpPr>
                <p:cNvPr id="4596" name="Google Shape;4596;p106"/>
                <p:cNvCxnSpPr>
                  <a:stCxn id="4597" idx="2"/>
                </p:cNvCxnSpPr>
                <p:nvPr/>
              </p:nvCxnSpPr>
              <p:spPr>
                <a:xfrm flipH="1" rot="10800000">
                  <a:off x="6858272" y="2805810"/>
                  <a:ext cx="734400" cy="396000"/>
                </a:xfrm>
                <a:prstGeom prst="straightConnector1">
                  <a:avLst/>
                </a:prstGeom>
                <a:noFill/>
                <a:ln cap="flat" cmpd="sng" w="19050">
                  <a:solidFill>
                    <a:schemeClr val="dk1"/>
                  </a:solidFill>
                  <a:prstDash val="solid"/>
                  <a:miter lim="800000"/>
                  <a:headEnd len="sm" w="sm" type="none"/>
                  <a:tailEnd len="sm" w="sm" type="none"/>
                </a:ln>
              </p:spPr>
            </p:cxnSp>
            <p:cxnSp>
              <p:nvCxnSpPr>
                <p:cNvPr id="4598" name="Google Shape;4598;p106"/>
                <p:cNvCxnSpPr>
                  <a:stCxn id="4599" idx="2"/>
                  <a:endCxn id="4600" idx="2"/>
                </p:cNvCxnSpPr>
                <p:nvPr/>
              </p:nvCxnSpPr>
              <p:spPr>
                <a:xfrm flipH="1" rot="10800000">
                  <a:off x="6218192" y="2413998"/>
                  <a:ext cx="714900" cy="387000"/>
                </a:xfrm>
                <a:prstGeom prst="straightConnector1">
                  <a:avLst/>
                </a:prstGeom>
                <a:noFill/>
                <a:ln cap="flat" cmpd="sng" w="19050">
                  <a:solidFill>
                    <a:schemeClr val="dk1"/>
                  </a:solidFill>
                  <a:prstDash val="solid"/>
                  <a:miter lim="800000"/>
                  <a:headEnd len="sm" w="sm" type="none"/>
                  <a:tailEnd len="sm" w="sm" type="none"/>
                </a:ln>
              </p:spPr>
            </p:cxnSp>
            <p:cxnSp>
              <p:nvCxnSpPr>
                <p:cNvPr id="4601" name="Google Shape;4601;p106"/>
                <p:cNvCxnSpPr>
                  <a:stCxn id="4602" idx="4"/>
                </p:cNvCxnSpPr>
                <p:nvPr/>
              </p:nvCxnSpPr>
              <p:spPr>
                <a:xfrm>
                  <a:off x="6219784" y="2880798"/>
                  <a:ext cx="646200" cy="321000"/>
                </a:xfrm>
                <a:prstGeom prst="straightConnector1">
                  <a:avLst/>
                </a:prstGeom>
                <a:noFill/>
                <a:ln cap="flat" cmpd="sng" w="19050">
                  <a:solidFill>
                    <a:schemeClr val="dk1"/>
                  </a:solidFill>
                  <a:prstDash val="solid"/>
                  <a:miter lim="800000"/>
                  <a:headEnd len="sm" w="sm" type="none"/>
                  <a:tailEnd len="sm" w="sm" type="none"/>
                </a:ln>
              </p:spPr>
            </p:cxnSp>
            <p:cxnSp>
              <p:nvCxnSpPr>
                <p:cNvPr id="4603" name="Google Shape;4603;p106"/>
                <p:cNvCxnSpPr>
                  <a:endCxn id="4604" idx="2"/>
                </p:cNvCxnSpPr>
                <p:nvPr/>
              </p:nvCxnSpPr>
              <p:spPr>
                <a:xfrm>
                  <a:off x="6943685" y="2415978"/>
                  <a:ext cx="661200" cy="374400"/>
                </a:xfrm>
                <a:prstGeom prst="straightConnector1">
                  <a:avLst/>
                </a:prstGeom>
                <a:noFill/>
                <a:ln cap="flat" cmpd="sng" w="19050">
                  <a:solidFill>
                    <a:schemeClr val="dk1"/>
                  </a:solidFill>
                  <a:prstDash val="solid"/>
                  <a:miter lim="800000"/>
                  <a:headEnd len="sm" w="sm" type="none"/>
                  <a:tailEnd len="sm" w="sm" type="none"/>
                </a:ln>
              </p:spPr>
            </p:cxnSp>
            <p:grpSp>
              <p:nvGrpSpPr>
                <p:cNvPr id="4605" name="Google Shape;4605;p106"/>
                <p:cNvGrpSpPr/>
                <p:nvPr/>
              </p:nvGrpSpPr>
              <p:grpSpPr>
                <a:xfrm>
                  <a:off x="5974080" y="2321052"/>
                  <a:ext cx="1878278" cy="1054608"/>
                  <a:chOff x="5974080" y="2321052"/>
                  <a:chExt cx="1878278" cy="1054608"/>
                </a:xfrm>
              </p:grpSpPr>
              <p:grpSp>
                <p:nvGrpSpPr>
                  <p:cNvPr id="4606" name="Google Shape;4606;p106"/>
                  <p:cNvGrpSpPr/>
                  <p:nvPr/>
                </p:nvGrpSpPr>
                <p:grpSpPr>
                  <a:xfrm>
                    <a:off x="5974080" y="2708148"/>
                    <a:ext cx="491438" cy="266700"/>
                    <a:chOff x="7493876" y="2774731"/>
                    <a:chExt cx="1481958" cy="894622"/>
                  </a:xfrm>
                </p:grpSpPr>
                <p:sp>
                  <p:nvSpPr>
                    <p:cNvPr id="4607" name="Google Shape;4607;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02" name="Google Shape;4602;p106"/>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08" name="Google Shape;4608;p106"/>
                    <p:cNvGrpSpPr/>
                    <p:nvPr/>
                  </p:nvGrpSpPr>
                  <p:grpSpPr>
                    <a:xfrm>
                      <a:off x="7713663" y="2848339"/>
                      <a:ext cx="1042107" cy="425543"/>
                      <a:chOff x="7786941" y="2884917"/>
                      <a:chExt cx="897649" cy="353919"/>
                    </a:xfrm>
                  </p:grpSpPr>
                  <p:sp>
                    <p:nvSpPr>
                      <p:cNvPr id="4609" name="Google Shape;4609;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10" name="Google Shape;4610;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11" name="Google Shape;4611;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9" name="Google Shape;4599;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612" name="Google Shape;4612;p106"/>
                  <p:cNvGrpSpPr/>
                  <p:nvPr/>
                </p:nvGrpSpPr>
                <p:grpSpPr>
                  <a:xfrm>
                    <a:off x="7360920" y="2697480"/>
                    <a:ext cx="491438" cy="266700"/>
                    <a:chOff x="7493876" y="2774731"/>
                    <a:chExt cx="1481958" cy="894622"/>
                  </a:xfrm>
                </p:grpSpPr>
                <p:sp>
                  <p:nvSpPr>
                    <p:cNvPr id="4613" name="Google Shape;4613;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14" name="Google Shape;4614;p106"/>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15" name="Google Shape;4615;p106"/>
                    <p:cNvGrpSpPr/>
                    <p:nvPr/>
                  </p:nvGrpSpPr>
                  <p:grpSpPr>
                    <a:xfrm>
                      <a:off x="7713663" y="2848339"/>
                      <a:ext cx="1042107" cy="425543"/>
                      <a:chOff x="7786941" y="2884917"/>
                      <a:chExt cx="897649" cy="353919"/>
                    </a:xfrm>
                  </p:grpSpPr>
                  <p:sp>
                    <p:nvSpPr>
                      <p:cNvPr id="4616" name="Google Shape;4616;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17" name="Google Shape;4617;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18" name="Google Shape;4618;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4" name="Google Shape;4604;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619" name="Google Shape;4619;p106"/>
                  <p:cNvGrpSpPr/>
                  <p:nvPr/>
                </p:nvGrpSpPr>
                <p:grpSpPr>
                  <a:xfrm>
                    <a:off x="6614160" y="3108960"/>
                    <a:ext cx="491438" cy="266700"/>
                    <a:chOff x="7493876" y="2774731"/>
                    <a:chExt cx="1481958" cy="894622"/>
                  </a:xfrm>
                </p:grpSpPr>
                <p:sp>
                  <p:nvSpPr>
                    <p:cNvPr id="4595" name="Google Shape;4595;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20" name="Google Shape;4620;p106"/>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21" name="Google Shape;4621;p106"/>
                    <p:cNvGrpSpPr/>
                    <p:nvPr/>
                  </p:nvGrpSpPr>
                  <p:grpSpPr>
                    <a:xfrm>
                      <a:off x="7713663" y="2848339"/>
                      <a:ext cx="1042107" cy="425543"/>
                      <a:chOff x="7786941" y="2884917"/>
                      <a:chExt cx="897649" cy="353919"/>
                    </a:xfrm>
                  </p:grpSpPr>
                  <p:sp>
                    <p:nvSpPr>
                      <p:cNvPr id="4622" name="Google Shape;4622;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3" name="Google Shape;4623;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4" name="Google Shape;4624;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7" name="Google Shape;4597;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625" name="Google Shape;4625;p106"/>
                  <p:cNvGrpSpPr/>
                  <p:nvPr/>
                </p:nvGrpSpPr>
                <p:grpSpPr>
                  <a:xfrm>
                    <a:off x="6688836" y="2321052"/>
                    <a:ext cx="491438" cy="266700"/>
                    <a:chOff x="7493876" y="2774731"/>
                    <a:chExt cx="1481958" cy="894622"/>
                  </a:xfrm>
                </p:grpSpPr>
                <p:sp>
                  <p:nvSpPr>
                    <p:cNvPr id="4626" name="Google Shape;4626;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27" name="Google Shape;4627;p106"/>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28" name="Google Shape;4628;p106"/>
                    <p:cNvGrpSpPr/>
                    <p:nvPr/>
                  </p:nvGrpSpPr>
                  <p:grpSpPr>
                    <a:xfrm>
                      <a:off x="7713663" y="2848339"/>
                      <a:ext cx="1042107" cy="425543"/>
                      <a:chOff x="7786941" y="2884917"/>
                      <a:chExt cx="897649" cy="353919"/>
                    </a:xfrm>
                  </p:grpSpPr>
                  <p:sp>
                    <p:nvSpPr>
                      <p:cNvPr id="4629" name="Google Shape;4629;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30" name="Google Shape;4630;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31" name="Google Shape;4631;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0" name="Google Shape;4600;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grpSp>
        <p:grpSp>
          <p:nvGrpSpPr>
            <p:cNvPr id="4632" name="Google Shape;4632;p106"/>
            <p:cNvGrpSpPr/>
            <p:nvPr/>
          </p:nvGrpSpPr>
          <p:grpSpPr>
            <a:xfrm>
              <a:off x="4282206" y="4335896"/>
              <a:ext cx="1830222" cy="967204"/>
              <a:chOff x="3670217" y="2254595"/>
              <a:chExt cx="1830222" cy="967204"/>
            </a:xfrm>
          </p:grpSpPr>
          <p:sp>
            <p:nvSpPr>
              <p:cNvPr id="4633" name="Google Shape;4633;p106"/>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634" name="Google Shape;4634;p106"/>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635" name="Google Shape;4635;p106"/>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636" name="Google Shape;4636;p106"/>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637" name="Google Shape;4637;p106"/>
              <p:cNvSpPr txBox="1"/>
              <p:nvPr/>
            </p:nvSpPr>
            <p:spPr>
              <a:xfrm>
                <a:off x="4631290" y="2883245"/>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grpSp>
            <p:nvGrpSpPr>
              <p:cNvPr id="4638" name="Google Shape;4638;p106"/>
              <p:cNvGrpSpPr/>
              <p:nvPr/>
            </p:nvGrpSpPr>
            <p:grpSpPr>
              <a:xfrm>
                <a:off x="3670217" y="2586162"/>
                <a:ext cx="731126" cy="344556"/>
                <a:chOff x="7493876" y="2774731"/>
                <a:chExt cx="1481958" cy="894622"/>
              </a:xfrm>
            </p:grpSpPr>
            <p:sp>
              <p:nvSpPr>
                <p:cNvPr id="4639" name="Google Shape;4639;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40" name="Google Shape;4640;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41" name="Google Shape;4641;p106"/>
                <p:cNvGrpSpPr/>
                <p:nvPr/>
              </p:nvGrpSpPr>
              <p:grpSpPr>
                <a:xfrm>
                  <a:off x="7713663" y="2848339"/>
                  <a:ext cx="1042107" cy="425543"/>
                  <a:chOff x="7786941" y="2884917"/>
                  <a:chExt cx="897649" cy="353919"/>
                </a:xfrm>
              </p:grpSpPr>
              <p:sp>
                <p:nvSpPr>
                  <p:cNvPr id="4642" name="Google Shape;4642;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43" name="Google Shape;4643;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44" name="Google Shape;4644;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45" name="Google Shape;4645;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646" name="Google Shape;4646;p106"/>
              <p:cNvGrpSpPr/>
              <p:nvPr/>
            </p:nvGrpSpPr>
            <p:grpSpPr>
              <a:xfrm>
                <a:off x="4703149" y="2589549"/>
                <a:ext cx="731126" cy="344556"/>
                <a:chOff x="7493876" y="2774731"/>
                <a:chExt cx="1481958" cy="894622"/>
              </a:xfrm>
            </p:grpSpPr>
            <p:sp>
              <p:nvSpPr>
                <p:cNvPr id="4647" name="Google Shape;4647;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48" name="Google Shape;4648;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49" name="Google Shape;4649;p106"/>
                <p:cNvGrpSpPr/>
                <p:nvPr/>
              </p:nvGrpSpPr>
              <p:grpSpPr>
                <a:xfrm>
                  <a:off x="7713663" y="2848339"/>
                  <a:ext cx="1042107" cy="425543"/>
                  <a:chOff x="7786941" y="2884917"/>
                  <a:chExt cx="897649" cy="353919"/>
                </a:xfrm>
              </p:grpSpPr>
              <p:sp>
                <p:nvSpPr>
                  <p:cNvPr id="4650" name="Google Shape;4650;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1" name="Google Shape;4651;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2" name="Google Shape;4652;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3" name="Google Shape;4653;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654" name="Google Shape;4654;p106"/>
            <p:cNvGrpSpPr/>
            <p:nvPr/>
          </p:nvGrpSpPr>
          <p:grpSpPr>
            <a:xfrm>
              <a:off x="8298305" y="4365816"/>
              <a:ext cx="1818668" cy="965617"/>
              <a:chOff x="3615607" y="2254595"/>
              <a:chExt cx="1818668" cy="965617"/>
            </a:xfrm>
          </p:grpSpPr>
          <p:sp>
            <p:nvSpPr>
              <p:cNvPr id="4655" name="Google Shape;4655;p106"/>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sp>
            <p:nvSpPr>
              <p:cNvPr id="4656" name="Google Shape;4656;p106"/>
              <p:cNvSpPr txBox="1"/>
              <p:nvPr/>
            </p:nvSpPr>
            <p:spPr>
              <a:xfrm>
                <a:off x="4888228"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cxnSp>
            <p:nvCxnSpPr>
              <p:cNvPr id="4657" name="Google Shape;4657;p106"/>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658" name="Google Shape;4658;p106"/>
              <p:cNvSpPr txBox="1"/>
              <p:nvPr/>
            </p:nvSpPr>
            <p:spPr>
              <a:xfrm>
                <a:off x="3615607" y="2881658"/>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sp>
            <p:nvSpPr>
              <p:cNvPr id="4659" name="Google Shape;4659;p106"/>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660" name="Google Shape;4660;p106"/>
              <p:cNvGrpSpPr/>
              <p:nvPr/>
            </p:nvGrpSpPr>
            <p:grpSpPr>
              <a:xfrm>
                <a:off x="3670217" y="2586162"/>
                <a:ext cx="731126" cy="344556"/>
                <a:chOff x="7493876" y="2774731"/>
                <a:chExt cx="1481958" cy="894622"/>
              </a:xfrm>
            </p:grpSpPr>
            <p:sp>
              <p:nvSpPr>
                <p:cNvPr id="4661" name="Google Shape;4661;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62" name="Google Shape;4662;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63" name="Google Shape;4663;p106"/>
                <p:cNvGrpSpPr/>
                <p:nvPr/>
              </p:nvGrpSpPr>
              <p:grpSpPr>
                <a:xfrm>
                  <a:off x="7713663" y="2848339"/>
                  <a:ext cx="1042107" cy="425543"/>
                  <a:chOff x="7786941" y="2884917"/>
                  <a:chExt cx="897649" cy="353919"/>
                </a:xfrm>
              </p:grpSpPr>
              <p:sp>
                <p:nvSpPr>
                  <p:cNvPr id="4664" name="Google Shape;4664;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65" name="Google Shape;4665;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66" name="Google Shape;4666;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67" name="Google Shape;4667;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668" name="Google Shape;4668;p106"/>
              <p:cNvGrpSpPr/>
              <p:nvPr/>
            </p:nvGrpSpPr>
            <p:grpSpPr>
              <a:xfrm>
                <a:off x="4703149" y="2589549"/>
                <a:ext cx="731126" cy="344556"/>
                <a:chOff x="7493876" y="2774731"/>
                <a:chExt cx="1481958" cy="894622"/>
              </a:xfrm>
            </p:grpSpPr>
            <p:sp>
              <p:nvSpPr>
                <p:cNvPr id="4669" name="Google Shape;4669;p10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70" name="Google Shape;4670;p106"/>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671" name="Google Shape;4671;p106"/>
                <p:cNvGrpSpPr/>
                <p:nvPr/>
              </p:nvGrpSpPr>
              <p:grpSpPr>
                <a:xfrm>
                  <a:off x="7713663" y="2848339"/>
                  <a:ext cx="1042107" cy="425543"/>
                  <a:chOff x="7786941" y="2884917"/>
                  <a:chExt cx="897649" cy="353919"/>
                </a:xfrm>
              </p:grpSpPr>
              <p:sp>
                <p:nvSpPr>
                  <p:cNvPr id="4672" name="Google Shape;4672;p10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3" name="Google Shape;4673;p10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4" name="Google Shape;4674;p10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5" name="Google Shape;4675;p10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sp>
          <p:nvSpPr>
            <p:cNvPr id="4676" name="Google Shape;4676;p106"/>
            <p:cNvSpPr txBox="1"/>
            <p:nvPr/>
          </p:nvSpPr>
          <p:spPr>
            <a:xfrm>
              <a:off x="6655028" y="5568409"/>
              <a:ext cx="12829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IPv4 network</a:t>
              </a:r>
              <a:endParaRPr b="0" i="0" sz="1800" u="none" cap="none" strike="noStrike">
                <a:solidFill>
                  <a:srgbClr val="000000"/>
                </a:solidFill>
                <a:latin typeface="Calibri"/>
                <a:ea typeface="Calibri"/>
                <a:cs typeface="Calibri"/>
                <a:sym typeface="Calibri"/>
              </a:endParaRPr>
            </a:p>
          </p:txBody>
        </p:sp>
      </p:grpSp>
      <p:sp>
        <p:nvSpPr>
          <p:cNvPr id="4677" name="Google Shape;4677;p106"/>
          <p:cNvSpPr txBox="1"/>
          <p:nvPr/>
        </p:nvSpPr>
        <p:spPr>
          <a:xfrm>
            <a:off x="237599" y="4360830"/>
            <a:ext cx="256031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IPv4 network connecting two IPv6 routers</a:t>
            </a:r>
            <a:endParaRPr/>
          </a:p>
        </p:txBody>
      </p:sp>
      <p:sp>
        <p:nvSpPr>
          <p:cNvPr id="4678" name="Google Shape;4678;p106"/>
          <p:cNvSpPr/>
          <p:nvPr/>
        </p:nvSpPr>
        <p:spPr>
          <a:xfrm>
            <a:off x="199499" y="1494910"/>
            <a:ext cx="10058400" cy="2407920"/>
          </a:xfrm>
          <a:prstGeom prst="rect">
            <a:avLst/>
          </a:prstGeom>
          <a:solidFill>
            <a:schemeClr val="lt1">
              <a:alpha val="6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2"/>
                                        </p:tgtEl>
                                        <p:attrNameLst>
                                          <p:attrName>style.visibility</p:attrName>
                                        </p:attrNameLst>
                                      </p:cBhvr>
                                      <p:to>
                                        <p:strVal val="visible"/>
                                      </p:to>
                                    </p:set>
                                    <p:animEffect filter="fade" transition="in">
                                      <p:cBhvr>
                                        <p:cTn dur="500"/>
                                        <p:tgtEl>
                                          <p:spTgt spid="4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2"/>
                                        </p:tgtEl>
                                        <p:attrNameLst>
                                          <p:attrName>style.visibility</p:attrName>
                                        </p:attrNameLst>
                                      </p:cBhvr>
                                      <p:to>
                                        <p:strVal val="visible"/>
                                      </p:to>
                                    </p:set>
                                    <p:animEffect filter="fade" transition="in">
                                      <p:cBhvr>
                                        <p:cTn dur="500"/>
                                        <p:tgtEl>
                                          <p:spTgt spid="4562"/>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4559"/>
                                        </p:tgtEl>
                                        <p:attrNameLst>
                                          <p:attrName>style.visibility</p:attrName>
                                        </p:attrNameLst>
                                      </p:cBhvr>
                                      <p:to>
                                        <p:strVal val="visible"/>
                                      </p:to>
                                    </p:set>
                                    <p:animEffect filter="fade" transition="in">
                                      <p:cBhvr>
                                        <p:cTn dur="500"/>
                                        <p:tgtEl>
                                          <p:spTgt spid="4559"/>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4588"/>
                                        </p:tgtEl>
                                        <p:attrNameLst>
                                          <p:attrName>style.visibility</p:attrName>
                                        </p:attrNameLst>
                                      </p:cBhvr>
                                      <p:to>
                                        <p:strVal val="visible"/>
                                      </p:to>
                                    </p:set>
                                    <p:animEffect filter="fade" transition="in">
                                      <p:cBhvr>
                                        <p:cTn dur="500"/>
                                        <p:tgtEl>
                                          <p:spTgt spid="4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9"/>
                                        </p:tgtEl>
                                        <p:attrNameLst>
                                          <p:attrName>style.visibility</p:attrName>
                                        </p:attrNameLst>
                                      </p:cBhvr>
                                      <p:to>
                                        <p:strVal val="visible"/>
                                      </p:to>
                                    </p:set>
                                    <p:animEffect filter="fade" transition="in">
                                      <p:cBhvr>
                                        <p:cTn dur="500"/>
                                        <p:tgtEl>
                                          <p:spTgt spid="4589"/>
                                        </p:tgtEl>
                                      </p:cBhvr>
                                    </p:animEffect>
                                  </p:childTnLst>
                                </p:cTn>
                              </p:par>
                              <p:par>
                                <p:cTn fill="hold" nodeType="withEffect" presetClass="entr" presetID="10" presetSubtype="0">
                                  <p:stCondLst>
                                    <p:cond delay="0"/>
                                  </p:stCondLst>
                                  <p:childTnLst>
                                    <p:set>
                                      <p:cBhvr>
                                        <p:cTn dur="1" fill="hold">
                                          <p:stCondLst>
                                            <p:cond delay="0"/>
                                          </p:stCondLst>
                                        </p:cTn>
                                        <p:tgtEl>
                                          <p:spTgt spid="4677"/>
                                        </p:tgtEl>
                                        <p:attrNameLst>
                                          <p:attrName>style.visibility</p:attrName>
                                        </p:attrNameLst>
                                      </p:cBhvr>
                                      <p:to>
                                        <p:strVal val="visible"/>
                                      </p:to>
                                    </p:set>
                                    <p:animEffect filter="fade" transition="in">
                                      <p:cBhvr>
                                        <p:cTn dur="500"/>
                                        <p:tgtEl>
                                          <p:spTgt spid="4677"/>
                                        </p:tgtEl>
                                      </p:cBhvr>
                                    </p:animEffect>
                                  </p:childTnLst>
                                </p:cTn>
                              </p:par>
                              <p:par>
                                <p:cTn fill="hold" nodeType="withEffect" presetClass="entr" presetID="10" presetSubtype="0">
                                  <p:stCondLst>
                                    <p:cond delay="0"/>
                                  </p:stCondLst>
                                  <p:childTnLst>
                                    <p:set>
                                      <p:cBhvr>
                                        <p:cTn dur="1" fill="hold">
                                          <p:stCondLst>
                                            <p:cond delay="0"/>
                                          </p:stCondLst>
                                        </p:cTn>
                                        <p:tgtEl>
                                          <p:spTgt spid="4678"/>
                                        </p:tgtEl>
                                        <p:attrNameLst>
                                          <p:attrName>style.visibility</p:attrName>
                                        </p:attrNameLst>
                                      </p:cBhvr>
                                      <p:to>
                                        <p:strVal val="visible"/>
                                      </p:to>
                                    </p:set>
                                    <p:animEffect filter="fade" transition="in">
                                      <p:cBhvr>
                                        <p:cTn dur="500"/>
                                        <p:tgtEl>
                                          <p:spTgt spid="4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2" name="Shape 4682"/>
        <p:cNvGrpSpPr/>
        <p:nvPr/>
      </p:nvGrpSpPr>
      <p:grpSpPr>
        <a:xfrm>
          <a:off x="0" y="0"/>
          <a:ext cx="0" cy="0"/>
          <a:chOff x="0" y="0"/>
          <a:chExt cx="0" cy="0"/>
        </a:xfrm>
      </p:grpSpPr>
      <p:pic>
        <p:nvPicPr>
          <p:cNvPr descr="A close up of a logo&#10;&#10;Description automatically generated" id="4683" name="Google Shape;4683;p10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684" name="Google Shape;4684;p10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685" name="Google Shape;4685;p10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686" name="Google Shape;4686;p10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Tunneling and Encapsulation</a:t>
            </a:r>
            <a:endParaRPr/>
          </a:p>
        </p:txBody>
      </p:sp>
      <p:sp>
        <p:nvSpPr>
          <p:cNvPr id="4687" name="Google Shape;4687;p107"/>
          <p:cNvSpPr txBox="1"/>
          <p:nvPr/>
        </p:nvSpPr>
        <p:spPr>
          <a:xfrm>
            <a:off x="237103" y="1753303"/>
            <a:ext cx="275952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Ethernet connecting two IPv6 routers:</a:t>
            </a:r>
            <a:endParaRPr/>
          </a:p>
        </p:txBody>
      </p:sp>
      <p:grpSp>
        <p:nvGrpSpPr>
          <p:cNvPr id="4688" name="Google Shape;4688;p107"/>
          <p:cNvGrpSpPr/>
          <p:nvPr/>
        </p:nvGrpSpPr>
        <p:grpSpPr>
          <a:xfrm>
            <a:off x="3623109" y="1681862"/>
            <a:ext cx="5834767" cy="995120"/>
            <a:chOff x="3663591" y="1108282"/>
            <a:chExt cx="5834767" cy="995120"/>
          </a:xfrm>
        </p:grpSpPr>
        <p:sp>
          <p:nvSpPr>
            <p:cNvPr id="4689" name="Google Shape;4689;p107"/>
            <p:cNvSpPr/>
            <p:nvPr/>
          </p:nvSpPr>
          <p:spPr>
            <a:xfrm>
              <a:off x="5385352" y="1616420"/>
              <a:ext cx="2405062" cy="66675"/>
            </a:xfrm>
            <a:prstGeom prst="rect">
              <a:avLst/>
            </a:prstGeom>
            <a:solidFill>
              <a:srgbClr val="CC0000"/>
            </a:soli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90" name="Google Shape;4690;p107"/>
            <p:cNvSpPr txBox="1"/>
            <p:nvPr/>
          </p:nvSpPr>
          <p:spPr>
            <a:xfrm>
              <a:off x="5480234" y="1110007"/>
              <a:ext cx="2471780" cy="510909"/>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Ethernet connects two IPv6 routers</a:t>
              </a:r>
              <a:endParaRPr/>
            </a:p>
          </p:txBody>
        </p:sp>
        <p:grpSp>
          <p:nvGrpSpPr>
            <p:cNvPr id="4691" name="Google Shape;4691;p107"/>
            <p:cNvGrpSpPr/>
            <p:nvPr/>
          </p:nvGrpSpPr>
          <p:grpSpPr>
            <a:xfrm>
              <a:off x="3663591" y="1108282"/>
              <a:ext cx="1764058" cy="965200"/>
              <a:chOff x="3670217" y="2254595"/>
              <a:chExt cx="1764058" cy="965200"/>
            </a:xfrm>
          </p:grpSpPr>
          <p:sp>
            <p:nvSpPr>
              <p:cNvPr id="4692" name="Google Shape;4692;p107"/>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693" name="Google Shape;4693;p107"/>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694" name="Google Shape;4694;p107"/>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695" name="Google Shape;4695;p107"/>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696" name="Google Shape;4696;p107"/>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697" name="Google Shape;4697;p107"/>
              <p:cNvGrpSpPr/>
              <p:nvPr/>
            </p:nvGrpSpPr>
            <p:grpSpPr>
              <a:xfrm>
                <a:off x="3670217" y="2586162"/>
                <a:ext cx="731126" cy="344556"/>
                <a:chOff x="7493876" y="2774731"/>
                <a:chExt cx="1481958" cy="894622"/>
              </a:xfrm>
            </p:grpSpPr>
            <p:sp>
              <p:nvSpPr>
                <p:cNvPr id="4698" name="Google Shape;4698;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699" name="Google Shape;4699;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00" name="Google Shape;4700;p107"/>
                <p:cNvGrpSpPr/>
                <p:nvPr/>
              </p:nvGrpSpPr>
              <p:grpSpPr>
                <a:xfrm>
                  <a:off x="7713663" y="2848339"/>
                  <a:ext cx="1042107" cy="425543"/>
                  <a:chOff x="7786941" y="2884917"/>
                  <a:chExt cx="897649" cy="353919"/>
                </a:xfrm>
              </p:grpSpPr>
              <p:sp>
                <p:nvSpPr>
                  <p:cNvPr id="4701" name="Google Shape;4701;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02" name="Google Shape;4702;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03" name="Google Shape;4703;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04" name="Google Shape;4704;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705" name="Google Shape;4705;p107"/>
              <p:cNvGrpSpPr/>
              <p:nvPr/>
            </p:nvGrpSpPr>
            <p:grpSpPr>
              <a:xfrm>
                <a:off x="4703149" y="2589549"/>
                <a:ext cx="731126" cy="344556"/>
                <a:chOff x="7493876" y="2774731"/>
                <a:chExt cx="1481958" cy="894622"/>
              </a:xfrm>
            </p:grpSpPr>
            <p:sp>
              <p:nvSpPr>
                <p:cNvPr id="4706" name="Google Shape;4706;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07" name="Google Shape;4707;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08" name="Google Shape;4708;p107"/>
                <p:cNvGrpSpPr/>
                <p:nvPr/>
              </p:nvGrpSpPr>
              <p:grpSpPr>
                <a:xfrm>
                  <a:off x="7713663" y="2848339"/>
                  <a:ext cx="1042107" cy="425543"/>
                  <a:chOff x="7786941" y="2884917"/>
                  <a:chExt cx="897649" cy="353919"/>
                </a:xfrm>
              </p:grpSpPr>
              <p:sp>
                <p:nvSpPr>
                  <p:cNvPr id="4709" name="Google Shape;4709;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10" name="Google Shape;4710;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11" name="Google Shape;4711;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12" name="Google Shape;4712;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713" name="Google Shape;4713;p107"/>
            <p:cNvGrpSpPr/>
            <p:nvPr/>
          </p:nvGrpSpPr>
          <p:grpSpPr>
            <a:xfrm>
              <a:off x="7734300" y="1138202"/>
              <a:ext cx="1764058" cy="965200"/>
              <a:chOff x="3670217" y="2254595"/>
              <a:chExt cx="1764058" cy="965200"/>
            </a:xfrm>
          </p:grpSpPr>
          <p:sp>
            <p:nvSpPr>
              <p:cNvPr id="4714" name="Google Shape;4714;p107"/>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sp>
            <p:nvSpPr>
              <p:cNvPr id="4715" name="Google Shape;4715;p107"/>
              <p:cNvSpPr txBox="1"/>
              <p:nvPr/>
            </p:nvSpPr>
            <p:spPr>
              <a:xfrm>
                <a:off x="4888228"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cxnSp>
            <p:nvCxnSpPr>
              <p:cNvPr id="4716" name="Google Shape;4716;p107"/>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717" name="Google Shape;4717;p107"/>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718" name="Google Shape;4718;p107"/>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719" name="Google Shape;4719;p107"/>
              <p:cNvGrpSpPr/>
              <p:nvPr/>
            </p:nvGrpSpPr>
            <p:grpSpPr>
              <a:xfrm>
                <a:off x="3670217" y="2586162"/>
                <a:ext cx="731126" cy="344556"/>
                <a:chOff x="7493876" y="2774731"/>
                <a:chExt cx="1481958" cy="894622"/>
              </a:xfrm>
            </p:grpSpPr>
            <p:sp>
              <p:nvSpPr>
                <p:cNvPr id="4720" name="Google Shape;4720;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21" name="Google Shape;4721;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22" name="Google Shape;4722;p107"/>
                <p:cNvGrpSpPr/>
                <p:nvPr/>
              </p:nvGrpSpPr>
              <p:grpSpPr>
                <a:xfrm>
                  <a:off x="7713663" y="2848339"/>
                  <a:ext cx="1042107" cy="425543"/>
                  <a:chOff x="7786941" y="2884917"/>
                  <a:chExt cx="897649" cy="353919"/>
                </a:xfrm>
              </p:grpSpPr>
              <p:sp>
                <p:nvSpPr>
                  <p:cNvPr id="4723" name="Google Shape;4723;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24" name="Google Shape;4724;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25" name="Google Shape;4725;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26" name="Google Shape;4726;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727" name="Google Shape;4727;p107"/>
              <p:cNvGrpSpPr/>
              <p:nvPr/>
            </p:nvGrpSpPr>
            <p:grpSpPr>
              <a:xfrm>
                <a:off x="4703149" y="2589549"/>
                <a:ext cx="731126" cy="344556"/>
                <a:chOff x="7493876" y="2774731"/>
                <a:chExt cx="1481958" cy="894622"/>
              </a:xfrm>
            </p:grpSpPr>
            <p:sp>
              <p:nvSpPr>
                <p:cNvPr id="4728" name="Google Shape;4728;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29" name="Google Shape;4729;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30" name="Google Shape;4730;p107"/>
                <p:cNvGrpSpPr/>
                <p:nvPr/>
              </p:nvGrpSpPr>
              <p:grpSpPr>
                <a:xfrm>
                  <a:off x="7713663" y="2848339"/>
                  <a:ext cx="1042107" cy="425543"/>
                  <a:chOff x="7786941" y="2884917"/>
                  <a:chExt cx="897649" cy="353919"/>
                </a:xfrm>
              </p:grpSpPr>
              <p:sp>
                <p:nvSpPr>
                  <p:cNvPr id="4731" name="Google Shape;4731;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2" name="Google Shape;4732;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3" name="Google Shape;4733;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4" name="Google Shape;4734;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sp>
        <p:nvSpPr>
          <p:cNvPr id="4735" name="Google Shape;4735;p107"/>
          <p:cNvSpPr txBox="1"/>
          <p:nvPr/>
        </p:nvSpPr>
        <p:spPr>
          <a:xfrm>
            <a:off x="209889" y="4277700"/>
            <a:ext cx="256031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IPv4 tunnel connecting two IPv6 routers</a:t>
            </a:r>
            <a:endParaRPr/>
          </a:p>
        </p:txBody>
      </p:sp>
      <p:grpSp>
        <p:nvGrpSpPr>
          <p:cNvPr id="4736" name="Google Shape;4736;p107"/>
          <p:cNvGrpSpPr/>
          <p:nvPr/>
        </p:nvGrpSpPr>
        <p:grpSpPr>
          <a:xfrm>
            <a:off x="5352796" y="4393041"/>
            <a:ext cx="2430462" cy="573088"/>
            <a:chOff x="6003967" y="4337621"/>
            <a:chExt cx="2430462" cy="573088"/>
          </a:xfrm>
        </p:grpSpPr>
        <p:sp>
          <p:nvSpPr>
            <p:cNvPr id="4737" name="Google Shape;4737;p107"/>
            <p:cNvSpPr/>
            <p:nvPr/>
          </p:nvSpPr>
          <p:spPr>
            <a:xfrm>
              <a:off x="6003967" y="4844034"/>
              <a:ext cx="2405062" cy="66675"/>
            </a:xfrm>
            <a:prstGeom prst="rect">
              <a:avLst/>
            </a:prstGeom>
            <a:solidFill>
              <a:srgbClr val="CC0000"/>
            </a:soli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8" name="Google Shape;4738;p107"/>
            <p:cNvSpPr txBox="1"/>
            <p:nvPr/>
          </p:nvSpPr>
          <p:spPr>
            <a:xfrm>
              <a:off x="6115092" y="4337621"/>
              <a:ext cx="2319337" cy="50800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IPv4 tunnel </a:t>
              </a:r>
              <a:endParaRPr/>
            </a:p>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connecting IPv6 routers</a:t>
              </a:r>
              <a:endParaRPr/>
            </a:p>
          </p:txBody>
        </p:sp>
      </p:grpSp>
      <p:grpSp>
        <p:nvGrpSpPr>
          <p:cNvPr id="4739" name="Google Shape;4739;p107"/>
          <p:cNvGrpSpPr/>
          <p:nvPr/>
        </p:nvGrpSpPr>
        <p:grpSpPr>
          <a:xfrm>
            <a:off x="3631035" y="4391316"/>
            <a:ext cx="1764058" cy="963613"/>
            <a:chOff x="3670217" y="2254595"/>
            <a:chExt cx="1764058" cy="963613"/>
          </a:xfrm>
        </p:grpSpPr>
        <p:sp>
          <p:nvSpPr>
            <p:cNvPr id="4740" name="Google Shape;4740;p107"/>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741" name="Google Shape;4741;p107"/>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742" name="Google Shape;4742;p107"/>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743" name="Google Shape;4743;p107"/>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744" name="Google Shape;4744;p107"/>
            <p:cNvGrpSpPr/>
            <p:nvPr/>
          </p:nvGrpSpPr>
          <p:grpSpPr>
            <a:xfrm>
              <a:off x="3670217" y="2586162"/>
              <a:ext cx="731126" cy="344556"/>
              <a:chOff x="7493876" y="2774731"/>
              <a:chExt cx="1481958" cy="894622"/>
            </a:xfrm>
          </p:grpSpPr>
          <p:sp>
            <p:nvSpPr>
              <p:cNvPr id="4745" name="Google Shape;4745;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46" name="Google Shape;4746;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47" name="Google Shape;4747;p107"/>
              <p:cNvGrpSpPr/>
              <p:nvPr/>
            </p:nvGrpSpPr>
            <p:grpSpPr>
              <a:xfrm>
                <a:off x="7713663" y="2848339"/>
                <a:ext cx="1042107" cy="425543"/>
                <a:chOff x="7786941" y="2884917"/>
                <a:chExt cx="897649" cy="353919"/>
              </a:xfrm>
            </p:grpSpPr>
            <p:sp>
              <p:nvSpPr>
                <p:cNvPr id="4748" name="Google Shape;4748;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9" name="Google Shape;4749;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0" name="Google Shape;4750;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1" name="Google Shape;4751;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752" name="Google Shape;4752;p107"/>
            <p:cNvGrpSpPr/>
            <p:nvPr/>
          </p:nvGrpSpPr>
          <p:grpSpPr>
            <a:xfrm>
              <a:off x="4703149" y="2589549"/>
              <a:ext cx="731126" cy="344556"/>
              <a:chOff x="7493876" y="2774731"/>
              <a:chExt cx="1481958" cy="894622"/>
            </a:xfrm>
          </p:grpSpPr>
          <p:sp>
            <p:nvSpPr>
              <p:cNvPr id="4753" name="Google Shape;4753;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54" name="Google Shape;4754;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55" name="Google Shape;4755;p107"/>
              <p:cNvGrpSpPr/>
              <p:nvPr/>
            </p:nvGrpSpPr>
            <p:grpSpPr>
              <a:xfrm>
                <a:off x="7713663" y="2848339"/>
                <a:ext cx="1042107" cy="425543"/>
                <a:chOff x="7786941" y="2884917"/>
                <a:chExt cx="897649" cy="353919"/>
              </a:xfrm>
            </p:grpSpPr>
            <p:sp>
              <p:nvSpPr>
                <p:cNvPr id="4756" name="Google Shape;4756;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7" name="Google Shape;4757;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8" name="Google Shape;4758;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9" name="Google Shape;4759;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760" name="Google Shape;4760;p107"/>
          <p:cNvGrpSpPr/>
          <p:nvPr/>
        </p:nvGrpSpPr>
        <p:grpSpPr>
          <a:xfrm>
            <a:off x="7701744" y="4421236"/>
            <a:ext cx="1764058" cy="965200"/>
            <a:chOff x="3670217" y="2254595"/>
            <a:chExt cx="1764058" cy="965200"/>
          </a:xfrm>
        </p:grpSpPr>
        <p:sp>
          <p:nvSpPr>
            <p:cNvPr id="4761" name="Google Shape;4761;p107"/>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sp>
          <p:nvSpPr>
            <p:cNvPr id="4762" name="Google Shape;4762;p107"/>
            <p:cNvSpPr txBox="1"/>
            <p:nvPr/>
          </p:nvSpPr>
          <p:spPr>
            <a:xfrm>
              <a:off x="4888228"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cxnSp>
          <p:nvCxnSpPr>
            <p:cNvPr id="4763" name="Google Shape;4763;p107"/>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764" name="Google Shape;4764;p107"/>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765" name="Google Shape;4765;p107"/>
            <p:cNvGrpSpPr/>
            <p:nvPr/>
          </p:nvGrpSpPr>
          <p:grpSpPr>
            <a:xfrm>
              <a:off x="3670217" y="2586162"/>
              <a:ext cx="731126" cy="344556"/>
              <a:chOff x="7493876" y="2774731"/>
              <a:chExt cx="1481958" cy="894622"/>
            </a:xfrm>
          </p:grpSpPr>
          <p:sp>
            <p:nvSpPr>
              <p:cNvPr id="4766" name="Google Shape;4766;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67" name="Google Shape;4767;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68" name="Google Shape;4768;p107"/>
              <p:cNvGrpSpPr/>
              <p:nvPr/>
            </p:nvGrpSpPr>
            <p:grpSpPr>
              <a:xfrm>
                <a:off x="7713663" y="2848339"/>
                <a:ext cx="1042107" cy="425543"/>
                <a:chOff x="7786941" y="2884917"/>
                <a:chExt cx="897649" cy="353919"/>
              </a:xfrm>
            </p:grpSpPr>
            <p:sp>
              <p:nvSpPr>
                <p:cNvPr id="4769" name="Google Shape;4769;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0" name="Google Shape;4770;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1" name="Google Shape;4771;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2" name="Google Shape;4772;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773" name="Google Shape;4773;p107"/>
            <p:cNvGrpSpPr/>
            <p:nvPr/>
          </p:nvGrpSpPr>
          <p:grpSpPr>
            <a:xfrm>
              <a:off x="4703149" y="2589549"/>
              <a:ext cx="731126" cy="344556"/>
              <a:chOff x="7493876" y="2774731"/>
              <a:chExt cx="1481958" cy="894622"/>
            </a:xfrm>
          </p:grpSpPr>
          <p:sp>
            <p:nvSpPr>
              <p:cNvPr id="4774" name="Google Shape;4774;p10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775" name="Google Shape;4775;p107"/>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776" name="Google Shape;4776;p107"/>
              <p:cNvGrpSpPr/>
              <p:nvPr/>
            </p:nvGrpSpPr>
            <p:grpSpPr>
              <a:xfrm>
                <a:off x="7713663" y="2848339"/>
                <a:ext cx="1042107" cy="425543"/>
                <a:chOff x="7786941" y="2884917"/>
                <a:chExt cx="897649" cy="353919"/>
              </a:xfrm>
            </p:grpSpPr>
            <p:sp>
              <p:nvSpPr>
                <p:cNvPr id="4777" name="Google Shape;4777;p10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8" name="Google Shape;4778;p10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9" name="Google Shape;4779;p10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80" name="Google Shape;4780;p10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781" name="Google Shape;4781;p107"/>
          <p:cNvGrpSpPr/>
          <p:nvPr/>
        </p:nvGrpSpPr>
        <p:grpSpPr>
          <a:xfrm>
            <a:off x="2593532" y="3250740"/>
            <a:ext cx="1748069" cy="467910"/>
            <a:chOff x="3229463" y="3119120"/>
            <a:chExt cx="1748069" cy="467910"/>
          </a:xfrm>
        </p:grpSpPr>
        <p:cxnSp>
          <p:nvCxnSpPr>
            <p:cNvPr id="4782" name="Google Shape;4782;p107"/>
            <p:cNvCxnSpPr/>
            <p:nvPr/>
          </p:nvCxnSpPr>
          <p:spPr>
            <a:xfrm flipH="1">
              <a:off x="4023360" y="3119120"/>
              <a:ext cx="954172" cy="187960"/>
            </a:xfrm>
            <a:prstGeom prst="straightConnector1">
              <a:avLst/>
            </a:prstGeom>
            <a:noFill/>
            <a:ln cap="flat" cmpd="sng" w="9525">
              <a:solidFill>
                <a:srgbClr val="CC0000"/>
              </a:solidFill>
              <a:prstDash val="solid"/>
              <a:round/>
              <a:headEnd len="med" w="med" type="none"/>
              <a:tailEnd len="med" w="med" type="none"/>
            </a:ln>
          </p:spPr>
        </p:cxnSp>
        <p:sp>
          <p:nvSpPr>
            <p:cNvPr id="4783" name="Google Shape;4783;p107"/>
            <p:cNvSpPr txBox="1"/>
            <p:nvPr/>
          </p:nvSpPr>
          <p:spPr>
            <a:xfrm>
              <a:off x="3229463" y="3311570"/>
              <a:ext cx="1516761" cy="27546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Link-layer frame</a:t>
              </a:r>
              <a:endParaRPr/>
            </a:p>
          </p:txBody>
        </p:sp>
      </p:grpSp>
      <p:grpSp>
        <p:nvGrpSpPr>
          <p:cNvPr id="4784" name="Google Shape;4784;p107"/>
          <p:cNvGrpSpPr/>
          <p:nvPr/>
        </p:nvGrpSpPr>
        <p:grpSpPr>
          <a:xfrm>
            <a:off x="4158002" y="2502393"/>
            <a:ext cx="4886325" cy="951547"/>
            <a:chOff x="4672013" y="2614613"/>
            <a:chExt cx="4886325" cy="1157209"/>
          </a:xfrm>
        </p:grpSpPr>
        <p:grpSp>
          <p:nvGrpSpPr>
            <p:cNvPr id="4785" name="Google Shape;4785;p107"/>
            <p:cNvGrpSpPr/>
            <p:nvPr/>
          </p:nvGrpSpPr>
          <p:grpSpPr>
            <a:xfrm>
              <a:off x="4674002" y="3295572"/>
              <a:ext cx="4854575" cy="476250"/>
              <a:chOff x="1427882" y="4286172"/>
              <a:chExt cx="4854575" cy="476250"/>
            </a:xfrm>
          </p:grpSpPr>
          <p:sp>
            <p:nvSpPr>
              <p:cNvPr id="4786" name="Google Shape;4786;p107"/>
              <p:cNvSpPr/>
              <p:nvPr/>
            </p:nvSpPr>
            <p:spPr>
              <a:xfrm>
                <a:off x="1427882" y="4289347"/>
                <a:ext cx="4854575" cy="468313"/>
              </a:xfrm>
              <a:prstGeom prst="rect">
                <a:avLst/>
              </a:prstGeom>
              <a:gradFill>
                <a:gsLst>
                  <a:gs pos="0">
                    <a:srgbClr val="CC0000">
                      <a:alpha val="40784"/>
                    </a:srgbClr>
                  </a:gs>
                  <a:gs pos="100000">
                    <a:srgbClr val="CC0000">
                      <a:alpha val="37647"/>
                    </a:srgbClr>
                  </a:gs>
                </a:gsLst>
                <a:lin ang="540000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787" name="Google Shape;4787;p107"/>
              <p:cNvCxnSpPr/>
              <p:nvPr/>
            </p:nvCxnSpPr>
            <p:spPr>
              <a:xfrm>
                <a:off x="2791545" y="4287759"/>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788" name="Google Shape;4788;p107"/>
              <p:cNvCxnSpPr/>
              <p:nvPr/>
            </p:nvCxnSpPr>
            <p:spPr>
              <a:xfrm>
                <a:off x="2313707" y="4286172"/>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789" name="Google Shape;4789;p107"/>
              <p:cNvCxnSpPr/>
              <p:nvPr/>
            </p:nvCxnSpPr>
            <p:spPr>
              <a:xfrm>
                <a:off x="1867620" y="4294109"/>
                <a:ext cx="0" cy="468313"/>
              </a:xfrm>
              <a:prstGeom prst="straightConnector1">
                <a:avLst/>
              </a:prstGeom>
              <a:noFill/>
              <a:ln cap="flat" cmpd="sng" w="9525">
                <a:solidFill>
                  <a:srgbClr val="CC0000"/>
                </a:solidFill>
                <a:prstDash val="solid"/>
                <a:round/>
                <a:headEnd len="med" w="med" type="none"/>
                <a:tailEnd len="med" w="med" type="none"/>
              </a:ln>
            </p:spPr>
          </p:cxnSp>
          <p:grpSp>
            <p:nvGrpSpPr>
              <p:cNvPr id="4790" name="Google Shape;4790;p107"/>
              <p:cNvGrpSpPr/>
              <p:nvPr/>
            </p:nvGrpSpPr>
            <p:grpSpPr>
              <a:xfrm>
                <a:off x="2865478" y="4319509"/>
                <a:ext cx="3402012" cy="414337"/>
                <a:chOff x="8090620" y="3748009"/>
                <a:chExt cx="3402012" cy="414337"/>
              </a:xfrm>
            </p:grpSpPr>
            <p:cxnSp>
              <p:nvCxnSpPr>
                <p:cNvPr id="4791" name="Google Shape;4791;p107"/>
                <p:cNvCxnSpPr/>
                <p:nvPr/>
              </p:nvCxnSpPr>
              <p:spPr>
                <a:xfrm>
                  <a:off x="8743763" y="4053716"/>
                  <a:ext cx="857250" cy="0"/>
                </a:xfrm>
                <a:prstGeom prst="straightConnector1">
                  <a:avLst/>
                </a:prstGeom>
                <a:noFill/>
                <a:ln cap="flat" cmpd="sng" w="9525">
                  <a:solidFill>
                    <a:schemeClr val="dk1"/>
                  </a:solidFill>
                  <a:prstDash val="solid"/>
                  <a:round/>
                  <a:headEnd len="med" w="med" type="none"/>
                  <a:tailEnd len="med" w="med" type="triangle"/>
                </a:ln>
              </p:spPr>
            </p:cxnSp>
            <p:sp>
              <p:nvSpPr>
                <p:cNvPr id="4792" name="Google Shape;4792;p107"/>
                <p:cNvSpPr/>
                <p:nvPr/>
              </p:nvSpPr>
              <p:spPr>
                <a:xfrm>
                  <a:off x="8090620" y="3751184"/>
                  <a:ext cx="3402012" cy="401638"/>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793" name="Google Shape;4793;p107"/>
                <p:cNvCxnSpPr/>
                <p:nvPr/>
              </p:nvCxnSpPr>
              <p:spPr>
                <a:xfrm>
                  <a:off x="81747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4" name="Google Shape;4794;p107"/>
                <p:cNvCxnSpPr/>
                <p:nvPr/>
              </p:nvCxnSpPr>
              <p:spPr>
                <a:xfrm>
                  <a:off x="8133482" y="3749596"/>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5" name="Google Shape;4795;p107"/>
                <p:cNvCxnSpPr/>
                <p:nvPr/>
              </p:nvCxnSpPr>
              <p:spPr>
                <a:xfrm>
                  <a:off x="82509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6" name="Google Shape;4796;p107"/>
                <p:cNvCxnSpPr/>
                <p:nvPr/>
              </p:nvCxnSpPr>
              <p:spPr>
                <a:xfrm>
                  <a:off x="829223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7" name="Google Shape;4797;p107"/>
                <p:cNvCxnSpPr/>
                <p:nvPr/>
              </p:nvCxnSpPr>
              <p:spPr>
                <a:xfrm>
                  <a:off x="8346207"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8" name="Google Shape;4798;p107"/>
                <p:cNvCxnSpPr/>
                <p:nvPr/>
              </p:nvCxnSpPr>
              <p:spPr>
                <a:xfrm>
                  <a:off x="841288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799" name="Google Shape;4799;p107"/>
                <p:cNvCxnSpPr/>
                <p:nvPr/>
              </p:nvCxnSpPr>
              <p:spPr>
                <a:xfrm>
                  <a:off x="8724032" y="3759121"/>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00" name="Google Shape;4800;p107"/>
                <p:cNvCxnSpPr/>
                <p:nvPr/>
              </p:nvCxnSpPr>
              <p:spPr>
                <a:xfrm>
                  <a:off x="9098682" y="3759121"/>
                  <a:ext cx="0" cy="403225"/>
                </a:xfrm>
                <a:prstGeom prst="straightConnector1">
                  <a:avLst/>
                </a:prstGeom>
                <a:noFill/>
                <a:ln cap="flat" cmpd="sng" w="9525">
                  <a:solidFill>
                    <a:schemeClr val="dk1"/>
                  </a:solidFill>
                  <a:prstDash val="solid"/>
                  <a:round/>
                  <a:headEnd len="med" w="med" type="none"/>
                  <a:tailEnd len="med" w="med" type="none"/>
                </a:ln>
              </p:spPr>
            </p:cxnSp>
          </p:grpSp>
          <p:sp>
            <p:nvSpPr>
              <p:cNvPr id="4801" name="Google Shape;4801;p107"/>
              <p:cNvSpPr/>
              <p:nvPr/>
            </p:nvSpPr>
            <p:spPr>
              <a:xfrm>
                <a:off x="2901848" y="4384275"/>
                <a:ext cx="3244616" cy="285690"/>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02" name="Google Shape;4802;p107"/>
              <p:cNvSpPr txBox="1"/>
              <p:nvPr/>
            </p:nvSpPr>
            <p:spPr>
              <a:xfrm>
                <a:off x="4133520" y="4301715"/>
                <a:ext cx="1670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IPv6 datagram</a:t>
                </a:r>
                <a:endParaRPr/>
              </a:p>
            </p:txBody>
          </p:sp>
        </p:grpSp>
        <p:sp>
          <p:nvSpPr>
            <p:cNvPr id="4803" name="Google Shape;4803;p107"/>
            <p:cNvSpPr/>
            <p:nvPr/>
          </p:nvSpPr>
          <p:spPr>
            <a:xfrm>
              <a:off x="4672013" y="2614613"/>
              <a:ext cx="4886325" cy="685800"/>
            </a:xfrm>
            <a:custGeom>
              <a:rect b="b" l="l" r="r" t="t"/>
              <a:pathLst>
                <a:path extrusionOk="0" h="685800" w="4886325">
                  <a:moveTo>
                    <a:pt x="0" y="685800"/>
                  </a:moveTo>
                  <a:lnTo>
                    <a:pt x="2171700" y="0"/>
                  </a:lnTo>
                  <a:lnTo>
                    <a:pt x="2443162" y="157162"/>
                  </a:lnTo>
                  <a:lnTo>
                    <a:pt x="2493168" y="150018"/>
                  </a:lnTo>
                  <a:lnTo>
                    <a:pt x="4886325" y="685800"/>
                  </a:lnTo>
                  <a:lnTo>
                    <a:pt x="0" y="685800"/>
                  </a:lnTo>
                  <a:close/>
                </a:path>
              </a:pathLst>
            </a:custGeom>
            <a:gradFill>
              <a:gsLst>
                <a:gs pos="0">
                  <a:srgbClr val="F5F7FC"/>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804" name="Google Shape;4804;p107"/>
          <p:cNvGrpSpPr/>
          <p:nvPr/>
        </p:nvGrpSpPr>
        <p:grpSpPr>
          <a:xfrm>
            <a:off x="6313509" y="2300417"/>
            <a:ext cx="838200" cy="376149"/>
            <a:chOff x="6827520" y="2412637"/>
            <a:chExt cx="838200" cy="376149"/>
          </a:xfrm>
        </p:grpSpPr>
        <p:sp>
          <p:nvSpPr>
            <p:cNvPr id="4805" name="Google Shape;4805;p107"/>
            <p:cNvSpPr/>
            <p:nvPr/>
          </p:nvSpPr>
          <p:spPr>
            <a:xfrm>
              <a:off x="7178040" y="2468880"/>
              <a:ext cx="487680" cy="304800"/>
            </a:xfrm>
            <a:prstGeom prst="rightArrow">
              <a:avLst>
                <a:gd fmla="val 50000" name="adj1"/>
                <a:gd fmla="val 50000" name="adj2"/>
              </a:avLst>
            </a:prstGeom>
            <a:gradFill>
              <a:gsLst>
                <a:gs pos="0">
                  <a:srgbClr val="F5F7FC"/>
                </a:gs>
                <a:gs pos="100000">
                  <a:srgbClr val="CC000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806" name="Google Shape;4806;p107"/>
            <p:cNvGrpSpPr/>
            <p:nvPr/>
          </p:nvGrpSpPr>
          <p:grpSpPr>
            <a:xfrm>
              <a:off x="6827520" y="2412637"/>
              <a:ext cx="334944" cy="376149"/>
              <a:chOff x="335231" y="4406992"/>
              <a:chExt cx="1251280" cy="2136350"/>
            </a:xfrm>
          </p:grpSpPr>
          <p:sp>
            <p:nvSpPr>
              <p:cNvPr id="4807" name="Google Shape;4807;p107"/>
              <p:cNvSpPr/>
              <p:nvPr/>
            </p:nvSpPr>
            <p:spPr>
              <a:xfrm>
                <a:off x="335231" y="4406992"/>
                <a:ext cx="965619" cy="2136350"/>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CC00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08" name="Google Shape;4808;p107"/>
              <p:cNvSpPr/>
              <p:nvPr/>
            </p:nvSpPr>
            <p:spPr>
              <a:xfrm>
                <a:off x="351325" y="4411451"/>
                <a:ext cx="1235186" cy="771586"/>
              </a:xfrm>
              <a:custGeom>
                <a:rect b="b" l="l" r="r" t="t"/>
                <a:pathLst>
                  <a:path extrusionOk="0" h="757496" w="1238250">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09" name="Google Shape;4809;p107"/>
              <p:cNvSpPr/>
              <p:nvPr/>
            </p:nvSpPr>
            <p:spPr>
              <a:xfrm>
                <a:off x="1296825" y="5178575"/>
                <a:ext cx="289686" cy="1351389"/>
              </a:xfrm>
              <a:prstGeom prst="rect">
                <a:avLst/>
              </a:prstGeom>
              <a:solidFill>
                <a:srgbClr val="EBAD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4810" name="Google Shape;4810;p107"/>
          <p:cNvSpPr txBox="1"/>
          <p:nvPr/>
        </p:nvSpPr>
        <p:spPr>
          <a:xfrm>
            <a:off x="4179909" y="3438700"/>
            <a:ext cx="48790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usual: datagram as payload in link-layer frame</a:t>
            </a:r>
            <a:endParaRPr/>
          </a:p>
        </p:txBody>
      </p:sp>
      <p:grpSp>
        <p:nvGrpSpPr>
          <p:cNvPr id="4811" name="Google Shape;4811;p107"/>
          <p:cNvGrpSpPr/>
          <p:nvPr/>
        </p:nvGrpSpPr>
        <p:grpSpPr>
          <a:xfrm>
            <a:off x="2183428" y="6026410"/>
            <a:ext cx="2306635" cy="467910"/>
            <a:chOff x="2670897" y="3119120"/>
            <a:chExt cx="2306635" cy="467910"/>
          </a:xfrm>
        </p:grpSpPr>
        <p:cxnSp>
          <p:nvCxnSpPr>
            <p:cNvPr id="4812" name="Google Shape;4812;p107"/>
            <p:cNvCxnSpPr/>
            <p:nvPr/>
          </p:nvCxnSpPr>
          <p:spPr>
            <a:xfrm flipH="1">
              <a:off x="4023360" y="3119120"/>
              <a:ext cx="954172" cy="187960"/>
            </a:xfrm>
            <a:prstGeom prst="straightConnector1">
              <a:avLst/>
            </a:prstGeom>
            <a:noFill/>
            <a:ln cap="flat" cmpd="sng" w="9525">
              <a:solidFill>
                <a:srgbClr val="CC0000"/>
              </a:solidFill>
              <a:prstDash val="solid"/>
              <a:round/>
              <a:headEnd len="med" w="med" type="none"/>
              <a:tailEnd len="med" w="med" type="none"/>
            </a:ln>
          </p:spPr>
        </p:cxnSp>
        <p:sp>
          <p:nvSpPr>
            <p:cNvPr id="4813" name="Google Shape;4813;p107"/>
            <p:cNvSpPr txBox="1"/>
            <p:nvPr/>
          </p:nvSpPr>
          <p:spPr>
            <a:xfrm>
              <a:off x="2670897" y="3311570"/>
              <a:ext cx="1348447" cy="27546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IPv4 datagram</a:t>
              </a:r>
              <a:endParaRPr/>
            </a:p>
          </p:txBody>
        </p:sp>
      </p:grpSp>
      <p:grpSp>
        <p:nvGrpSpPr>
          <p:cNvPr id="4814" name="Google Shape;4814;p107"/>
          <p:cNvGrpSpPr/>
          <p:nvPr/>
        </p:nvGrpSpPr>
        <p:grpSpPr>
          <a:xfrm>
            <a:off x="3859869" y="5278062"/>
            <a:ext cx="5332920" cy="956237"/>
            <a:chOff x="4225418" y="2614613"/>
            <a:chExt cx="5332920" cy="1162913"/>
          </a:xfrm>
        </p:grpSpPr>
        <p:grpSp>
          <p:nvGrpSpPr>
            <p:cNvPr id="4815" name="Google Shape;4815;p107"/>
            <p:cNvGrpSpPr/>
            <p:nvPr/>
          </p:nvGrpSpPr>
          <p:grpSpPr>
            <a:xfrm>
              <a:off x="4225418" y="3289252"/>
              <a:ext cx="5303159" cy="488274"/>
              <a:chOff x="979298" y="4279852"/>
              <a:chExt cx="5303159" cy="488274"/>
            </a:xfrm>
          </p:grpSpPr>
          <p:sp>
            <p:nvSpPr>
              <p:cNvPr id="4816" name="Google Shape;4816;p107"/>
              <p:cNvSpPr/>
              <p:nvPr/>
            </p:nvSpPr>
            <p:spPr>
              <a:xfrm>
                <a:off x="979298" y="4289347"/>
                <a:ext cx="5303159" cy="468314"/>
              </a:xfrm>
              <a:prstGeom prst="rect">
                <a:avLst/>
              </a:prstGeom>
              <a:gradFill>
                <a:gsLst>
                  <a:gs pos="0">
                    <a:srgbClr val="CC0000">
                      <a:alpha val="40784"/>
                    </a:srgbClr>
                  </a:gs>
                  <a:gs pos="100000">
                    <a:srgbClr val="CC0000">
                      <a:alpha val="37647"/>
                    </a:srgbClr>
                  </a:gs>
                </a:gsLst>
                <a:lin ang="540000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817" name="Google Shape;4817;p107"/>
              <p:cNvCxnSpPr/>
              <p:nvPr/>
            </p:nvCxnSpPr>
            <p:spPr>
              <a:xfrm>
                <a:off x="2791545" y="4287759"/>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818" name="Google Shape;4818;p107"/>
              <p:cNvCxnSpPr/>
              <p:nvPr/>
            </p:nvCxnSpPr>
            <p:spPr>
              <a:xfrm>
                <a:off x="2313707" y="4286172"/>
                <a:ext cx="0" cy="468313"/>
              </a:xfrm>
              <a:prstGeom prst="straightConnector1">
                <a:avLst/>
              </a:prstGeom>
              <a:noFill/>
              <a:ln cap="flat" cmpd="sng" w="9525">
                <a:solidFill>
                  <a:srgbClr val="CC0000"/>
                </a:solidFill>
                <a:prstDash val="solid"/>
                <a:round/>
                <a:headEnd len="med" w="med" type="none"/>
                <a:tailEnd len="med" w="med" type="none"/>
              </a:ln>
            </p:spPr>
          </p:cxnSp>
          <p:cxnSp>
            <p:nvCxnSpPr>
              <p:cNvPr id="4819" name="Google Shape;4819;p107"/>
              <p:cNvCxnSpPr/>
              <p:nvPr/>
            </p:nvCxnSpPr>
            <p:spPr>
              <a:xfrm>
                <a:off x="2129045" y="4299810"/>
                <a:ext cx="0" cy="468314"/>
              </a:xfrm>
              <a:prstGeom prst="straightConnector1">
                <a:avLst/>
              </a:prstGeom>
              <a:noFill/>
              <a:ln cap="flat" cmpd="sng" w="9525">
                <a:solidFill>
                  <a:srgbClr val="CC0000"/>
                </a:solidFill>
                <a:prstDash val="solid"/>
                <a:round/>
                <a:headEnd len="med" w="med" type="none"/>
                <a:tailEnd len="med" w="med" type="none"/>
              </a:ln>
            </p:spPr>
          </p:cxnSp>
          <p:grpSp>
            <p:nvGrpSpPr>
              <p:cNvPr id="4820" name="Google Shape;4820;p107"/>
              <p:cNvGrpSpPr/>
              <p:nvPr/>
            </p:nvGrpSpPr>
            <p:grpSpPr>
              <a:xfrm>
                <a:off x="2865478" y="4319509"/>
                <a:ext cx="3402012" cy="414337"/>
                <a:chOff x="8090620" y="3748009"/>
                <a:chExt cx="3402012" cy="414337"/>
              </a:xfrm>
            </p:grpSpPr>
            <p:cxnSp>
              <p:nvCxnSpPr>
                <p:cNvPr id="4821" name="Google Shape;4821;p107"/>
                <p:cNvCxnSpPr/>
                <p:nvPr/>
              </p:nvCxnSpPr>
              <p:spPr>
                <a:xfrm>
                  <a:off x="8743763" y="4053716"/>
                  <a:ext cx="857250" cy="0"/>
                </a:xfrm>
                <a:prstGeom prst="straightConnector1">
                  <a:avLst/>
                </a:prstGeom>
                <a:noFill/>
                <a:ln cap="flat" cmpd="sng" w="9525">
                  <a:solidFill>
                    <a:schemeClr val="dk1"/>
                  </a:solidFill>
                  <a:prstDash val="solid"/>
                  <a:round/>
                  <a:headEnd len="med" w="med" type="none"/>
                  <a:tailEnd len="med" w="med" type="triangle"/>
                </a:ln>
              </p:spPr>
            </p:cxnSp>
            <p:sp>
              <p:nvSpPr>
                <p:cNvPr id="4822" name="Google Shape;4822;p107"/>
                <p:cNvSpPr/>
                <p:nvPr/>
              </p:nvSpPr>
              <p:spPr>
                <a:xfrm>
                  <a:off x="8090620" y="3751184"/>
                  <a:ext cx="3402012" cy="401638"/>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823" name="Google Shape;4823;p107"/>
                <p:cNvCxnSpPr/>
                <p:nvPr/>
              </p:nvCxnSpPr>
              <p:spPr>
                <a:xfrm>
                  <a:off x="81747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4" name="Google Shape;4824;p107"/>
                <p:cNvCxnSpPr/>
                <p:nvPr/>
              </p:nvCxnSpPr>
              <p:spPr>
                <a:xfrm>
                  <a:off x="8133482" y="3749596"/>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5" name="Google Shape;4825;p107"/>
                <p:cNvCxnSpPr/>
                <p:nvPr/>
              </p:nvCxnSpPr>
              <p:spPr>
                <a:xfrm>
                  <a:off x="8250957" y="3751184"/>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6" name="Google Shape;4826;p107"/>
                <p:cNvCxnSpPr/>
                <p:nvPr/>
              </p:nvCxnSpPr>
              <p:spPr>
                <a:xfrm>
                  <a:off x="829223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7" name="Google Shape;4827;p107"/>
                <p:cNvCxnSpPr/>
                <p:nvPr/>
              </p:nvCxnSpPr>
              <p:spPr>
                <a:xfrm>
                  <a:off x="8346207"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8" name="Google Shape;4828;p107"/>
                <p:cNvCxnSpPr/>
                <p:nvPr/>
              </p:nvCxnSpPr>
              <p:spPr>
                <a:xfrm>
                  <a:off x="8412882" y="3748009"/>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29" name="Google Shape;4829;p107"/>
                <p:cNvCxnSpPr/>
                <p:nvPr/>
              </p:nvCxnSpPr>
              <p:spPr>
                <a:xfrm>
                  <a:off x="8724032" y="3759121"/>
                  <a:ext cx="0" cy="403225"/>
                </a:xfrm>
                <a:prstGeom prst="straightConnector1">
                  <a:avLst/>
                </a:prstGeom>
                <a:noFill/>
                <a:ln cap="flat" cmpd="sng" w="9525">
                  <a:solidFill>
                    <a:schemeClr val="dk1"/>
                  </a:solidFill>
                  <a:prstDash val="solid"/>
                  <a:round/>
                  <a:headEnd len="med" w="med" type="none"/>
                  <a:tailEnd len="med" w="med" type="none"/>
                </a:ln>
              </p:spPr>
            </p:cxnSp>
            <p:cxnSp>
              <p:nvCxnSpPr>
                <p:cNvPr id="4830" name="Google Shape;4830;p107"/>
                <p:cNvCxnSpPr/>
                <p:nvPr/>
              </p:nvCxnSpPr>
              <p:spPr>
                <a:xfrm>
                  <a:off x="9098682" y="3759121"/>
                  <a:ext cx="0" cy="403225"/>
                </a:xfrm>
                <a:prstGeom prst="straightConnector1">
                  <a:avLst/>
                </a:prstGeom>
                <a:noFill/>
                <a:ln cap="flat" cmpd="sng" w="9525">
                  <a:solidFill>
                    <a:schemeClr val="dk1"/>
                  </a:solidFill>
                  <a:prstDash val="solid"/>
                  <a:round/>
                  <a:headEnd len="med" w="med" type="none"/>
                  <a:tailEnd len="med" w="med" type="none"/>
                </a:ln>
              </p:spPr>
            </p:cxnSp>
          </p:grpSp>
          <p:sp>
            <p:nvSpPr>
              <p:cNvPr id="4831" name="Google Shape;4831;p107"/>
              <p:cNvSpPr/>
              <p:nvPr/>
            </p:nvSpPr>
            <p:spPr>
              <a:xfrm>
                <a:off x="2901848" y="4384275"/>
                <a:ext cx="3244616" cy="285690"/>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32" name="Google Shape;4832;p107"/>
              <p:cNvSpPr txBox="1"/>
              <p:nvPr/>
            </p:nvSpPr>
            <p:spPr>
              <a:xfrm>
                <a:off x="4133520" y="4301715"/>
                <a:ext cx="16700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IPv6 datagram</a:t>
                </a:r>
                <a:endParaRPr/>
              </a:p>
            </p:txBody>
          </p:sp>
          <p:cxnSp>
            <p:nvCxnSpPr>
              <p:cNvPr id="4833" name="Google Shape;4833;p107"/>
              <p:cNvCxnSpPr/>
              <p:nvPr/>
            </p:nvCxnSpPr>
            <p:spPr>
              <a:xfrm>
                <a:off x="1141962" y="4285554"/>
                <a:ext cx="0" cy="468314"/>
              </a:xfrm>
              <a:prstGeom prst="straightConnector1">
                <a:avLst/>
              </a:prstGeom>
              <a:noFill/>
              <a:ln cap="flat" cmpd="sng" w="9525">
                <a:solidFill>
                  <a:srgbClr val="CC0000"/>
                </a:solidFill>
                <a:prstDash val="solid"/>
                <a:round/>
                <a:headEnd len="med" w="med" type="none"/>
                <a:tailEnd len="med" w="med" type="none"/>
              </a:ln>
            </p:spPr>
          </p:cxnSp>
          <p:cxnSp>
            <p:nvCxnSpPr>
              <p:cNvPr id="4834" name="Google Shape;4834;p107"/>
              <p:cNvCxnSpPr/>
              <p:nvPr/>
            </p:nvCxnSpPr>
            <p:spPr>
              <a:xfrm>
                <a:off x="1214646" y="4294108"/>
                <a:ext cx="0" cy="468314"/>
              </a:xfrm>
              <a:prstGeom prst="straightConnector1">
                <a:avLst/>
              </a:prstGeom>
              <a:noFill/>
              <a:ln cap="flat" cmpd="sng" w="9525">
                <a:solidFill>
                  <a:srgbClr val="CC0000"/>
                </a:solidFill>
                <a:prstDash val="solid"/>
                <a:round/>
                <a:headEnd len="med" w="med" type="none"/>
                <a:tailEnd len="med" w="med" type="none"/>
              </a:ln>
            </p:spPr>
          </p:cxnSp>
          <p:cxnSp>
            <p:nvCxnSpPr>
              <p:cNvPr id="4835" name="Google Shape;4835;p107"/>
              <p:cNvCxnSpPr/>
              <p:nvPr/>
            </p:nvCxnSpPr>
            <p:spPr>
              <a:xfrm>
                <a:off x="1024733" y="4279852"/>
                <a:ext cx="0" cy="468314"/>
              </a:xfrm>
              <a:prstGeom prst="straightConnector1">
                <a:avLst/>
              </a:prstGeom>
              <a:noFill/>
              <a:ln cap="flat" cmpd="sng" w="9525">
                <a:solidFill>
                  <a:srgbClr val="CC0000"/>
                </a:solidFill>
                <a:prstDash val="solid"/>
                <a:round/>
                <a:headEnd len="med" w="med" type="none"/>
                <a:tailEnd len="med" w="med" type="none"/>
              </a:ln>
            </p:spPr>
          </p:cxnSp>
          <p:cxnSp>
            <p:nvCxnSpPr>
              <p:cNvPr id="4836" name="Google Shape;4836;p107"/>
              <p:cNvCxnSpPr/>
              <p:nvPr/>
            </p:nvCxnSpPr>
            <p:spPr>
              <a:xfrm>
                <a:off x="1749220" y="4299812"/>
                <a:ext cx="0" cy="468314"/>
              </a:xfrm>
              <a:prstGeom prst="straightConnector1">
                <a:avLst/>
              </a:prstGeom>
              <a:noFill/>
              <a:ln cap="flat" cmpd="sng" w="9525">
                <a:solidFill>
                  <a:srgbClr val="CC0000"/>
                </a:solidFill>
                <a:prstDash val="solid"/>
                <a:round/>
                <a:headEnd len="med" w="med" type="none"/>
                <a:tailEnd len="med" w="med" type="none"/>
              </a:ln>
            </p:spPr>
          </p:cxnSp>
        </p:grpSp>
        <p:sp>
          <p:nvSpPr>
            <p:cNvPr id="4837" name="Google Shape;4837;p107"/>
            <p:cNvSpPr/>
            <p:nvPr/>
          </p:nvSpPr>
          <p:spPr>
            <a:xfrm>
              <a:off x="4672013" y="2614613"/>
              <a:ext cx="4886325" cy="685800"/>
            </a:xfrm>
            <a:custGeom>
              <a:rect b="b" l="l" r="r" t="t"/>
              <a:pathLst>
                <a:path extrusionOk="0" h="685800" w="4886325">
                  <a:moveTo>
                    <a:pt x="0" y="685800"/>
                  </a:moveTo>
                  <a:lnTo>
                    <a:pt x="2171700" y="0"/>
                  </a:lnTo>
                  <a:lnTo>
                    <a:pt x="2443162" y="157162"/>
                  </a:lnTo>
                  <a:lnTo>
                    <a:pt x="2493168" y="150018"/>
                  </a:lnTo>
                  <a:lnTo>
                    <a:pt x="4886325" y="685800"/>
                  </a:lnTo>
                  <a:lnTo>
                    <a:pt x="0" y="685800"/>
                  </a:lnTo>
                  <a:close/>
                </a:path>
              </a:pathLst>
            </a:custGeom>
            <a:gradFill>
              <a:gsLst>
                <a:gs pos="0">
                  <a:srgbClr val="F5F7FC"/>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838" name="Google Shape;4838;p107"/>
          <p:cNvSpPr txBox="1"/>
          <p:nvPr/>
        </p:nvSpPr>
        <p:spPr>
          <a:xfrm>
            <a:off x="4328371" y="6214370"/>
            <a:ext cx="53739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tunneling: IPv6 datagram as payload in a IPv4 datagram</a:t>
            </a:r>
            <a:endParaRPr/>
          </a:p>
        </p:txBody>
      </p:sp>
      <p:grpSp>
        <p:nvGrpSpPr>
          <p:cNvPr id="4839" name="Google Shape;4839;p107"/>
          <p:cNvGrpSpPr/>
          <p:nvPr/>
        </p:nvGrpSpPr>
        <p:grpSpPr>
          <a:xfrm>
            <a:off x="6252549" y="5020756"/>
            <a:ext cx="838200" cy="376149"/>
            <a:chOff x="6827520" y="2412637"/>
            <a:chExt cx="838200" cy="376149"/>
          </a:xfrm>
        </p:grpSpPr>
        <p:sp>
          <p:nvSpPr>
            <p:cNvPr id="4840" name="Google Shape;4840;p107"/>
            <p:cNvSpPr/>
            <p:nvPr/>
          </p:nvSpPr>
          <p:spPr>
            <a:xfrm>
              <a:off x="7178040" y="2468880"/>
              <a:ext cx="487680" cy="304800"/>
            </a:xfrm>
            <a:prstGeom prst="rightArrow">
              <a:avLst>
                <a:gd fmla="val 50000" name="adj1"/>
                <a:gd fmla="val 50000" name="adj2"/>
              </a:avLst>
            </a:prstGeom>
            <a:gradFill>
              <a:gsLst>
                <a:gs pos="0">
                  <a:srgbClr val="F5F7FC"/>
                </a:gs>
                <a:gs pos="100000">
                  <a:srgbClr val="CC000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841" name="Google Shape;4841;p107"/>
            <p:cNvGrpSpPr/>
            <p:nvPr/>
          </p:nvGrpSpPr>
          <p:grpSpPr>
            <a:xfrm>
              <a:off x="6827520" y="2412637"/>
              <a:ext cx="334944" cy="376149"/>
              <a:chOff x="335231" y="4406992"/>
              <a:chExt cx="1251280" cy="2136350"/>
            </a:xfrm>
          </p:grpSpPr>
          <p:sp>
            <p:nvSpPr>
              <p:cNvPr id="4842" name="Google Shape;4842;p107"/>
              <p:cNvSpPr/>
              <p:nvPr/>
            </p:nvSpPr>
            <p:spPr>
              <a:xfrm>
                <a:off x="335231" y="4406992"/>
                <a:ext cx="965619" cy="2136350"/>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CC00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43" name="Google Shape;4843;p107"/>
              <p:cNvSpPr/>
              <p:nvPr/>
            </p:nvSpPr>
            <p:spPr>
              <a:xfrm>
                <a:off x="351325" y="4411451"/>
                <a:ext cx="1235186" cy="771586"/>
              </a:xfrm>
              <a:custGeom>
                <a:rect b="b" l="l" r="r" t="t"/>
                <a:pathLst>
                  <a:path extrusionOk="0" h="757496" w="1238250">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44" name="Google Shape;4844;p107"/>
              <p:cNvSpPr/>
              <p:nvPr/>
            </p:nvSpPr>
            <p:spPr>
              <a:xfrm>
                <a:off x="1296825" y="5178575"/>
                <a:ext cx="289686" cy="1351389"/>
              </a:xfrm>
              <a:prstGeom prst="rect">
                <a:avLst/>
              </a:prstGeom>
              <a:solidFill>
                <a:srgbClr val="EBAD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4845" name="Google Shape;4845;p107"/>
          <p:cNvSpPr/>
          <p:nvPr/>
        </p:nvSpPr>
        <p:spPr>
          <a:xfrm>
            <a:off x="171789" y="1411780"/>
            <a:ext cx="10058400" cy="2407920"/>
          </a:xfrm>
          <a:prstGeom prst="rect">
            <a:avLst/>
          </a:prstGeom>
          <a:solidFill>
            <a:schemeClr val="lt1">
              <a:alpha val="6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846" name="Google Shape;4846;p107"/>
          <p:cNvGrpSpPr/>
          <p:nvPr/>
        </p:nvGrpSpPr>
        <p:grpSpPr>
          <a:xfrm>
            <a:off x="4592108" y="5019966"/>
            <a:ext cx="3924175" cy="366887"/>
            <a:chOff x="5243279" y="4964546"/>
            <a:chExt cx="3924175" cy="366887"/>
          </a:xfrm>
        </p:grpSpPr>
        <p:sp>
          <p:nvSpPr>
            <p:cNvPr id="4847" name="Google Shape;4847;p107"/>
            <p:cNvSpPr txBox="1"/>
            <p:nvPr/>
          </p:nvSpPr>
          <p:spPr>
            <a:xfrm>
              <a:off x="5243279" y="4964546"/>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sp>
          <p:nvSpPr>
            <p:cNvPr id="4848" name="Google Shape;4848;p107"/>
            <p:cNvSpPr txBox="1"/>
            <p:nvPr/>
          </p:nvSpPr>
          <p:spPr>
            <a:xfrm>
              <a:off x="8298305" y="4992879"/>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36"/>
                                        </p:tgtEl>
                                        <p:attrNameLst>
                                          <p:attrName>style.visibility</p:attrName>
                                        </p:attrNameLst>
                                      </p:cBhvr>
                                      <p:to>
                                        <p:strVal val="visible"/>
                                      </p:to>
                                    </p:set>
                                    <p:animEffect filter="fade" transition="in">
                                      <p:cBhvr>
                                        <p:cTn dur="500"/>
                                        <p:tgtEl>
                                          <p:spTgt spid="4736"/>
                                        </p:tgtEl>
                                      </p:cBhvr>
                                    </p:animEffect>
                                  </p:childTnLst>
                                </p:cTn>
                              </p:par>
                              <p:par>
                                <p:cTn fill="hold" nodeType="withEffect" presetClass="entr" presetID="10" presetSubtype="0">
                                  <p:stCondLst>
                                    <p:cond delay="0"/>
                                  </p:stCondLst>
                                  <p:childTnLst>
                                    <p:set>
                                      <p:cBhvr>
                                        <p:cTn dur="1" fill="hold">
                                          <p:stCondLst>
                                            <p:cond delay="0"/>
                                          </p:stCondLst>
                                        </p:cTn>
                                        <p:tgtEl>
                                          <p:spTgt spid="4735"/>
                                        </p:tgtEl>
                                        <p:attrNameLst>
                                          <p:attrName>style.visibility</p:attrName>
                                        </p:attrNameLst>
                                      </p:cBhvr>
                                      <p:to>
                                        <p:strVal val="visible"/>
                                      </p:to>
                                    </p:set>
                                    <p:animEffect filter="fade" transition="in">
                                      <p:cBhvr>
                                        <p:cTn dur="500"/>
                                        <p:tgtEl>
                                          <p:spTgt spid="4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9"/>
                                        </p:tgtEl>
                                        <p:attrNameLst>
                                          <p:attrName>style.visibility</p:attrName>
                                        </p:attrNameLst>
                                      </p:cBhvr>
                                      <p:to>
                                        <p:strVal val="visible"/>
                                      </p:to>
                                    </p:set>
                                    <p:animEffect filter="fade" transition="in">
                                      <p:cBhvr>
                                        <p:cTn dur="500"/>
                                        <p:tgtEl>
                                          <p:spTgt spid="4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4"/>
                                        </p:tgtEl>
                                        <p:attrNameLst>
                                          <p:attrName>style.visibility</p:attrName>
                                        </p:attrNameLst>
                                      </p:cBhvr>
                                      <p:to>
                                        <p:strVal val="visible"/>
                                      </p:to>
                                    </p:set>
                                    <p:animEffect filter="fade" transition="in">
                                      <p:cBhvr>
                                        <p:cTn dur="500"/>
                                        <p:tgtEl>
                                          <p:spTgt spid="4814"/>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4811"/>
                                        </p:tgtEl>
                                        <p:attrNameLst>
                                          <p:attrName>style.visibility</p:attrName>
                                        </p:attrNameLst>
                                      </p:cBhvr>
                                      <p:to>
                                        <p:strVal val="visible"/>
                                      </p:to>
                                    </p:set>
                                    <p:animEffect filter="fade" transition="in">
                                      <p:cBhvr>
                                        <p:cTn dur="500"/>
                                        <p:tgtEl>
                                          <p:spTgt spid="4811"/>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4838"/>
                                        </p:tgtEl>
                                        <p:attrNameLst>
                                          <p:attrName>style.visibility</p:attrName>
                                        </p:attrNameLst>
                                      </p:cBhvr>
                                      <p:to>
                                        <p:strVal val="visible"/>
                                      </p:to>
                                    </p:set>
                                    <p:animEffect filter="fade" transition="in">
                                      <p:cBhvr>
                                        <p:cTn dur="500"/>
                                        <p:tgtEl>
                                          <p:spTgt spid="4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2" name="Shape 4852"/>
        <p:cNvGrpSpPr/>
        <p:nvPr/>
      </p:nvGrpSpPr>
      <p:grpSpPr>
        <a:xfrm>
          <a:off x="0" y="0"/>
          <a:ext cx="0" cy="0"/>
          <a:chOff x="0" y="0"/>
          <a:chExt cx="0" cy="0"/>
        </a:xfrm>
      </p:grpSpPr>
      <p:pic>
        <p:nvPicPr>
          <p:cNvPr descr="A close up of a logo&#10;&#10;Description automatically generated" id="4853" name="Google Shape;4853;p10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854" name="Google Shape;4854;p108"/>
          <p:cNvCxnSpPr/>
          <p:nvPr/>
        </p:nvCxnSpPr>
        <p:spPr>
          <a:xfrm>
            <a:off x="-8308" y="116405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855" name="Google Shape;4855;p10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856" name="Google Shape;4856;p10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Tunneling</a:t>
            </a:r>
            <a:endParaRPr/>
          </a:p>
        </p:txBody>
      </p:sp>
      <p:grpSp>
        <p:nvGrpSpPr>
          <p:cNvPr id="4857" name="Google Shape;4857;p108"/>
          <p:cNvGrpSpPr/>
          <p:nvPr/>
        </p:nvGrpSpPr>
        <p:grpSpPr>
          <a:xfrm>
            <a:off x="5204973" y="3406757"/>
            <a:ext cx="1176337" cy="3330575"/>
            <a:chOff x="3507" y="2128"/>
            <a:chExt cx="741" cy="2098"/>
          </a:xfrm>
        </p:grpSpPr>
        <p:cxnSp>
          <p:nvCxnSpPr>
            <p:cNvPr id="4858" name="Google Shape;4858;p108"/>
            <p:cNvCxnSpPr/>
            <p:nvPr/>
          </p:nvCxnSpPr>
          <p:spPr>
            <a:xfrm>
              <a:off x="3627" y="2128"/>
              <a:ext cx="434" cy="0"/>
            </a:xfrm>
            <a:prstGeom prst="straightConnector1">
              <a:avLst/>
            </a:prstGeom>
            <a:noFill/>
            <a:ln cap="flat" cmpd="sng" w="19050">
              <a:solidFill>
                <a:schemeClr val="dk1"/>
              </a:solidFill>
              <a:prstDash val="solid"/>
              <a:round/>
              <a:headEnd len="med" w="med" type="none"/>
              <a:tailEnd len="med" w="med" type="triangle"/>
            </a:ln>
          </p:spPr>
        </p:cxnSp>
        <p:sp>
          <p:nvSpPr>
            <p:cNvPr id="4859" name="Google Shape;4859;p108"/>
            <p:cNvSpPr txBox="1"/>
            <p:nvPr/>
          </p:nvSpPr>
          <p:spPr>
            <a:xfrm>
              <a:off x="3507" y="3775"/>
              <a:ext cx="741" cy="451"/>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C</a:t>
              </a:r>
              <a:r>
                <a:rPr b="0" i="0" lang="en-US" sz="1600" u="none" cap="none" strike="noStrike">
                  <a:solidFill>
                    <a:srgbClr val="000000"/>
                  </a:solidFill>
                  <a:latin typeface="Arial"/>
                  <a:ea typeface="Arial"/>
                  <a:cs typeface="Arial"/>
                  <a:sym typeface="Arial"/>
                </a:rPr>
                <a:t>-to-D:</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 inside</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IPv4</a:t>
              </a:r>
              <a:endParaRPr/>
            </a:p>
          </p:txBody>
        </p:sp>
        <p:cxnSp>
          <p:nvCxnSpPr>
            <p:cNvPr id="4860" name="Google Shape;4860;p108"/>
            <p:cNvCxnSpPr/>
            <p:nvPr/>
          </p:nvCxnSpPr>
          <p:spPr>
            <a:xfrm>
              <a:off x="3883" y="3640"/>
              <a:ext cx="0" cy="116"/>
            </a:xfrm>
            <a:prstGeom prst="straightConnector1">
              <a:avLst/>
            </a:prstGeom>
            <a:noFill/>
            <a:ln cap="flat" cmpd="sng" w="9525">
              <a:solidFill>
                <a:schemeClr val="dk1"/>
              </a:solidFill>
              <a:prstDash val="solid"/>
              <a:round/>
              <a:headEnd len="med" w="med" type="triangle"/>
              <a:tailEnd len="med" w="med" type="none"/>
            </a:ln>
          </p:spPr>
        </p:cxnSp>
        <p:grpSp>
          <p:nvGrpSpPr>
            <p:cNvPr id="4861" name="Google Shape;4861;p108"/>
            <p:cNvGrpSpPr/>
            <p:nvPr/>
          </p:nvGrpSpPr>
          <p:grpSpPr>
            <a:xfrm>
              <a:off x="3558" y="2220"/>
              <a:ext cx="583" cy="1388"/>
              <a:chOff x="478" y="2082"/>
              <a:chExt cx="583" cy="1388"/>
            </a:xfrm>
          </p:grpSpPr>
          <p:sp>
            <p:nvSpPr>
              <p:cNvPr id="4862" name="Google Shape;4862;p108"/>
              <p:cNvSpPr/>
              <p:nvPr/>
            </p:nvSpPr>
            <p:spPr>
              <a:xfrm>
                <a:off x="478" y="2088"/>
                <a:ext cx="583" cy="1382"/>
              </a:xfrm>
              <a:prstGeom prst="rect">
                <a:avLst/>
              </a:prstGeom>
              <a:solidFill>
                <a:srgbClr val="CC0000"/>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863" name="Google Shape;4863;p108"/>
              <p:cNvGrpSpPr/>
              <p:nvPr/>
            </p:nvGrpSpPr>
            <p:grpSpPr>
              <a:xfrm>
                <a:off x="499" y="2471"/>
                <a:ext cx="493" cy="908"/>
                <a:chOff x="4869" y="143"/>
                <a:chExt cx="493" cy="908"/>
              </a:xfrm>
            </p:grpSpPr>
            <p:sp>
              <p:nvSpPr>
                <p:cNvPr id="4864" name="Google Shape;4864;p108"/>
                <p:cNvSpPr/>
                <p:nvPr/>
              </p:nvSpPr>
              <p:spPr>
                <a:xfrm>
                  <a:off x="4893" y="143"/>
                  <a:ext cx="462" cy="908"/>
                </a:xfrm>
                <a:prstGeom prst="rect">
                  <a:avLst/>
                </a:prstGeom>
                <a:solidFill>
                  <a:srgbClr val="B5E7FF"/>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65" name="Google Shape;4865;p108"/>
                <p:cNvSpPr txBox="1"/>
                <p:nvPr/>
              </p:nvSpPr>
              <p:spPr>
                <a:xfrm>
                  <a:off x="4869" y="161"/>
                  <a:ext cx="493" cy="8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Flow: X</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Src: 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Dest: F</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p:txBody>
            </p:sp>
          </p:grpSp>
          <p:sp>
            <p:nvSpPr>
              <p:cNvPr id="4866" name="Google Shape;4866;p108"/>
              <p:cNvSpPr txBox="1"/>
              <p:nvPr/>
            </p:nvSpPr>
            <p:spPr>
              <a:xfrm>
                <a:off x="491" y="2082"/>
                <a:ext cx="56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src:B</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dest: E</a:t>
                </a:r>
                <a:endParaRPr/>
              </a:p>
            </p:txBody>
          </p:sp>
        </p:grpSp>
      </p:grpSp>
      <p:sp>
        <p:nvSpPr>
          <p:cNvPr id="4867" name="Google Shape;4867;p108"/>
          <p:cNvSpPr txBox="1"/>
          <p:nvPr/>
        </p:nvSpPr>
        <p:spPr>
          <a:xfrm>
            <a:off x="557920" y="2617619"/>
            <a:ext cx="190808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physical view:</a:t>
            </a:r>
            <a:endParaRPr/>
          </a:p>
        </p:txBody>
      </p:sp>
      <p:cxnSp>
        <p:nvCxnSpPr>
          <p:cNvPr id="4868" name="Google Shape;4868;p108"/>
          <p:cNvCxnSpPr/>
          <p:nvPr/>
        </p:nvCxnSpPr>
        <p:spPr>
          <a:xfrm>
            <a:off x="4352319" y="2901145"/>
            <a:ext cx="2750903" cy="0"/>
          </a:xfrm>
          <a:prstGeom prst="straightConnector1">
            <a:avLst/>
          </a:prstGeom>
          <a:noFill/>
          <a:ln cap="flat" cmpd="sng" w="19050">
            <a:solidFill>
              <a:srgbClr val="CC0001"/>
            </a:solidFill>
            <a:prstDash val="solid"/>
            <a:round/>
            <a:headEnd len="med" w="med" type="none"/>
            <a:tailEnd len="med" w="med" type="none"/>
          </a:ln>
        </p:spPr>
      </p:cxnSp>
      <p:sp>
        <p:nvSpPr>
          <p:cNvPr id="4869" name="Google Shape;4869;p108"/>
          <p:cNvSpPr txBox="1"/>
          <p:nvPr/>
        </p:nvSpPr>
        <p:spPr>
          <a:xfrm>
            <a:off x="4727333" y="3024970"/>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IPv4</a:t>
            </a:r>
            <a:endParaRPr/>
          </a:p>
        </p:txBody>
      </p:sp>
      <p:sp>
        <p:nvSpPr>
          <p:cNvPr id="4870" name="Google Shape;4870;p108"/>
          <p:cNvSpPr txBox="1"/>
          <p:nvPr/>
        </p:nvSpPr>
        <p:spPr>
          <a:xfrm>
            <a:off x="6089363" y="3026557"/>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IPv4</a:t>
            </a:r>
            <a:endParaRPr/>
          </a:p>
        </p:txBody>
      </p:sp>
      <p:sp>
        <p:nvSpPr>
          <p:cNvPr id="4871" name="Google Shape;4871;p108"/>
          <p:cNvSpPr txBox="1"/>
          <p:nvPr/>
        </p:nvSpPr>
        <p:spPr>
          <a:xfrm>
            <a:off x="7237125" y="2394732"/>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cxnSp>
        <p:nvCxnSpPr>
          <p:cNvPr id="4872" name="Google Shape;4872;p108"/>
          <p:cNvCxnSpPr/>
          <p:nvPr/>
        </p:nvCxnSpPr>
        <p:spPr>
          <a:xfrm>
            <a:off x="7776875" y="2891620"/>
            <a:ext cx="323850" cy="0"/>
          </a:xfrm>
          <a:prstGeom prst="straightConnector1">
            <a:avLst/>
          </a:prstGeom>
          <a:noFill/>
          <a:ln cap="flat" cmpd="sng" w="19050">
            <a:solidFill>
              <a:schemeClr val="dk1"/>
            </a:solidFill>
            <a:prstDash val="solid"/>
            <a:round/>
            <a:headEnd len="med" w="med" type="none"/>
            <a:tailEnd len="med" w="med" type="none"/>
          </a:ln>
        </p:spPr>
      </p:cxnSp>
      <p:sp>
        <p:nvSpPr>
          <p:cNvPr id="4873" name="Google Shape;4873;p108"/>
          <p:cNvSpPr txBox="1"/>
          <p:nvPr/>
        </p:nvSpPr>
        <p:spPr>
          <a:xfrm>
            <a:off x="7018368" y="3013857"/>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sp>
        <p:nvSpPr>
          <p:cNvPr id="4874" name="Google Shape;4874;p108"/>
          <p:cNvSpPr txBox="1"/>
          <p:nvPr/>
        </p:nvSpPr>
        <p:spPr>
          <a:xfrm>
            <a:off x="8121363" y="3017032"/>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875" name="Google Shape;4875;p108"/>
          <p:cNvSpPr txBox="1"/>
          <p:nvPr/>
        </p:nvSpPr>
        <p:spPr>
          <a:xfrm>
            <a:off x="8254334" y="2401082"/>
            <a:ext cx="3238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sp>
        <p:nvSpPr>
          <p:cNvPr id="4876" name="Google Shape;4876;p108"/>
          <p:cNvSpPr txBox="1"/>
          <p:nvPr/>
        </p:nvSpPr>
        <p:spPr>
          <a:xfrm>
            <a:off x="4842858" y="2388382"/>
            <a:ext cx="349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a:p>
        </p:txBody>
      </p:sp>
      <p:sp>
        <p:nvSpPr>
          <p:cNvPr id="4877" name="Google Shape;4877;p108"/>
          <p:cNvSpPr txBox="1"/>
          <p:nvPr/>
        </p:nvSpPr>
        <p:spPr>
          <a:xfrm>
            <a:off x="6230650" y="2391557"/>
            <a:ext cx="3492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t>
            </a:r>
            <a:endParaRPr/>
          </a:p>
        </p:txBody>
      </p:sp>
      <p:grpSp>
        <p:nvGrpSpPr>
          <p:cNvPr id="4878" name="Google Shape;4878;p108"/>
          <p:cNvGrpSpPr/>
          <p:nvPr/>
        </p:nvGrpSpPr>
        <p:grpSpPr>
          <a:xfrm>
            <a:off x="4649669" y="2719461"/>
            <a:ext cx="735192" cy="352789"/>
            <a:chOff x="7493876" y="2774731"/>
            <a:chExt cx="1481958" cy="894622"/>
          </a:xfrm>
        </p:grpSpPr>
        <p:sp>
          <p:nvSpPr>
            <p:cNvPr id="4879" name="Google Shape;4879;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880" name="Google Shape;4880;p108"/>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881" name="Google Shape;4881;p108"/>
            <p:cNvGrpSpPr/>
            <p:nvPr/>
          </p:nvGrpSpPr>
          <p:grpSpPr>
            <a:xfrm>
              <a:off x="7713663" y="2848339"/>
              <a:ext cx="1042107" cy="425543"/>
              <a:chOff x="7786941" y="2884917"/>
              <a:chExt cx="897649" cy="353919"/>
            </a:xfrm>
          </p:grpSpPr>
          <p:sp>
            <p:nvSpPr>
              <p:cNvPr id="4882" name="Google Shape;4882;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3" name="Google Shape;4883;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4" name="Google Shape;4884;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5" name="Google Shape;4885;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886" name="Google Shape;4886;p108"/>
          <p:cNvGrpSpPr/>
          <p:nvPr/>
        </p:nvGrpSpPr>
        <p:grpSpPr>
          <a:xfrm>
            <a:off x="2589560" y="2366641"/>
            <a:ext cx="1845462" cy="967204"/>
            <a:chOff x="3670217" y="2254595"/>
            <a:chExt cx="1845462" cy="967204"/>
          </a:xfrm>
        </p:grpSpPr>
        <p:sp>
          <p:nvSpPr>
            <p:cNvPr id="4887" name="Google Shape;4887;p108"/>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888" name="Google Shape;4888;p108"/>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889" name="Google Shape;4889;p108"/>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890" name="Google Shape;4890;p108"/>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891" name="Google Shape;4891;p108"/>
            <p:cNvSpPr txBox="1"/>
            <p:nvPr/>
          </p:nvSpPr>
          <p:spPr>
            <a:xfrm>
              <a:off x="4646530" y="2883245"/>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grpSp>
          <p:nvGrpSpPr>
            <p:cNvPr id="4892" name="Google Shape;4892;p108"/>
            <p:cNvGrpSpPr/>
            <p:nvPr/>
          </p:nvGrpSpPr>
          <p:grpSpPr>
            <a:xfrm>
              <a:off x="3670217" y="2586162"/>
              <a:ext cx="731126" cy="344556"/>
              <a:chOff x="7493876" y="2774731"/>
              <a:chExt cx="1481958" cy="894622"/>
            </a:xfrm>
          </p:grpSpPr>
          <p:sp>
            <p:nvSpPr>
              <p:cNvPr id="4893" name="Google Shape;4893;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894" name="Google Shape;4894;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895" name="Google Shape;4895;p108"/>
              <p:cNvGrpSpPr/>
              <p:nvPr/>
            </p:nvGrpSpPr>
            <p:grpSpPr>
              <a:xfrm>
                <a:off x="7713663" y="2848339"/>
                <a:ext cx="1042107" cy="425543"/>
                <a:chOff x="7786941" y="2884917"/>
                <a:chExt cx="897649" cy="353919"/>
              </a:xfrm>
            </p:grpSpPr>
            <p:sp>
              <p:nvSpPr>
                <p:cNvPr id="4896" name="Google Shape;4896;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7" name="Google Shape;4897;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8" name="Google Shape;4898;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9" name="Google Shape;4899;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900" name="Google Shape;4900;p108"/>
            <p:cNvGrpSpPr/>
            <p:nvPr/>
          </p:nvGrpSpPr>
          <p:grpSpPr>
            <a:xfrm>
              <a:off x="4703149" y="2589549"/>
              <a:ext cx="731126" cy="344556"/>
              <a:chOff x="7493876" y="2774731"/>
              <a:chExt cx="1481958" cy="894622"/>
            </a:xfrm>
          </p:grpSpPr>
          <p:sp>
            <p:nvSpPr>
              <p:cNvPr id="4901" name="Google Shape;4901;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02" name="Google Shape;4902;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03" name="Google Shape;4903;p108"/>
              <p:cNvGrpSpPr/>
              <p:nvPr/>
            </p:nvGrpSpPr>
            <p:grpSpPr>
              <a:xfrm>
                <a:off x="7713663" y="2848339"/>
                <a:ext cx="1042107" cy="425543"/>
                <a:chOff x="7786941" y="2884917"/>
                <a:chExt cx="897649" cy="353919"/>
              </a:xfrm>
            </p:grpSpPr>
            <p:sp>
              <p:nvSpPr>
                <p:cNvPr id="4904" name="Google Shape;4904;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5" name="Google Shape;4905;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6" name="Google Shape;4906;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7" name="Google Shape;4907;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908" name="Google Shape;4908;p108"/>
          <p:cNvGrpSpPr/>
          <p:nvPr/>
        </p:nvGrpSpPr>
        <p:grpSpPr>
          <a:xfrm>
            <a:off x="7068423" y="2727694"/>
            <a:ext cx="731126" cy="344556"/>
            <a:chOff x="7493876" y="2774731"/>
            <a:chExt cx="1481958" cy="894622"/>
          </a:xfrm>
        </p:grpSpPr>
        <p:sp>
          <p:nvSpPr>
            <p:cNvPr id="4909" name="Google Shape;4909;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10" name="Google Shape;4910;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11" name="Google Shape;4911;p108"/>
            <p:cNvGrpSpPr/>
            <p:nvPr/>
          </p:nvGrpSpPr>
          <p:grpSpPr>
            <a:xfrm>
              <a:off x="7713663" y="2848339"/>
              <a:ext cx="1042107" cy="425543"/>
              <a:chOff x="7786941" y="2884917"/>
              <a:chExt cx="897649" cy="353919"/>
            </a:xfrm>
          </p:grpSpPr>
          <p:sp>
            <p:nvSpPr>
              <p:cNvPr id="4912" name="Google Shape;4912;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3" name="Google Shape;4913;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4" name="Google Shape;4914;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5" name="Google Shape;4915;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916" name="Google Shape;4916;p108"/>
          <p:cNvGrpSpPr/>
          <p:nvPr/>
        </p:nvGrpSpPr>
        <p:grpSpPr>
          <a:xfrm>
            <a:off x="8074260" y="2727694"/>
            <a:ext cx="731126" cy="344556"/>
            <a:chOff x="7493876" y="2774731"/>
            <a:chExt cx="1481958" cy="894622"/>
          </a:xfrm>
        </p:grpSpPr>
        <p:sp>
          <p:nvSpPr>
            <p:cNvPr id="4917" name="Google Shape;4917;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18" name="Google Shape;4918;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19" name="Google Shape;4919;p108"/>
            <p:cNvGrpSpPr/>
            <p:nvPr/>
          </p:nvGrpSpPr>
          <p:grpSpPr>
            <a:xfrm>
              <a:off x="7713663" y="2848339"/>
              <a:ext cx="1042107" cy="425543"/>
              <a:chOff x="7786941" y="2884917"/>
              <a:chExt cx="897649" cy="353919"/>
            </a:xfrm>
          </p:grpSpPr>
          <p:sp>
            <p:nvSpPr>
              <p:cNvPr id="4920" name="Google Shape;4920;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1" name="Google Shape;4921;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2" name="Google Shape;4922;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3" name="Google Shape;4923;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924" name="Google Shape;4924;p108"/>
          <p:cNvGrpSpPr/>
          <p:nvPr/>
        </p:nvGrpSpPr>
        <p:grpSpPr>
          <a:xfrm>
            <a:off x="6034846" y="2719461"/>
            <a:ext cx="735192" cy="352789"/>
            <a:chOff x="7493876" y="2774731"/>
            <a:chExt cx="1481958" cy="894622"/>
          </a:xfrm>
        </p:grpSpPr>
        <p:sp>
          <p:nvSpPr>
            <p:cNvPr id="4925" name="Google Shape;4925;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26" name="Google Shape;4926;p108"/>
            <p:cNvSpPr/>
            <p:nvPr/>
          </p:nvSpPr>
          <p:spPr>
            <a:xfrm>
              <a:off x="7494729" y="2774731"/>
              <a:ext cx="1480163" cy="579140"/>
            </a:xfrm>
            <a:prstGeom prst="ellipse">
              <a:avLst/>
            </a:prstGeom>
            <a:solidFill>
              <a:srgbClr val="B8C2C9"/>
            </a:solidFill>
            <a:ln cap="flat" cmpd="sng" w="9525">
              <a:solidFill>
                <a:srgbClr val="E4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27" name="Google Shape;4927;p108"/>
            <p:cNvGrpSpPr/>
            <p:nvPr/>
          </p:nvGrpSpPr>
          <p:grpSpPr>
            <a:xfrm>
              <a:off x="7713663" y="2848339"/>
              <a:ext cx="1042107" cy="425543"/>
              <a:chOff x="7786941" y="2884917"/>
              <a:chExt cx="897649" cy="353919"/>
            </a:xfrm>
          </p:grpSpPr>
          <p:sp>
            <p:nvSpPr>
              <p:cNvPr id="4928" name="Google Shape;4928;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9" name="Google Shape;4929;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0" name="Google Shape;4930;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1" name="Google Shape;4931;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4932" name="Google Shape;4932;p108"/>
          <p:cNvSpPr/>
          <p:nvPr/>
        </p:nvSpPr>
        <p:spPr>
          <a:xfrm>
            <a:off x="4304694" y="1741814"/>
            <a:ext cx="2751341" cy="76275"/>
          </a:xfrm>
          <a:prstGeom prst="rect">
            <a:avLst/>
          </a:prstGeom>
          <a:solidFill>
            <a:srgbClr val="CC0000"/>
          </a:soli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3" name="Google Shape;4933;p108"/>
          <p:cNvSpPr txBox="1"/>
          <p:nvPr/>
        </p:nvSpPr>
        <p:spPr>
          <a:xfrm>
            <a:off x="769608" y="1514216"/>
            <a:ext cx="170989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logical view:</a:t>
            </a:r>
            <a:endParaRPr/>
          </a:p>
        </p:txBody>
      </p:sp>
      <p:sp>
        <p:nvSpPr>
          <p:cNvPr id="4934" name="Google Shape;4934;p108"/>
          <p:cNvSpPr txBox="1"/>
          <p:nvPr/>
        </p:nvSpPr>
        <p:spPr>
          <a:xfrm>
            <a:off x="4596744" y="1258336"/>
            <a:ext cx="2319337" cy="50800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IPv4 tunnel </a:t>
            </a:r>
            <a:endParaRPr/>
          </a:p>
          <a:p>
            <a:pPr indent="0" lvl="0" marL="0" marR="0" rtl="0" algn="ct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connecting IPv6 routers</a:t>
            </a:r>
            <a:endParaRPr/>
          </a:p>
        </p:txBody>
      </p:sp>
      <p:grpSp>
        <p:nvGrpSpPr>
          <p:cNvPr id="4935" name="Google Shape;4935;p108"/>
          <p:cNvGrpSpPr/>
          <p:nvPr/>
        </p:nvGrpSpPr>
        <p:grpSpPr>
          <a:xfrm>
            <a:off x="2582934" y="1246832"/>
            <a:ext cx="1860702" cy="967204"/>
            <a:chOff x="3670217" y="2254595"/>
            <a:chExt cx="1860702" cy="967204"/>
          </a:xfrm>
        </p:grpSpPr>
        <p:sp>
          <p:nvSpPr>
            <p:cNvPr id="4936" name="Google Shape;4936;p108"/>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a:p>
          </p:txBody>
        </p:sp>
        <p:sp>
          <p:nvSpPr>
            <p:cNvPr id="4937" name="Google Shape;4937;p108"/>
            <p:cNvSpPr txBox="1"/>
            <p:nvPr/>
          </p:nvSpPr>
          <p:spPr>
            <a:xfrm>
              <a:off x="4904340"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t>
              </a:r>
              <a:endParaRPr/>
            </a:p>
          </p:txBody>
        </p:sp>
        <p:cxnSp>
          <p:nvCxnSpPr>
            <p:cNvPr id="4938" name="Google Shape;4938;p108"/>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939" name="Google Shape;4939;p108"/>
            <p:cNvSpPr txBox="1"/>
            <p:nvPr/>
          </p:nvSpPr>
          <p:spPr>
            <a:xfrm>
              <a:off x="3737527" y="2881658"/>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sp>
          <p:nvSpPr>
            <p:cNvPr id="4940" name="Google Shape;4940;p108"/>
            <p:cNvSpPr txBox="1"/>
            <p:nvPr/>
          </p:nvSpPr>
          <p:spPr>
            <a:xfrm>
              <a:off x="4661770" y="2883245"/>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grpSp>
          <p:nvGrpSpPr>
            <p:cNvPr id="4941" name="Google Shape;4941;p108"/>
            <p:cNvGrpSpPr/>
            <p:nvPr/>
          </p:nvGrpSpPr>
          <p:grpSpPr>
            <a:xfrm>
              <a:off x="3670217" y="2586162"/>
              <a:ext cx="731126" cy="344556"/>
              <a:chOff x="7493876" y="2774731"/>
              <a:chExt cx="1481958" cy="894622"/>
            </a:xfrm>
          </p:grpSpPr>
          <p:sp>
            <p:nvSpPr>
              <p:cNvPr id="4942" name="Google Shape;4942;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43" name="Google Shape;4943;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44" name="Google Shape;4944;p108"/>
              <p:cNvGrpSpPr/>
              <p:nvPr/>
            </p:nvGrpSpPr>
            <p:grpSpPr>
              <a:xfrm>
                <a:off x="7713663" y="2848339"/>
                <a:ext cx="1042107" cy="425543"/>
                <a:chOff x="7786941" y="2884917"/>
                <a:chExt cx="897649" cy="353919"/>
              </a:xfrm>
            </p:grpSpPr>
            <p:sp>
              <p:nvSpPr>
                <p:cNvPr id="4945" name="Google Shape;4945;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6" name="Google Shape;4946;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7" name="Google Shape;4947;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8" name="Google Shape;4948;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949" name="Google Shape;4949;p108"/>
            <p:cNvGrpSpPr/>
            <p:nvPr/>
          </p:nvGrpSpPr>
          <p:grpSpPr>
            <a:xfrm>
              <a:off x="4703149" y="2589549"/>
              <a:ext cx="731126" cy="344556"/>
              <a:chOff x="7493876" y="2774731"/>
              <a:chExt cx="1481958" cy="894622"/>
            </a:xfrm>
          </p:grpSpPr>
          <p:sp>
            <p:nvSpPr>
              <p:cNvPr id="4950" name="Google Shape;4950;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51" name="Google Shape;4951;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52" name="Google Shape;4952;p108"/>
              <p:cNvGrpSpPr/>
              <p:nvPr/>
            </p:nvGrpSpPr>
            <p:grpSpPr>
              <a:xfrm>
                <a:off x="7713663" y="2848339"/>
                <a:ext cx="1042107" cy="425543"/>
                <a:chOff x="7786941" y="2884917"/>
                <a:chExt cx="897649" cy="353919"/>
              </a:xfrm>
            </p:grpSpPr>
            <p:sp>
              <p:nvSpPr>
                <p:cNvPr id="4953" name="Google Shape;4953;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54" name="Google Shape;4954;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55" name="Google Shape;4955;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56" name="Google Shape;4956;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957" name="Google Shape;4957;p108"/>
          <p:cNvGrpSpPr/>
          <p:nvPr/>
        </p:nvGrpSpPr>
        <p:grpSpPr>
          <a:xfrm>
            <a:off x="7040993" y="1276752"/>
            <a:ext cx="1788188" cy="965617"/>
            <a:chOff x="3646087" y="2254595"/>
            <a:chExt cx="1788188" cy="965617"/>
          </a:xfrm>
        </p:grpSpPr>
        <p:sp>
          <p:nvSpPr>
            <p:cNvPr id="4958" name="Google Shape;4958;p108"/>
            <p:cNvSpPr txBox="1"/>
            <p:nvPr/>
          </p:nvSpPr>
          <p:spPr>
            <a:xfrm>
              <a:off x="3858177" y="2254595"/>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t>
              </a:r>
              <a:endParaRPr/>
            </a:p>
          </p:txBody>
        </p:sp>
        <p:sp>
          <p:nvSpPr>
            <p:cNvPr id="4959" name="Google Shape;4959;p108"/>
            <p:cNvSpPr txBox="1"/>
            <p:nvPr/>
          </p:nvSpPr>
          <p:spPr>
            <a:xfrm>
              <a:off x="4888228" y="2259358"/>
              <a:ext cx="3365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p:txBody>
        </p:sp>
        <p:cxnSp>
          <p:nvCxnSpPr>
            <p:cNvPr id="4960" name="Google Shape;4960;p108"/>
            <p:cNvCxnSpPr/>
            <p:nvPr/>
          </p:nvCxnSpPr>
          <p:spPr>
            <a:xfrm>
              <a:off x="4399515" y="2772120"/>
              <a:ext cx="323850" cy="0"/>
            </a:xfrm>
            <a:prstGeom prst="straightConnector1">
              <a:avLst/>
            </a:prstGeom>
            <a:noFill/>
            <a:ln cap="flat" cmpd="sng" w="19050">
              <a:solidFill>
                <a:schemeClr val="dk1"/>
              </a:solidFill>
              <a:prstDash val="solid"/>
              <a:round/>
              <a:headEnd len="med" w="med" type="none"/>
              <a:tailEnd len="med" w="med" type="none"/>
            </a:ln>
          </p:spPr>
        </p:cxnSp>
        <p:sp>
          <p:nvSpPr>
            <p:cNvPr id="4961" name="Google Shape;4961;p108"/>
            <p:cNvSpPr txBox="1"/>
            <p:nvPr/>
          </p:nvSpPr>
          <p:spPr>
            <a:xfrm>
              <a:off x="3646087" y="2881658"/>
              <a:ext cx="8691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r>
                <a:rPr b="0" i="0" lang="en-US" sz="1600" u="none" cap="none" strike="noStrike">
                  <a:solidFill>
                    <a:srgbClr val="C00000"/>
                  </a:solidFill>
                  <a:latin typeface="Arial"/>
                  <a:ea typeface="Arial"/>
                  <a:cs typeface="Arial"/>
                  <a:sym typeface="Arial"/>
                </a:rPr>
                <a:t>v4</a:t>
              </a:r>
              <a:endParaRPr/>
            </a:p>
          </p:txBody>
        </p:sp>
        <p:sp>
          <p:nvSpPr>
            <p:cNvPr id="4962" name="Google Shape;4962;p108"/>
            <p:cNvSpPr txBox="1"/>
            <p:nvPr/>
          </p:nvSpPr>
          <p:spPr>
            <a:xfrm>
              <a:off x="4783690" y="2883245"/>
              <a:ext cx="5905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grpSp>
          <p:nvGrpSpPr>
            <p:cNvPr id="4963" name="Google Shape;4963;p108"/>
            <p:cNvGrpSpPr/>
            <p:nvPr/>
          </p:nvGrpSpPr>
          <p:grpSpPr>
            <a:xfrm>
              <a:off x="3670217" y="2586162"/>
              <a:ext cx="731126" cy="344556"/>
              <a:chOff x="7493876" y="2774731"/>
              <a:chExt cx="1481958" cy="894622"/>
            </a:xfrm>
          </p:grpSpPr>
          <p:sp>
            <p:nvSpPr>
              <p:cNvPr id="4964" name="Google Shape;4964;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65" name="Google Shape;4965;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66" name="Google Shape;4966;p108"/>
              <p:cNvGrpSpPr/>
              <p:nvPr/>
            </p:nvGrpSpPr>
            <p:grpSpPr>
              <a:xfrm>
                <a:off x="7713663" y="2848339"/>
                <a:ext cx="1042107" cy="425543"/>
                <a:chOff x="7786941" y="2884917"/>
                <a:chExt cx="897649" cy="353919"/>
              </a:xfrm>
            </p:grpSpPr>
            <p:sp>
              <p:nvSpPr>
                <p:cNvPr id="4967" name="Google Shape;4967;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68" name="Google Shape;4968;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69" name="Google Shape;4969;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0" name="Google Shape;4970;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971" name="Google Shape;4971;p108"/>
            <p:cNvGrpSpPr/>
            <p:nvPr/>
          </p:nvGrpSpPr>
          <p:grpSpPr>
            <a:xfrm>
              <a:off x="4703149" y="2589549"/>
              <a:ext cx="731126" cy="344556"/>
              <a:chOff x="7493876" y="2774731"/>
              <a:chExt cx="1481958" cy="894622"/>
            </a:xfrm>
          </p:grpSpPr>
          <p:sp>
            <p:nvSpPr>
              <p:cNvPr id="4972" name="Google Shape;4972;p10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973" name="Google Shape;4973;p108"/>
              <p:cNvSpPr/>
              <p:nvPr/>
            </p:nvSpPr>
            <p:spPr>
              <a:xfrm>
                <a:off x="7494729" y="2774731"/>
                <a:ext cx="1480163" cy="579140"/>
              </a:xfrm>
              <a:prstGeom prst="ellipse">
                <a:avLst/>
              </a:prstGeom>
              <a:solidFill>
                <a:srgbClr val="B8C2C9"/>
              </a:solidFill>
              <a:ln cap="flat" cmpd="sng" w="9525">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974" name="Google Shape;4974;p108"/>
              <p:cNvGrpSpPr/>
              <p:nvPr/>
            </p:nvGrpSpPr>
            <p:grpSpPr>
              <a:xfrm>
                <a:off x="7713663" y="2848339"/>
                <a:ext cx="1042107" cy="425543"/>
                <a:chOff x="7786941" y="2884917"/>
                <a:chExt cx="897649" cy="353919"/>
              </a:xfrm>
            </p:grpSpPr>
            <p:sp>
              <p:nvSpPr>
                <p:cNvPr id="4975" name="Google Shape;4975;p10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6" name="Google Shape;4976;p10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7" name="Google Shape;4977;p10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8" name="Google Shape;4978;p10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nvGrpSpPr>
          <p:cNvPr id="4979" name="Google Shape;4979;p108"/>
          <p:cNvGrpSpPr/>
          <p:nvPr/>
        </p:nvGrpSpPr>
        <p:grpSpPr>
          <a:xfrm>
            <a:off x="2987553" y="3443587"/>
            <a:ext cx="817562" cy="2981325"/>
            <a:chOff x="1611" y="2132"/>
            <a:chExt cx="515" cy="1878"/>
          </a:xfrm>
        </p:grpSpPr>
        <p:grpSp>
          <p:nvGrpSpPr>
            <p:cNvPr id="4980" name="Google Shape;4980;p108"/>
            <p:cNvGrpSpPr/>
            <p:nvPr/>
          </p:nvGrpSpPr>
          <p:grpSpPr>
            <a:xfrm>
              <a:off x="1634" y="2200"/>
              <a:ext cx="476" cy="908"/>
              <a:chOff x="652" y="2144"/>
              <a:chExt cx="476" cy="908"/>
            </a:xfrm>
          </p:grpSpPr>
          <p:sp>
            <p:nvSpPr>
              <p:cNvPr id="4981" name="Google Shape;4981;p108"/>
              <p:cNvSpPr/>
              <p:nvPr/>
            </p:nvSpPr>
            <p:spPr>
              <a:xfrm>
                <a:off x="652" y="2144"/>
                <a:ext cx="462" cy="908"/>
              </a:xfrm>
              <a:prstGeom prst="rect">
                <a:avLst/>
              </a:prstGeom>
              <a:solidFill>
                <a:srgbClr val="B5E7FF"/>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2" name="Google Shape;4982;p108"/>
              <p:cNvSpPr txBox="1"/>
              <p:nvPr/>
            </p:nvSpPr>
            <p:spPr>
              <a:xfrm>
                <a:off x="667" y="2162"/>
                <a:ext cx="461" cy="8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flow: X</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src: 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dest: F</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p:txBody>
          </p:sp>
        </p:grpSp>
        <p:cxnSp>
          <p:nvCxnSpPr>
            <p:cNvPr id="4983" name="Google Shape;4983;p108"/>
            <p:cNvCxnSpPr/>
            <p:nvPr/>
          </p:nvCxnSpPr>
          <p:spPr>
            <a:xfrm>
              <a:off x="1661" y="2132"/>
              <a:ext cx="434" cy="0"/>
            </a:xfrm>
            <a:prstGeom prst="straightConnector1">
              <a:avLst/>
            </a:prstGeom>
            <a:noFill/>
            <a:ln cap="flat" cmpd="sng" w="19050">
              <a:solidFill>
                <a:schemeClr val="dk1"/>
              </a:solidFill>
              <a:prstDash val="solid"/>
              <a:round/>
              <a:headEnd len="med" w="med" type="none"/>
              <a:tailEnd len="med" w="med" type="triangle"/>
            </a:ln>
          </p:spPr>
        </p:cxnSp>
        <p:sp>
          <p:nvSpPr>
            <p:cNvPr id="4984" name="Google Shape;4984;p108"/>
            <p:cNvSpPr txBox="1"/>
            <p:nvPr/>
          </p:nvSpPr>
          <p:spPr>
            <a:xfrm>
              <a:off x="1611" y="3690"/>
              <a:ext cx="515" cy="32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A-to-B:</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cxnSp>
          <p:nvCxnSpPr>
            <p:cNvPr id="4985" name="Google Shape;4985;p108"/>
            <p:cNvCxnSpPr/>
            <p:nvPr/>
          </p:nvCxnSpPr>
          <p:spPr>
            <a:xfrm>
              <a:off x="1856" y="3230"/>
              <a:ext cx="0" cy="495"/>
            </a:xfrm>
            <a:prstGeom prst="straightConnector1">
              <a:avLst/>
            </a:prstGeom>
            <a:noFill/>
            <a:ln cap="flat" cmpd="sng" w="9525">
              <a:solidFill>
                <a:schemeClr val="dk1"/>
              </a:solidFill>
              <a:prstDash val="solid"/>
              <a:round/>
              <a:headEnd len="med" w="med" type="triangle"/>
              <a:tailEnd len="med" w="med" type="none"/>
            </a:ln>
          </p:spPr>
        </p:cxnSp>
      </p:grpSp>
      <p:grpSp>
        <p:nvGrpSpPr>
          <p:cNvPr id="4986" name="Google Shape;4986;p108"/>
          <p:cNvGrpSpPr/>
          <p:nvPr/>
        </p:nvGrpSpPr>
        <p:grpSpPr>
          <a:xfrm>
            <a:off x="3971803" y="3435650"/>
            <a:ext cx="1176337" cy="3319462"/>
            <a:chOff x="2231" y="2127"/>
            <a:chExt cx="741" cy="2091"/>
          </a:xfrm>
        </p:grpSpPr>
        <p:grpSp>
          <p:nvGrpSpPr>
            <p:cNvPr id="4987" name="Google Shape;4987;p108"/>
            <p:cNvGrpSpPr/>
            <p:nvPr/>
          </p:nvGrpSpPr>
          <p:grpSpPr>
            <a:xfrm>
              <a:off x="2262" y="2194"/>
              <a:ext cx="583" cy="1388"/>
              <a:chOff x="478" y="2082"/>
              <a:chExt cx="583" cy="1388"/>
            </a:xfrm>
          </p:grpSpPr>
          <p:sp>
            <p:nvSpPr>
              <p:cNvPr id="4988" name="Google Shape;4988;p108"/>
              <p:cNvSpPr/>
              <p:nvPr/>
            </p:nvSpPr>
            <p:spPr>
              <a:xfrm>
                <a:off x="478" y="2088"/>
                <a:ext cx="583" cy="1382"/>
              </a:xfrm>
              <a:prstGeom prst="rect">
                <a:avLst/>
              </a:prstGeom>
              <a:solidFill>
                <a:srgbClr val="CC0000"/>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989" name="Google Shape;4989;p108"/>
              <p:cNvGrpSpPr/>
              <p:nvPr/>
            </p:nvGrpSpPr>
            <p:grpSpPr>
              <a:xfrm>
                <a:off x="499" y="2471"/>
                <a:ext cx="493" cy="908"/>
                <a:chOff x="4869" y="143"/>
                <a:chExt cx="493" cy="908"/>
              </a:xfrm>
            </p:grpSpPr>
            <p:sp>
              <p:nvSpPr>
                <p:cNvPr id="4990" name="Google Shape;4990;p108"/>
                <p:cNvSpPr/>
                <p:nvPr/>
              </p:nvSpPr>
              <p:spPr>
                <a:xfrm>
                  <a:off x="4893" y="143"/>
                  <a:ext cx="462" cy="908"/>
                </a:xfrm>
                <a:prstGeom prst="rect">
                  <a:avLst/>
                </a:prstGeom>
                <a:solidFill>
                  <a:srgbClr val="B5E7FF"/>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1" name="Google Shape;4991;p108"/>
                <p:cNvSpPr txBox="1"/>
                <p:nvPr/>
              </p:nvSpPr>
              <p:spPr>
                <a:xfrm>
                  <a:off x="4869" y="161"/>
                  <a:ext cx="493" cy="8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Flow: X</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Src: 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Dest: F</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p:txBody>
            </p:sp>
          </p:grpSp>
          <p:sp>
            <p:nvSpPr>
              <p:cNvPr id="4992" name="Google Shape;4992;p108"/>
              <p:cNvSpPr txBox="1"/>
              <p:nvPr/>
            </p:nvSpPr>
            <p:spPr>
              <a:xfrm>
                <a:off x="481" y="2082"/>
                <a:ext cx="56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src:B</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dest: E</a:t>
                </a:r>
                <a:endParaRPr/>
              </a:p>
            </p:txBody>
          </p:sp>
        </p:grpSp>
        <p:cxnSp>
          <p:nvCxnSpPr>
            <p:cNvPr id="4993" name="Google Shape;4993;p108"/>
            <p:cNvCxnSpPr/>
            <p:nvPr/>
          </p:nvCxnSpPr>
          <p:spPr>
            <a:xfrm>
              <a:off x="2345" y="2127"/>
              <a:ext cx="434" cy="0"/>
            </a:xfrm>
            <a:prstGeom prst="straightConnector1">
              <a:avLst/>
            </a:prstGeom>
            <a:noFill/>
            <a:ln cap="flat" cmpd="sng" w="19050">
              <a:solidFill>
                <a:schemeClr val="dk1"/>
              </a:solidFill>
              <a:prstDash val="solid"/>
              <a:round/>
              <a:headEnd len="med" w="med" type="none"/>
              <a:tailEnd len="med" w="med" type="triangle"/>
            </a:ln>
          </p:spPr>
        </p:cxnSp>
        <p:sp>
          <p:nvSpPr>
            <p:cNvPr id="4994" name="Google Shape;4994;p108"/>
            <p:cNvSpPr txBox="1"/>
            <p:nvPr/>
          </p:nvSpPr>
          <p:spPr>
            <a:xfrm>
              <a:off x="2231" y="3767"/>
              <a:ext cx="741" cy="451"/>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B-to-C:</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 inside</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IPv4</a:t>
              </a:r>
              <a:endParaRPr/>
            </a:p>
          </p:txBody>
        </p:sp>
        <p:cxnSp>
          <p:nvCxnSpPr>
            <p:cNvPr id="4995" name="Google Shape;4995;p108"/>
            <p:cNvCxnSpPr/>
            <p:nvPr/>
          </p:nvCxnSpPr>
          <p:spPr>
            <a:xfrm>
              <a:off x="2588" y="3604"/>
              <a:ext cx="0" cy="116"/>
            </a:xfrm>
            <a:prstGeom prst="straightConnector1">
              <a:avLst/>
            </a:prstGeom>
            <a:noFill/>
            <a:ln cap="flat" cmpd="sng" w="9525">
              <a:solidFill>
                <a:schemeClr val="dk1"/>
              </a:solidFill>
              <a:prstDash val="solid"/>
              <a:round/>
              <a:headEnd len="med" w="med" type="triangle"/>
              <a:tailEnd len="med" w="med" type="none"/>
            </a:ln>
          </p:spPr>
        </p:cxnSp>
      </p:grpSp>
      <p:grpSp>
        <p:nvGrpSpPr>
          <p:cNvPr id="4996" name="Google Shape;4996;p108"/>
          <p:cNvGrpSpPr/>
          <p:nvPr/>
        </p:nvGrpSpPr>
        <p:grpSpPr>
          <a:xfrm>
            <a:off x="7590033" y="3438825"/>
            <a:ext cx="881062" cy="2998787"/>
            <a:chOff x="4251" y="2129"/>
            <a:chExt cx="555" cy="1889"/>
          </a:xfrm>
        </p:grpSpPr>
        <p:cxnSp>
          <p:nvCxnSpPr>
            <p:cNvPr id="4997" name="Google Shape;4997;p108"/>
            <p:cNvCxnSpPr/>
            <p:nvPr/>
          </p:nvCxnSpPr>
          <p:spPr>
            <a:xfrm>
              <a:off x="4292" y="2129"/>
              <a:ext cx="434" cy="0"/>
            </a:xfrm>
            <a:prstGeom prst="straightConnector1">
              <a:avLst/>
            </a:prstGeom>
            <a:noFill/>
            <a:ln cap="flat" cmpd="sng" w="19050">
              <a:solidFill>
                <a:schemeClr val="dk1"/>
              </a:solidFill>
              <a:prstDash val="solid"/>
              <a:round/>
              <a:headEnd len="med" w="med" type="none"/>
              <a:tailEnd len="med" w="med" type="triangle"/>
            </a:ln>
          </p:spPr>
        </p:cxnSp>
        <p:sp>
          <p:nvSpPr>
            <p:cNvPr id="4998" name="Google Shape;4998;p108"/>
            <p:cNvSpPr txBox="1"/>
            <p:nvPr/>
          </p:nvSpPr>
          <p:spPr>
            <a:xfrm>
              <a:off x="4298" y="3698"/>
              <a:ext cx="508" cy="32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E-to-F:</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a:t>
              </a:r>
              <a:endParaRPr/>
            </a:p>
          </p:txBody>
        </p:sp>
        <p:cxnSp>
          <p:nvCxnSpPr>
            <p:cNvPr id="4999" name="Google Shape;4999;p108"/>
            <p:cNvCxnSpPr/>
            <p:nvPr/>
          </p:nvCxnSpPr>
          <p:spPr>
            <a:xfrm>
              <a:off x="4540" y="3238"/>
              <a:ext cx="0" cy="495"/>
            </a:xfrm>
            <a:prstGeom prst="straightConnector1">
              <a:avLst/>
            </a:prstGeom>
            <a:noFill/>
            <a:ln cap="flat" cmpd="sng" w="9525">
              <a:solidFill>
                <a:schemeClr val="dk1"/>
              </a:solidFill>
              <a:prstDash val="solid"/>
              <a:round/>
              <a:headEnd len="med" w="med" type="triangle"/>
              <a:tailEnd len="med" w="med" type="none"/>
            </a:ln>
          </p:spPr>
        </p:cxnSp>
        <p:grpSp>
          <p:nvGrpSpPr>
            <p:cNvPr id="5000" name="Google Shape;5000;p108"/>
            <p:cNvGrpSpPr/>
            <p:nvPr/>
          </p:nvGrpSpPr>
          <p:grpSpPr>
            <a:xfrm>
              <a:off x="4251" y="2205"/>
              <a:ext cx="471" cy="908"/>
              <a:chOff x="643" y="2144"/>
              <a:chExt cx="471" cy="908"/>
            </a:xfrm>
          </p:grpSpPr>
          <p:sp>
            <p:nvSpPr>
              <p:cNvPr id="5001" name="Google Shape;5001;p108"/>
              <p:cNvSpPr/>
              <p:nvPr/>
            </p:nvSpPr>
            <p:spPr>
              <a:xfrm>
                <a:off x="652" y="2144"/>
                <a:ext cx="462" cy="908"/>
              </a:xfrm>
              <a:prstGeom prst="rect">
                <a:avLst/>
              </a:prstGeom>
              <a:solidFill>
                <a:srgbClr val="B5E7FF"/>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2" name="Google Shape;5002;p108"/>
              <p:cNvSpPr txBox="1"/>
              <p:nvPr/>
            </p:nvSpPr>
            <p:spPr>
              <a:xfrm>
                <a:off x="643" y="2169"/>
                <a:ext cx="461" cy="8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flow: X</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src: 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dest: F</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p:txBody>
          </p:sp>
        </p:grpSp>
      </p:grpSp>
      <p:grpSp>
        <p:nvGrpSpPr>
          <p:cNvPr id="5003" name="Google Shape;5003;p108"/>
          <p:cNvGrpSpPr/>
          <p:nvPr/>
        </p:nvGrpSpPr>
        <p:grpSpPr>
          <a:xfrm>
            <a:off x="6408933" y="3437237"/>
            <a:ext cx="1176337" cy="3330575"/>
            <a:chOff x="3507" y="2128"/>
            <a:chExt cx="741" cy="2098"/>
          </a:xfrm>
        </p:grpSpPr>
        <p:cxnSp>
          <p:nvCxnSpPr>
            <p:cNvPr id="5004" name="Google Shape;5004;p108"/>
            <p:cNvCxnSpPr/>
            <p:nvPr/>
          </p:nvCxnSpPr>
          <p:spPr>
            <a:xfrm>
              <a:off x="3627" y="2128"/>
              <a:ext cx="434" cy="0"/>
            </a:xfrm>
            <a:prstGeom prst="straightConnector1">
              <a:avLst/>
            </a:prstGeom>
            <a:noFill/>
            <a:ln cap="flat" cmpd="sng" w="19050">
              <a:solidFill>
                <a:schemeClr val="dk1"/>
              </a:solidFill>
              <a:prstDash val="solid"/>
              <a:round/>
              <a:headEnd len="med" w="med" type="none"/>
              <a:tailEnd len="med" w="med" type="triangle"/>
            </a:ln>
          </p:spPr>
        </p:cxnSp>
        <p:sp>
          <p:nvSpPr>
            <p:cNvPr id="5005" name="Google Shape;5005;p108"/>
            <p:cNvSpPr txBox="1"/>
            <p:nvPr/>
          </p:nvSpPr>
          <p:spPr>
            <a:xfrm>
              <a:off x="3507" y="3775"/>
              <a:ext cx="741" cy="451"/>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D</a:t>
              </a:r>
              <a:r>
                <a:rPr b="0" i="0" lang="en-US" sz="1600" u="none" cap="none" strike="noStrike">
                  <a:solidFill>
                    <a:srgbClr val="000000"/>
                  </a:solidFill>
                  <a:latin typeface="Arial"/>
                  <a:ea typeface="Arial"/>
                  <a:cs typeface="Arial"/>
                  <a:sym typeface="Arial"/>
                </a:rPr>
                <a:t>-to-E:</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IPv6 inside</a:t>
              </a:r>
              <a:endParaRPr/>
            </a:p>
            <a:p>
              <a:pPr indent="0" lvl="0" marL="0" marR="0" rtl="0" algn="ctr">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IPv4</a:t>
              </a:r>
              <a:endParaRPr/>
            </a:p>
          </p:txBody>
        </p:sp>
        <p:cxnSp>
          <p:nvCxnSpPr>
            <p:cNvPr id="5006" name="Google Shape;5006;p108"/>
            <p:cNvCxnSpPr/>
            <p:nvPr/>
          </p:nvCxnSpPr>
          <p:spPr>
            <a:xfrm>
              <a:off x="3883" y="3640"/>
              <a:ext cx="0" cy="116"/>
            </a:xfrm>
            <a:prstGeom prst="straightConnector1">
              <a:avLst/>
            </a:prstGeom>
            <a:noFill/>
            <a:ln cap="flat" cmpd="sng" w="9525">
              <a:solidFill>
                <a:schemeClr val="dk1"/>
              </a:solidFill>
              <a:prstDash val="solid"/>
              <a:round/>
              <a:headEnd len="med" w="med" type="triangle"/>
              <a:tailEnd len="med" w="med" type="none"/>
            </a:ln>
          </p:spPr>
        </p:cxnSp>
        <p:grpSp>
          <p:nvGrpSpPr>
            <p:cNvPr id="5007" name="Google Shape;5007;p108"/>
            <p:cNvGrpSpPr/>
            <p:nvPr/>
          </p:nvGrpSpPr>
          <p:grpSpPr>
            <a:xfrm>
              <a:off x="3558" y="2220"/>
              <a:ext cx="583" cy="1388"/>
              <a:chOff x="478" y="2082"/>
              <a:chExt cx="583" cy="1388"/>
            </a:xfrm>
          </p:grpSpPr>
          <p:sp>
            <p:nvSpPr>
              <p:cNvPr id="5008" name="Google Shape;5008;p108"/>
              <p:cNvSpPr/>
              <p:nvPr/>
            </p:nvSpPr>
            <p:spPr>
              <a:xfrm>
                <a:off x="478" y="2088"/>
                <a:ext cx="583" cy="1382"/>
              </a:xfrm>
              <a:prstGeom prst="rect">
                <a:avLst/>
              </a:prstGeom>
              <a:solidFill>
                <a:srgbClr val="CC0000"/>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009" name="Google Shape;5009;p108"/>
              <p:cNvGrpSpPr/>
              <p:nvPr/>
            </p:nvGrpSpPr>
            <p:grpSpPr>
              <a:xfrm>
                <a:off x="499" y="2471"/>
                <a:ext cx="493" cy="908"/>
                <a:chOff x="4869" y="143"/>
                <a:chExt cx="493" cy="908"/>
              </a:xfrm>
            </p:grpSpPr>
            <p:sp>
              <p:nvSpPr>
                <p:cNvPr id="5010" name="Google Shape;5010;p108"/>
                <p:cNvSpPr/>
                <p:nvPr/>
              </p:nvSpPr>
              <p:spPr>
                <a:xfrm>
                  <a:off x="4893" y="143"/>
                  <a:ext cx="462" cy="908"/>
                </a:xfrm>
                <a:prstGeom prst="rect">
                  <a:avLst/>
                </a:prstGeom>
                <a:solidFill>
                  <a:srgbClr val="B5E7FF"/>
                </a:solidFill>
                <a:ln cap="flat" cmpd="sng" w="9525">
                  <a:solidFill>
                    <a:schemeClr val="dk1"/>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11" name="Google Shape;5011;p108"/>
                <p:cNvSpPr txBox="1"/>
                <p:nvPr/>
              </p:nvSpPr>
              <p:spPr>
                <a:xfrm>
                  <a:off x="4869" y="161"/>
                  <a:ext cx="493" cy="8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Flow: X</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Src: 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Dest: F</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p:txBody>
            </p:sp>
          </p:grpSp>
          <p:sp>
            <p:nvSpPr>
              <p:cNvPr id="5012" name="Google Shape;5012;p108"/>
              <p:cNvSpPr txBox="1"/>
              <p:nvPr/>
            </p:nvSpPr>
            <p:spPr>
              <a:xfrm>
                <a:off x="481" y="2082"/>
                <a:ext cx="56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src:B</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dest: E</a:t>
                </a:r>
                <a:endParaRPr/>
              </a:p>
            </p:txBody>
          </p:sp>
        </p:grpSp>
      </p:grpSp>
      <p:sp>
        <p:nvSpPr>
          <p:cNvPr id="5013" name="Google Shape;5013;p108"/>
          <p:cNvSpPr/>
          <p:nvPr/>
        </p:nvSpPr>
        <p:spPr>
          <a:xfrm>
            <a:off x="4320224" y="1661454"/>
            <a:ext cx="45719" cy="210509"/>
          </a:xfrm>
          <a:prstGeom prst="rect">
            <a:avLst/>
          </a:prstGeom>
          <a:solidFill>
            <a:srgbClr val="CC0001"/>
          </a:solidFill>
          <a:ln cap="flat" cmpd="sng" w="12700">
            <a:solidFill>
              <a:srgbClr val="CC000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4" name="Google Shape;5014;p108"/>
          <p:cNvSpPr/>
          <p:nvPr/>
        </p:nvSpPr>
        <p:spPr>
          <a:xfrm>
            <a:off x="7054982" y="1678997"/>
            <a:ext cx="45719" cy="210509"/>
          </a:xfrm>
          <a:prstGeom prst="rect">
            <a:avLst/>
          </a:prstGeom>
          <a:solidFill>
            <a:srgbClr val="CC0001"/>
          </a:solidFill>
          <a:ln cap="flat" cmpd="sng" w="12700">
            <a:solidFill>
              <a:srgbClr val="CC000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5" name="Google Shape;5015;p108"/>
          <p:cNvSpPr/>
          <p:nvPr/>
        </p:nvSpPr>
        <p:spPr>
          <a:xfrm>
            <a:off x="4327898" y="2777592"/>
            <a:ext cx="45719" cy="210509"/>
          </a:xfrm>
          <a:prstGeom prst="rect">
            <a:avLst/>
          </a:prstGeom>
          <a:solidFill>
            <a:srgbClr val="CC0001"/>
          </a:solidFill>
          <a:ln cap="flat" cmpd="sng" w="12700">
            <a:solidFill>
              <a:srgbClr val="CC000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6" name="Google Shape;5016;p108"/>
          <p:cNvSpPr/>
          <p:nvPr/>
        </p:nvSpPr>
        <p:spPr>
          <a:xfrm>
            <a:off x="7042922" y="2801714"/>
            <a:ext cx="45719" cy="210509"/>
          </a:xfrm>
          <a:prstGeom prst="rect">
            <a:avLst/>
          </a:prstGeom>
          <a:solidFill>
            <a:srgbClr val="CC0001"/>
          </a:solidFill>
          <a:ln cap="flat" cmpd="sng" w="12700">
            <a:solidFill>
              <a:srgbClr val="CC000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017" name="Google Shape;5017;p108"/>
          <p:cNvGrpSpPr/>
          <p:nvPr/>
        </p:nvGrpSpPr>
        <p:grpSpPr>
          <a:xfrm>
            <a:off x="204472" y="3539720"/>
            <a:ext cx="8091447" cy="2055959"/>
            <a:chOff x="-2159111" y="3797410"/>
            <a:chExt cx="8091447" cy="2055959"/>
          </a:xfrm>
        </p:grpSpPr>
        <p:grpSp>
          <p:nvGrpSpPr>
            <p:cNvPr id="5018" name="Google Shape;5018;p108"/>
            <p:cNvGrpSpPr/>
            <p:nvPr/>
          </p:nvGrpSpPr>
          <p:grpSpPr>
            <a:xfrm>
              <a:off x="-2159111" y="3797410"/>
              <a:ext cx="8091447" cy="2055959"/>
              <a:chOff x="1300369" y="3385930"/>
              <a:chExt cx="8091447" cy="2055959"/>
            </a:xfrm>
          </p:grpSpPr>
          <p:grpSp>
            <p:nvGrpSpPr>
              <p:cNvPr id="5019" name="Google Shape;5019;p108"/>
              <p:cNvGrpSpPr/>
              <p:nvPr/>
            </p:nvGrpSpPr>
            <p:grpSpPr>
              <a:xfrm>
                <a:off x="1300369" y="3385930"/>
                <a:ext cx="8091447" cy="2055959"/>
                <a:chOff x="1300369" y="3385930"/>
                <a:chExt cx="8091447" cy="2055959"/>
              </a:xfrm>
            </p:grpSpPr>
            <p:sp>
              <p:nvSpPr>
                <p:cNvPr id="5020" name="Google Shape;5020;p108"/>
                <p:cNvSpPr/>
                <p:nvPr/>
              </p:nvSpPr>
              <p:spPr>
                <a:xfrm>
                  <a:off x="4108174" y="3670852"/>
                  <a:ext cx="715617" cy="530087"/>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1" name="Google Shape;5021;p108"/>
                <p:cNvSpPr/>
                <p:nvPr/>
              </p:nvSpPr>
              <p:spPr>
                <a:xfrm>
                  <a:off x="5044440" y="3385930"/>
                  <a:ext cx="1023731" cy="669235"/>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2" name="Google Shape;5022;p108"/>
                <p:cNvSpPr/>
                <p:nvPr/>
              </p:nvSpPr>
              <p:spPr>
                <a:xfrm>
                  <a:off x="7533861" y="3432312"/>
                  <a:ext cx="974035" cy="669235"/>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3" name="Google Shape;5023;p108"/>
                <p:cNvSpPr/>
                <p:nvPr/>
              </p:nvSpPr>
              <p:spPr>
                <a:xfrm>
                  <a:off x="8676199" y="3678803"/>
                  <a:ext cx="715617" cy="542677"/>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4" name="Google Shape;5024;p108"/>
                <p:cNvSpPr txBox="1"/>
                <p:nvPr/>
              </p:nvSpPr>
              <p:spPr>
                <a:xfrm>
                  <a:off x="1300369" y="4426226"/>
                  <a:ext cx="1933161" cy="101566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Note source and destination addresses!</a:t>
                  </a:r>
                  <a:endParaRPr/>
                </a:p>
              </p:txBody>
            </p:sp>
            <p:cxnSp>
              <p:nvCxnSpPr>
                <p:cNvPr id="5025" name="Google Shape;5025;p108"/>
                <p:cNvCxnSpPr>
                  <a:stCxn id="5020" idx="2"/>
                  <a:endCxn id="5024" idx="3"/>
                </p:cNvCxnSpPr>
                <p:nvPr/>
              </p:nvCxnSpPr>
              <p:spPr>
                <a:xfrm flipH="1">
                  <a:off x="3233674" y="3935895"/>
                  <a:ext cx="874500" cy="998100"/>
                </a:xfrm>
                <a:prstGeom prst="straightConnector1">
                  <a:avLst/>
                </a:prstGeom>
                <a:noFill/>
                <a:ln cap="flat" cmpd="sng" w="9525">
                  <a:solidFill>
                    <a:schemeClr val="dk1"/>
                  </a:solidFill>
                  <a:prstDash val="solid"/>
                  <a:miter lim="800000"/>
                  <a:headEnd len="sm" w="sm" type="none"/>
                  <a:tailEnd len="sm" w="sm" type="none"/>
                </a:ln>
              </p:spPr>
            </p:cxnSp>
            <p:cxnSp>
              <p:nvCxnSpPr>
                <p:cNvPr id="5026" name="Google Shape;5026;p108"/>
                <p:cNvCxnSpPr>
                  <a:endCxn id="5024" idx="3"/>
                </p:cNvCxnSpPr>
                <p:nvPr/>
              </p:nvCxnSpPr>
              <p:spPr>
                <a:xfrm flipH="1">
                  <a:off x="3233530" y="3690858"/>
                  <a:ext cx="1769100" cy="1243200"/>
                </a:xfrm>
                <a:prstGeom prst="straightConnector1">
                  <a:avLst/>
                </a:prstGeom>
                <a:noFill/>
                <a:ln cap="flat" cmpd="sng" w="9525">
                  <a:solidFill>
                    <a:schemeClr val="dk1"/>
                  </a:solidFill>
                  <a:prstDash val="solid"/>
                  <a:miter lim="800000"/>
                  <a:headEnd len="sm" w="sm" type="none"/>
                  <a:tailEnd len="sm" w="sm" type="none"/>
                </a:ln>
              </p:spPr>
            </p:cxnSp>
            <p:cxnSp>
              <p:nvCxnSpPr>
                <p:cNvPr id="5027" name="Google Shape;5027;p108"/>
                <p:cNvCxnSpPr>
                  <a:stCxn id="5022" idx="2"/>
                  <a:endCxn id="5024" idx="3"/>
                </p:cNvCxnSpPr>
                <p:nvPr/>
              </p:nvCxnSpPr>
              <p:spPr>
                <a:xfrm flipH="1">
                  <a:off x="3233661" y="3766930"/>
                  <a:ext cx="4300200" cy="1167000"/>
                </a:xfrm>
                <a:prstGeom prst="straightConnector1">
                  <a:avLst/>
                </a:prstGeom>
                <a:noFill/>
                <a:ln cap="flat" cmpd="sng" w="9525">
                  <a:solidFill>
                    <a:schemeClr val="dk1"/>
                  </a:solidFill>
                  <a:prstDash val="solid"/>
                  <a:miter lim="800000"/>
                  <a:headEnd len="sm" w="sm" type="none"/>
                  <a:tailEnd len="sm" w="sm" type="none"/>
                </a:ln>
              </p:spPr>
            </p:cxnSp>
          </p:grpSp>
          <p:cxnSp>
            <p:nvCxnSpPr>
              <p:cNvPr id="5028" name="Google Shape;5028;p108"/>
              <p:cNvCxnSpPr>
                <a:stCxn id="5023" idx="2"/>
                <a:endCxn id="5024" idx="3"/>
              </p:cNvCxnSpPr>
              <p:nvPr/>
            </p:nvCxnSpPr>
            <p:spPr>
              <a:xfrm flipH="1">
                <a:off x="3233599" y="3950142"/>
                <a:ext cx="5442600" cy="984000"/>
              </a:xfrm>
              <a:prstGeom prst="straightConnector1">
                <a:avLst/>
              </a:prstGeom>
              <a:noFill/>
              <a:ln cap="flat" cmpd="sng" w="9525">
                <a:solidFill>
                  <a:schemeClr val="dk1"/>
                </a:solidFill>
                <a:prstDash val="solid"/>
                <a:miter lim="800000"/>
                <a:headEnd len="sm" w="sm" type="none"/>
                <a:tailEnd len="sm" w="sm" type="none"/>
              </a:ln>
            </p:spPr>
          </p:cxnSp>
        </p:grpSp>
        <p:sp>
          <p:nvSpPr>
            <p:cNvPr id="5029" name="Google Shape;5029;p108"/>
            <p:cNvSpPr/>
            <p:nvPr/>
          </p:nvSpPr>
          <p:spPr>
            <a:xfrm>
              <a:off x="2880360" y="3803100"/>
              <a:ext cx="1023731" cy="669235"/>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5030" name="Google Shape;5030;p108"/>
            <p:cNvCxnSpPr>
              <a:endCxn id="5024" idx="3"/>
            </p:cNvCxnSpPr>
            <p:nvPr/>
          </p:nvCxnSpPr>
          <p:spPr>
            <a:xfrm flipH="1">
              <a:off x="-225950" y="4267338"/>
              <a:ext cx="3182400" cy="10782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9"/>
                                        </p:tgtEl>
                                        <p:attrNameLst>
                                          <p:attrName>style.visibility</p:attrName>
                                        </p:attrNameLst>
                                      </p:cBhvr>
                                      <p:to>
                                        <p:strVal val="visible"/>
                                      </p:to>
                                    </p:set>
                                    <p:animEffect filter="fade" transition="in">
                                      <p:cBhvr>
                                        <p:cTn dur="500"/>
                                        <p:tgtEl>
                                          <p:spTgt spid="4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6"/>
                                        </p:tgtEl>
                                        <p:attrNameLst>
                                          <p:attrName>style.visibility</p:attrName>
                                        </p:attrNameLst>
                                      </p:cBhvr>
                                      <p:to>
                                        <p:strVal val="visible"/>
                                      </p:to>
                                    </p:set>
                                    <p:animEffect filter="fade" transition="in">
                                      <p:cBhvr>
                                        <p:cTn dur="500"/>
                                        <p:tgtEl>
                                          <p:spTgt spid="4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7"/>
                                        </p:tgtEl>
                                        <p:attrNameLst>
                                          <p:attrName>style.visibility</p:attrName>
                                        </p:attrNameLst>
                                      </p:cBhvr>
                                      <p:to>
                                        <p:strVal val="visible"/>
                                      </p:to>
                                    </p:set>
                                    <p:animEffect filter="fade" transition="in">
                                      <p:cBhvr>
                                        <p:cTn dur="500"/>
                                        <p:tgtEl>
                                          <p:spTgt spid="4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3"/>
                                        </p:tgtEl>
                                        <p:attrNameLst>
                                          <p:attrName>style.visibility</p:attrName>
                                        </p:attrNameLst>
                                      </p:cBhvr>
                                      <p:to>
                                        <p:strVal val="visible"/>
                                      </p:to>
                                    </p:set>
                                    <p:animEffect filter="fade" transition="in">
                                      <p:cBhvr>
                                        <p:cTn dur="500"/>
                                        <p:tgtEl>
                                          <p:spTgt spid="5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6"/>
                                        </p:tgtEl>
                                        <p:attrNameLst>
                                          <p:attrName>style.visibility</p:attrName>
                                        </p:attrNameLst>
                                      </p:cBhvr>
                                      <p:to>
                                        <p:strVal val="visible"/>
                                      </p:to>
                                    </p:set>
                                    <p:animEffect filter="fade" transition="in">
                                      <p:cBhvr>
                                        <p:cTn dur="500"/>
                                        <p:tgtEl>
                                          <p:spTgt spid="4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7"/>
                                        </p:tgtEl>
                                        <p:attrNameLst>
                                          <p:attrName>style.visibility</p:attrName>
                                        </p:attrNameLst>
                                      </p:cBhvr>
                                      <p:to>
                                        <p:strVal val="visible"/>
                                      </p:to>
                                    </p:set>
                                    <p:animEffect filter="fade" transition="in">
                                      <p:cBhvr>
                                        <p:cTn dur="500"/>
                                        <p:tgtEl>
                                          <p:spTgt spid="5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4" name="Shape 5034"/>
        <p:cNvGrpSpPr/>
        <p:nvPr/>
      </p:nvGrpSpPr>
      <p:grpSpPr>
        <a:xfrm>
          <a:off x="0" y="0"/>
          <a:ext cx="0" cy="0"/>
          <a:chOff x="0" y="0"/>
          <a:chExt cx="0" cy="0"/>
        </a:xfrm>
      </p:grpSpPr>
      <p:pic>
        <p:nvPicPr>
          <p:cNvPr descr="A close up of a logo&#10;&#10;Description automatically generated" id="5035" name="Google Shape;5035;p10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5036" name="Google Shape;5036;p10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37" name="Google Shape;5037;p10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5038" name="Google Shape;5038;p10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Adoption</a:t>
            </a:r>
            <a:endParaRPr/>
          </a:p>
        </p:txBody>
      </p:sp>
      <p:sp>
        <p:nvSpPr>
          <p:cNvPr id="5039" name="Google Shape;5039;p109"/>
          <p:cNvSpPr txBox="1"/>
          <p:nvPr/>
        </p:nvSpPr>
        <p:spPr>
          <a:xfrm>
            <a:off x="371880" y="1761989"/>
            <a:ext cx="742257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https://www.akamai.com/us/en/resources/our-thinking/state-of-the-internet-report/state-of-the-internet-ipv6-adoption-visualization.jsp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descr="A close up of a logo&#10;&#10;Description automatically generated" id="932" name="Google Shape;932;p1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933" name="Google Shape;933;p1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934" name="Google Shape;934;p11"/>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935" name="Google Shape;935;p11"/>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90000"/>
              </a:lnSpc>
              <a:spcBef>
                <a:spcPts val="500"/>
              </a:spcBef>
              <a:spcAft>
                <a:spcPts val="0"/>
              </a:spcAft>
              <a:buClr>
                <a:srgbClr val="000099"/>
              </a:buClr>
              <a:buSzPts val="2220"/>
              <a:buFont typeface="Arial"/>
              <a:buNone/>
            </a:pPr>
            <a:r>
              <a:rPr b="0" i="0" lang="en-US" sz="2220" u="none" cap="none" strike="noStrike">
                <a:solidFill>
                  <a:srgbClr val="000099"/>
                </a:solidFill>
                <a:latin typeface="Calibri"/>
                <a:ea typeface="Calibri"/>
                <a:cs typeface="Calibri"/>
                <a:sym typeface="Calibri"/>
              </a:rPr>
              <a:t>4.2</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What’s Inside a Router?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4.4 The Internet Protocol (IP)</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Datagram format</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Fragmentation</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IPv4 addressing</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936" name="Google Shape;936;p11"/>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937" name="Google Shape;937;p11"/>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pic>
        <p:nvPicPr>
          <p:cNvPr descr="A close up of a logo&#10;&#10;Description automatically generated" id="5044" name="Google Shape;5044;p11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5045" name="Google Shape;5045;p11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5046" name="Google Shape;5046;p110"/>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47" name="Google Shape;5047;p110"/>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9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9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4.4 The Internet Protocol (IP)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IPv4 addressing</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NAT</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5048" name="Google Shape;5048;p110"/>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5049" name="Google Shape;5049;p110"/>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IPv6 Protocol</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000099"/>
                </a:solidFill>
                <a:latin typeface="Calibri"/>
                <a:ea typeface="Calibri"/>
                <a:cs typeface="Calibri"/>
                <a:sym typeface="Calibri"/>
              </a:rPr>
              <a:t>4.8</a:t>
            </a:r>
            <a:r>
              <a:rPr b="0" i="0" lang="en-US" sz="2200" u="none" cap="none" strike="noStrike">
                <a:solidFill>
                  <a:srgbClr val="BFBFBF"/>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Introduction to Routing Algorithms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3" name="Shape 5053"/>
        <p:cNvGrpSpPr/>
        <p:nvPr/>
      </p:nvGrpSpPr>
      <p:grpSpPr>
        <a:xfrm>
          <a:off x="0" y="0"/>
          <a:ext cx="0" cy="0"/>
          <a:chOff x="0" y="0"/>
          <a:chExt cx="0" cy="0"/>
        </a:xfrm>
      </p:grpSpPr>
      <p:pic>
        <p:nvPicPr>
          <p:cNvPr descr="A close up of a logo&#10;&#10;Description automatically generated" id="5054" name="Google Shape;5054;p11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5055" name="Google Shape;5055;p11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56" name="Google Shape;5056;p11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5057" name="Google Shape;5057;p11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Introduction to Routing Algorithms</a:t>
            </a:r>
            <a:endParaRPr/>
          </a:p>
        </p:txBody>
      </p:sp>
      <p:pic>
        <p:nvPicPr>
          <p:cNvPr id="5058" name="Google Shape;5058;p111"/>
          <p:cNvPicPr preferRelativeResize="0"/>
          <p:nvPr/>
        </p:nvPicPr>
        <p:blipFill rotWithShape="1">
          <a:blip r:embed="rId4">
            <a:alphaModFix/>
          </a:blip>
          <a:srcRect b="0" l="0" r="0" t="0"/>
          <a:stretch/>
        </p:blipFill>
        <p:spPr>
          <a:xfrm>
            <a:off x="371880" y="1653454"/>
            <a:ext cx="6375284" cy="479917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pic>
        <p:nvPicPr>
          <p:cNvPr descr="A close up of a logo&#10;&#10;Description automatically generated" id="5063" name="Google Shape;5063;p11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5064" name="Google Shape;5064;p11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65" name="Google Shape;5065;p11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5066" name="Google Shape;5066;p11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Distance Vector vs Link State</a:t>
            </a:r>
            <a:endParaRPr/>
          </a:p>
        </p:txBody>
      </p:sp>
      <p:graphicFrame>
        <p:nvGraphicFramePr>
          <p:cNvPr id="5067" name="Google Shape;5067;p112"/>
          <p:cNvGraphicFramePr/>
          <p:nvPr/>
        </p:nvGraphicFramePr>
        <p:xfrm>
          <a:off x="371880" y="1613387"/>
          <a:ext cx="3000000" cy="3000000"/>
        </p:xfrm>
        <a:graphic>
          <a:graphicData uri="http://schemas.openxmlformats.org/drawingml/2006/table">
            <a:tbl>
              <a:tblPr>
                <a:noFill/>
                <a:tableStyleId>{CAABDD29-B05A-434F-9E7C-F9C2CD0A5A26}</a:tableStyleId>
              </a:tblPr>
              <a:tblGrid>
                <a:gridCol w="2128200"/>
                <a:gridCol w="3560625"/>
                <a:gridCol w="3893125"/>
              </a:tblGrid>
              <a:tr h="400050">
                <a:tc>
                  <a:txBody>
                    <a:bodyPr/>
                    <a:lstStyle/>
                    <a:p>
                      <a:pPr indent="0" lvl="0" marL="0" marR="0" rtl="0" algn="l">
                        <a:lnSpc>
                          <a:spcPct val="100000"/>
                        </a:lnSpc>
                        <a:spcBef>
                          <a:spcPts val="0"/>
                        </a:spcBef>
                        <a:spcAft>
                          <a:spcPts val="0"/>
                        </a:spcAft>
                        <a:buClr>
                          <a:schemeClr val="folHlink"/>
                        </a:buClr>
                        <a:buSzPts val="1320"/>
                        <a:buFont typeface="Noto Sans Symbols"/>
                        <a:buNone/>
                      </a:pPr>
                      <a:r>
                        <a:t/>
                      </a:r>
                      <a:endParaRPr b="1" i="0" sz="2200" u="none" cap="none" strike="noStrike">
                        <a:solidFill>
                          <a:schemeClr val="accent2"/>
                        </a:solidFill>
                        <a:latin typeface="Calibri"/>
                        <a:ea typeface="Calibri"/>
                        <a:cs typeface="Calibri"/>
                        <a:sym typeface="Calibri"/>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1" lang="en-US" sz="2400" u="none" cap="none" strike="noStrike">
                          <a:solidFill>
                            <a:srgbClr val="C55A11"/>
                          </a:solidFill>
                          <a:latin typeface="Calibri"/>
                          <a:ea typeface="Calibri"/>
                          <a:cs typeface="Calibri"/>
                          <a:sym typeface="Calibri"/>
                        </a:rPr>
                        <a:t>Distance Vector</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1" lang="en-US" sz="2400" u="none" cap="none" strike="noStrike">
                          <a:solidFill>
                            <a:srgbClr val="C55A11"/>
                          </a:solidFill>
                          <a:latin typeface="Calibri"/>
                          <a:ea typeface="Calibri"/>
                          <a:cs typeface="Calibri"/>
                          <a:sym typeface="Calibri"/>
                        </a:rPr>
                        <a:t>Link State</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1267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Primary principle</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Send entire routing table to its neighbors</a:t>
                      </a:r>
                      <a:endParaRPr b="1" i="0" sz="2200" u="none" cap="none" strike="noStrike">
                        <a:solidFill>
                          <a:schemeClr val="dk1"/>
                        </a:solidFill>
                        <a:latin typeface="Calibri"/>
                        <a:ea typeface="Calibri"/>
                        <a:cs typeface="Calibri"/>
                        <a:sym typeface="Calibri"/>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Only provides link state information</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02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Learning about network</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Learn about network only from neighbors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Learn about network from all routers</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9600">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Building the routing table</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Based on inputs from only neighbors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Based on complete database collected from all routers</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9177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Advertisement of updates</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Sends periodic updates every 30-90 seconds – </a:t>
                      </a:r>
                      <a:r>
                        <a:rPr b="1" i="0" lang="en-US" sz="2200" u="none" cap="none" strike="noStrike">
                          <a:solidFill>
                            <a:schemeClr val="dk1"/>
                          </a:solidFill>
                          <a:latin typeface="Calibri"/>
                          <a:ea typeface="Calibri"/>
                          <a:cs typeface="Calibri"/>
                          <a:sym typeface="Calibri"/>
                        </a:rPr>
                        <a:t>Broadcasts updates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Use triggered updates, only when there is a change – </a:t>
                      </a:r>
                      <a:r>
                        <a:rPr b="1" i="0" lang="en-US" sz="2200" u="none" cap="none" strike="noStrike">
                          <a:solidFill>
                            <a:schemeClr val="dk1"/>
                          </a:solidFill>
                          <a:latin typeface="Calibri"/>
                          <a:ea typeface="Calibri"/>
                          <a:cs typeface="Calibri"/>
                          <a:sym typeface="Calibri"/>
                        </a:rPr>
                        <a:t>Multicasts updates</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9177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Routing loops </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Vulnerable</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Less prone to routing loops</a:t>
                      </a:r>
                      <a:endParaRPr b="0" i="0" sz="2200" u="none" cap="none" strike="noStrike">
                        <a:solidFill>
                          <a:srgbClr val="FF0000"/>
                        </a:solidFill>
                        <a:latin typeface="Calibri"/>
                        <a:ea typeface="Calibri"/>
                        <a:cs typeface="Calibri"/>
                        <a:sym typeface="Calibri"/>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pic>
        <p:nvPicPr>
          <p:cNvPr descr="A close up of a logo&#10;&#10;Description automatically generated" id="5072" name="Google Shape;5072;p11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5073" name="Google Shape;5073;p11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74" name="Google Shape;5074;p11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5075" name="Google Shape;5075;p11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Distance Vector vs Link State</a:t>
            </a:r>
            <a:endParaRPr/>
          </a:p>
        </p:txBody>
      </p:sp>
      <p:graphicFrame>
        <p:nvGraphicFramePr>
          <p:cNvPr id="5076" name="Google Shape;5076;p113"/>
          <p:cNvGraphicFramePr/>
          <p:nvPr/>
        </p:nvGraphicFramePr>
        <p:xfrm>
          <a:off x="267542" y="1633325"/>
          <a:ext cx="3000000" cy="3000000"/>
        </p:xfrm>
        <a:graphic>
          <a:graphicData uri="http://schemas.openxmlformats.org/drawingml/2006/table">
            <a:tbl>
              <a:tblPr>
                <a:noFill/>
                <a:tableStyleId>{CAABDD29-B05A-434F-9E7C-F9C2CD0A5A26}</a:tableStyleId>
              </a:tblPr>
              <a:tblGrid>
                <a:gridCol w="1892900"/>
                <a:gridCol w="3478375"/>
                <a:gridCol w="3836825"/>
              </a:tblGrid>
              <a:tr h="400075">
                <a:tc>
                  <a:txBody>
                    <a:bodyPr/>
                    <a:lstStyle/>
                    <a:p>
                      <a:pPr indent="0" lvl="0" marL="0" marR="0" rtl="0" algn="l">
                        <a:lnSpc>
                          <a:spcPct val="100000"/>
                        </a:lnSpc>
                        <a:spcBef>
                          <a:spcPts val="0"/>
                        </a:spcBef>
                        <a:spcAft>
                          <a:spcPts val="0"/>
                        </a:spcAft>
                        <a:buClr>
                          <a:schemeClr val="folHlink"/>
                        </a:buClr>
                        <a:buSzPts val="1320"/>
                        <a:buFont typeface="Noto Sans Symbols"/>
                        <a:buNone/>
                      </a:pPr>
                      <a:r>
                        <a:t/>
                      </a:r>
                      <a:endParaRPr b="1" i="0" sz="2200" u="none" cap="none" strike="noStrike">
                        <a:solidFill>
                          <a:schemeClr val="accent2"/>
                        </a:solidFill>
                        <a:latin typeface="Calibri"/>
                        <a:ea typeface="Calibri"/>
                        <a:cs typeface="Calibri"/>
                        <a:sym typeface="Calibri"/>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1" lang="en-US" sz="2400" u="none" cap="none" strike="noStrike">
                          <a:solidFill>
                            <a:srgbClr val="C55A11"/>
                          </a:solidFill>
                          <a:latin typeface="Calibri"/>
                          <a:ea typeface="Calibri"/>
                          <a:cs typeface="Calibri"/>
                          <a:sym typeface="Calibri"/>
                        </a:rPr>
                        <a:t>Distance vector</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440"/>
                        <a:buFont typeface="Noto Sans Symbols"/>
                        <a:buNone/>
                      </a:pPr>
                      <a:r>
                        <a:rPr b="1" lang="en-US" sz="2400" u="none" cap="none" strike="noStrike">
                          <a:solidFill>
                            <a:srgbClr val="C55A11"/>
                          </a:solidFill>
                          <a:latin typeface="Calibri"/>
                          <a:ea typeface="Calibri"/>
                          <a:cs typeface="Calibri"/>
                          <a:sym typeface="Calibri"/>
                        </a:rPr>
                        <a:t>Link State</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182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Convergence (stabilization) </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Slow</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Fast</a:t>
                      </a:r>
                      <a:endParaRPr/>
                    </a:p>
                    <a:p>
                      <a:pPr indent="0" lvl="0" marL="0" marR="0" rtl="0" algn="l">
                        <a:lnSpc>
                          <a:spcPct val="100000"/>
                        </a:lnSpc>
                        <a:spcBef>
                          <a:spcPts val="440"/>
                        </a:spcBef>
                        <a:spcAft>
                          <a:spcPts val="0"/>
                        </a:spcAft>
                        <a:buClr>
                          <a:schemeClr val="folHlink"/>
                        </a:buClr>
                        <a:buSzPts val="1320"/>
                        <a:buFont typeface="Noto Sans Symbols"/>
                        <a:buNone/>
                      </a:pPr>
                      <a:r>
                        <a:t/>
                      </a:r>
                      <a:endParaRPr b="0" i="0" sz="2200" u="none" cap="none" strike="noStrike">
                        <a:solidFill>
                          <a:schemeClr val="dk1"/>
                        </a:solidFill>
                        <a:latin typeface="Calibri"/>
                        <a:ea typeface="Calibri"/>
                        <a:cs typeface="Calibri"/>
                        <a:sym typeface="Calibri"/>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177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Resources</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Less CPU power and memory</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More CPU power and memory required </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152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Cost</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t/>
                      </a:r>
                      <a:endParaRPr b="0" i="0" sz="2200" u="none" cap="none" strike="noStrike">
                        <a:solidFill>
                          <a:schemeClr val="dk1"/>
                        </a:solidFill>
                        <a:latin typeface="Calibri"/>
                        <a:ea typeface="Calibri"/>
                        <a:cs typeface="Calibri"/>
                        <a:sym typeface="Calibri"/>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More than Distance vector</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152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Scalability</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t/>
                      </a:r>
                      <a:endParaRPr b="0" i="0" sz="2200" u="none" cap="none" strike="noStrike">
                        <a:solidFill>
                          <a:schemeClr val="dk1"/>
                        </a:solidFill>
                        <a:latin typeface="Calibri"/>
                        <a:ea typeface="Calibri"/>
                        <a:cs typeface="Calibri"/>
                        <a:sym typeface="Calibri"/>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More scalable than distance vector</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1525">
                <a:tc>
                  <a:txBody>
                    <a:bodyPr/>
                    <a:lstStyle/>
                    <a:p>
                      <a:pPr indent="0" lvl="0" marL="0" marR="0" rtl="0" algn="l">
                        <a:lnSpc>
                          <a:spcPct val="100000"/>
                        </a:lnSpc>
                        <a:spcBef>
                          <a:spcPts val="0"/>
                        </a:spcBef>
                        <a:spcAft>
                          <a:spcPts val="0"/>
                        </a:spcAft>
                        <a:buClr>
                          <a:schemeClr val="folHlink"/>
                        </a:buClr>
                        <a:buSzPts val="1440"/>
                        <a:buFont typeface="Noto Sans Symbols"/>
                        <a:buNone/>
                      </a:pPr>
                      <a:r>
                        <a:rPr b="1" lang="en-US" sz="2400" u="none" cap="none" strike="noStrike">
                          <a:solidFill>
                            <a:srgbClr val="0070C0"/>
                          </a:solidFill>
                          <a:latin typeface="Calibri"/>
                          <a:ea typeface="Calibri"/>
                          <a:cs typeface="Calibri"/>
                          <a:sym typeface="Calibri"/>
                        </a:rPr>
                        <a:t>Examples</a:t>
                      </a:r>
                      <a:endParaRPr/>
                    </a:p>
                  </a:txBody>
                  <a:tcPr marT="34300" marB="34300" marR="68575" marL="68575"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RIP, IGRP</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folHlink"/>
                        </a:buClr>
                        <a:buSzPts val="1320"/>
                        <a:buFont typeface="Noto Sans Symbols"/>
                        <a:buNone/>
                      </a:pPr>
                      <a:r>
                        <a:rPr b="0" i="0" lang="en-US" sz="2200" u="none" cap="none" strike="noStrike">
                          <a:solidFill>
                            <a:schemeClr val="dk1"/>
                          </a:solidFill>
                          <a:latin typeface="Calibri"/>
                          <a:ea typeface="Calibri"/>
                          <a:cs typeface="Calibri"/>
                          <a:sym typeface="Calibri"/>
                        </a:rPr>
                        <a:t>OSPF, IS-IS</a:t>
                      </a:r>
                      <a:endParaRPr/>
                    </a:p>
                  </a:txBody>
                  <a:tcPr marT="34300" marB="34300" marR="68575" marL="68575"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pic>
        <p:nvPicPr>
          <p:cNvPr descr="A close up of a logo&#10;&#10;Description automatically generated" id="5081" name="Google Shape;5081;p11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5082" name="Google Shape;5082;p11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83" name="Google Shape;5083;p11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5084" name="Google Shape;5084;p11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Suggested Readings</a:t>
            </a:r>
            <a:endParaRPr/>
          </a:p>
        </p:txBody>
      </p:sp>
      <p:pic>
        <p:nvPicPr>
          <p:cNvPr id="5085" name="Google Shape;5085;p114"/>
          <p:cNvPicPr preferRelativeResize="0"/>
          <p:nvPr/>
        </p:nvPicPr>
        <p:blipFill rotWithShape="1">
          <a:blip r:embed="rId4">
            <a:alphaModFix/>
          </a:blip>
          <a:srcRect b="0" l="0" r="0" t="0"/>
          <a:stretch/>
        </p:blipFill>
        <p:spPr>
          <a:xfrm>
            <a:off x="7717145" y="1513221"/>
            <a:ext cx="1864568" cy="1899298"/>
          </a:xfrm>
          <a:prstGeom prst="rect">
            <a:avLst/>
          </a:prstGeom>
          <a:noFill/>
          <a:ln>
            <a:noFill/>
          </a:ln>
        </p:spPr>
      </p:pic>
      <p:sp>
        <p:nvSpPr>
          <p:cNvPr id="5086" name="Google Shape;5086;p114"/>
          <p:cNvSpPr txBox="1"/>
          <p:nvPr/>
        </p:nvSpPr>
        <p:spPr>
          <a:xfrm>
            <a:off x="185536" y="1456928"/>
            <a:ext cx="6453803" cy="4351338"/>
          </a:xfrm>
          <a:prstGeom prst="rect">
            <a:avLst/>
          </a:prstGeom>
          <a:noFill/>
          <a:ln>
            <a:noFill/>
          </a:ln>
        </p:spPr>
        <p:txBody>
          <a:bodyPr anchorCtr="0" anchor="t" bIns="45700" lIns="91425" spcFirstLastPara="1" rIns="91425" wrap="square" tIns="45700">
            <a:noAutofit/>
          </a:bodyPr>
          <a:lstStyle/>
          <a:p>
            <a:pPr indent="-69850" lvl="0" marL="352425" marR="0" rtl="0" algn="l">
              <a:lnSpc>
                <a:spcPct val="90000"/>
              </a:lnSpc>
              <a:spcBef>
                <a:spcPts val="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a:p>
            <a:pPr indent="-69850" lvl="0" marL="35242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p:txBody>
      </p:sp>
      <p:sp>
        <p:nvSpPr>
          <p:cNvPr id="5087" name="Google Shape;5087;p114"/>
          <p:cNvSpPr txBox="1"/>
          <p:nvPr/>
        </p:nvSpPr>
        <p:spPr>
          <a:xfrm>
            <a:off x="185536" y="1456928"/>
            <a:ext cx="7182673" cy="2880347"/>
          </a:xfrm>
          <a:prstGeom prst="rect">
            <a:avLst/>
          </a:prstGeom>
          <a:noFill/>
          <a:ln>
            <a:noFill/>
          </a:ln>
        </p:spPr>
        <p:txBody>
          <a:bodyPr anchorCtr="0" anchor="t" bIns="45700" lIns="91425" spcFirstLastPara="1" rIns="91425" wrap="square" tIns="45700">
            <a:noAutofit/>
          </a:bodyPr>
          <a:lstStyle/>
          <a:p>
            <a:pPr indent="-69850" lvl="0" marL="352425" marR="0" rtl="0" algn="l">
              <a:lnSpc>
                <a:spcPct val="90000"/>
              </a:lnSpc>
              <a:spcBef>
                <a:spcPts val="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a:p>
            <a:pPr indent="-69850" lvl="0" marL="35242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a:p>
            <a:pPr indent="0" lvl="0" marL="13017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a:p>
            <a:pPr indent="0" lvl="0" marL="13017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a:p>
            <a:pPr indent="-69850" lvl="0" marL="35242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p:txBody>
      </p:sp>
      <p:pic>
        <p:nvPicPr>
          <p:cNvPr id="5088" name="Google Shape;5088;p114"/>
          <p:cNvPicPr preferRelativeResize="0"/>
          <p:nvPr/>
        </p:nvPicPr>
        <p:blipFill rotWithShape="1">
          <a:blip r:embed="rId5">
            <a:alphaModFix/>
          </a:blip>
          <a:srcRect b="36217" l="0" r="27837" t="31405"/>
          <a:stretch/>
        </p:blipFill>
        <p:spPr>
          <a:xfrm>
            <a:off x="1799424" y="4769885"/>
            <a:ext cx="5842450" cy="1470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8"/>
                                        </p:tgtEl>
                                        <p:attrNameLst>
                                          <p:attrName>style.visibility</p:attrName>
                                        </p:attrNameLst>
                                      </p:cBhvr>
                                      <p:to>
                                        <p:strVal val="visible"/>
                                      </p:to>
                                    </p:set>
                                    <p:animEffect filter="fade" transition="in">
                                      <p:cBhvr>
                                        <p:cTn dur="500"/>
                                        <p:tgtEl>
                                          <p:spTgt spid="50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2" name="Shape 5092"/>
        <p:cNvGrpSpPr/>
        <p:nvPr/>
      </p:nvGrpSpPr>
      <p:grpSpPr>
        <a:xfrm>
          <a:off x="0" y="0"/>
          <a:ext cx="0" cy="0"/>
          <a:chOff x="0" y="0"/>
          <a:chExt cx="0" cy="0"/>
        </a:xfrm>
      </p:grpSpPr>
      <p:cxnSp>
        <p:nvCxnSpPr>
          <p:cNvPr id="5093" name="Google Shape;5093;p115"/>
          <p:cNvCxnSpPr/>
          <p:nvPr/>
        </p:nvCxnSpPr>
        <p:spPr>
          <a:xfrm flipH="1" rot="10800000">
            <a:off x="5448168" y="2887307"/>
            <a:ext cx="4581449" cy="1"/>
          </a:xfrm>
          <a:prstGeom prst="straightConnector1">
            <a:avLst/>
          </a:prstGeom>
          <a:noFill/>
          <a:ln cap="flat" cmpd="sng" w="38100">
            <a:solidFill>
              <a:srgbClr val="C55A11"/>
            </a:solidFill>
            <a:prstDash val="solid"/>
            <a:miter lim="800000"/>
            <a:headEnd len="sm" w="sm" type="none"/>
            <a:tailEnd len="sm" w="sm" type="none"/>
          </a:ln>
        </p:spPr>
      </p:cxnSp>
      <p:sp>
        <p:nvSpPr>
          <p:cNvPr id="5094" name="Google Shape;5094;p115"/>
          <p:cNvSpPr/>
          <p:nvPr/>
        </p:nvSpPr>
        <p:spPr>
          <a:xfrm>
            <a:off x="5460537" y="4049738"/>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sivaramane@pes.edu</a:t>
            </a:r>
            <a:endParaRPr b="1" sz="2400">
              <a:solidFill>
                <a:schemeClr val="dk1"/>
              </a:solidFill>
              <a:latin typeface="Calibri"/>
              <a:ea typeface="Calibri"/>
              <a:cs typeface="Calibri"/>
              <a:sym typeface="Calibri"/>
            </a:endParaRPr>
          </a:p>
        </p:txBody>
      </p:sp>
      <p:sp>
        <p:nvSpPr>
          <p:cNvPr id="5095" name="Google Shape;5095;p115"/>
          <p:cNvSpPr/>
          <p:nvPr/>
        </p:nvSpPr>
        <p:spPr>
          <a:xfrm>
            <a:off x="5460537" y="4573019"/>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+91 80 6666 3333 Extn 834</a:t>
            </a:r>
            <a:endParaRPr sz="2400">
              <a:solidFill>
                <a:schemeClr val="dk1"/>
              </a:solidFill>
              <a:latin typeface="Calibri"/>
              <a:ea typeface="Calibri"/>
              <a:cs typeface="Calibri"/>
              <a:sym typeface="Calibri"/>
            </a:endParaRPr>
          </a:p>
        </p:txBody>
      </p:sp>
      <p:grpSp>
        <p:nvGrpSpPr>
          <p:cNvPr id="5096" name="Google Shape;5096;p115"/>
          <p:cNvGrpSpPr/>
          <p:nvPr/>
        </p:nvGrpSpPr>
        <p:grpSpPr>
          <a:xfrm>
            <a:off x="313844" y="349466"/>
            <a:ext cx="11518407" cy="6218388"/>
            <a:chOff x="313844" y="349466"/>
            <a:chExt cx="11518407" cy="6218388"/>
          </a:xfrm>
        </p:grpSpPr>
        <p:sp>
          <p:nvSpPr>
            <p:cNvPr id="5097" name="Google Shape;5097;p115"/>
            <p:cNvSpPr/>
            <p:nvPr/>
          </p:nvSpPr>
          <p:spPr>
            <a:xfrm>
              <a:off x="11786532" y="360726"/>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8" name="Google Shape;5098;p115"/>
            <p:cNvSpPr/>
            <p:nvPr/>
          </p:nvSpPr>
          <p:spPr>
            <a:xfrm rot="5400000">
              <a:off x="11275944" y="-161122"/>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9" name="Google Shape;5099;p115"/>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0" name="Google Shape;5100;p115"/>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close up of a logo&#10;&#10;Description automatically generated" id="5101" name="Google Shape;5101;p115"/>
          <p:cNvPicPr preferRelativeResize="0"/>
          <p:nvPr/>
        </p:nvPicPr>
        <p:blipFill rotWithShape="1">
          <a:blip r:embed="rId3">
            <a:alphaModFix/>
          </a:blip>
          <a:srcRect b="0" l="0" r="0" t="0"/>
          <a:stretch/>
        </p:blipFill>
        <p:spPr>
          <a:xfrm>
            <a:off x="2411974" y="1606241"/>
            <a:ext cx="2369218" cy="3550188"/>
          </a:xfrm>
          <a:prstGeom prst="rect">
            <a:avLst/>
          </a:prstGeom>
          <a:noFill/>
          <a:ln>
            <a:noFill/>
          </a:ln>
        </p:spPr>
      </p:pic>
      <p:sp>
        <p:nvSpPr>
          <p:cNvPr id="5102" name="Google Shape;5102;p115"/>
          <p:cNvSpPr/>
          <p:nvPr/>
        </p:nvSpPr>
        <p:spPr>
          <a:xfrm>
            <a:off x="5448168" y="2049518"/>
            <a:ext cx="4603806" cy="665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C55A11"/>
                </a:solidFill>
                <a:latin typeface="Calibri"/>
                <a:ea typeface="Calibri"/>
                <a:cs typeface="Calibri"/>
                <a:sym typeface="Calibri"/>
              </a:rPr>
              <a:t>THANK YOU</a:t>
            </a:r>
            <a:endParaRPr/>
          </a:p>
        </p:txBody>
      </p:sp>
      <p:sp>
        <p:nvSpPr>
          <p:cNvPr id="5103" name="Google Shape;5103;p115"/>
          <p:cNvSpPr/>
          <p:nvPr/>
        </p:nvSpPr>
        <p:spPr>
          <a:xfrm>
            <a:off x="5448168" y="3128242"/>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Sivaraman Eswaran Ph.D.</a:t>
            </a:r>
            <a:endParaRPr b="1" sz="2400">
              <a:solidFill>
                <a:schemeClr val="dk1"/>
              </a:solidFill>
              <a:latin typeface="Calibri"/>
              <a:ea typeface="Calibri"/>
              <a:cs typeface="Calibri"/>
              <a:sym typeface="Calibri"/>
            </a:endParaRPr>
          </a:p>
        </p:txBody>
      </p:sp>
      <p:sp>
        <p:nvSpPr>
          <p:cNvPr id="5104" name="Google Shape;5104;p115"/>
          <p:cNvSpPr/>
          <p:nvPr/>
        </p:nvSpPr>
        <p:spPr>
          <a:xfrm>
            <a:off x="5448168" y="3525847"/>
            <a:ext cx="65317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Department of Computer Science and Engineering</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descr="A close up of a logo&#10;&#10;Description automatically generated" id="942" name="Google Shape;942;p1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943" name="Google Shape;943;p1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944" name="Google Shape;944;p1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945" name="Google Shape;945;p1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Router Architecture Overview</a:t>
            </a:r>
            <a:endParaRPr/>
          </a:p>
        </p:txBody>
      </p:sp>
      <p:sp>
        <p:nvSpPr>
          <p:cNvPr id="946" name="Google Shape;946;p12"/>
          <p:cNvSpPr/>
          <p:nvPr/>
        </p:nvSpPr>
        <p:spPr>
          <a:xfrm>
            <a:off x="403586" y="1554428"/>
            <a:ext cx="788815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high-level view of generic router architecture:</a:t>
            </a:r>
            <a:endParaRPr/>
          </a:p>
        </p:txBody>
      </p:sp>
      <p:grpSp>
        <p:nvGrpSpPr>
          <p:cNvPr id="947" name="Google Shape;947;p12"/>
          <p:cNvGrpSpPr/>
          <p:nvPr/>
        </p:nvGrpSpPr>
        <p:grpSpPr>
          <a:xfrm>
            <a:off x="3562898" y="3466272"/>
            <a:ext cx="1609725" cy="2343150"/>
            <a:chOff x="2418" y="1882"/>
            <a:chExt cx="1014" cy="1476"/>
          </a:xfrm>
        </p:grpSpPr>
        <p:sp>
          <p:nvSpPr>
            <p:cNvPr id="948" name="Google Shape;948;p12"/>
            <p:cNvSpPr/>
            <p:nvPr/>
          </p:nvSpPr>
          <p:spPr>
            <a:xfrm>
              <a:off x="2418" y="1882"/>
              <a:ext cx="1014" cy="1476"/>
            </a:xfrm>
            <a:prstGeom prst="rect">
              <a:avLst/>
            </a:prstGeom>
            <a:solidFill>
              <a:schemeClr val="lt1"/>
            </a:solidFill>
            <a:ln cap="flat" cmpd="sng" w="28575">
              <a:solidFill>
                <a:srgbClr val="FF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9" name="Google Shape;949;p12"/>
            <p:cNvSpPr txBox="1"/>
            <p:nvPr/>
          </p:nvSpPr>
          <p:spPr>
            <a:xfrm>
              <a:off x="2485" y="2418"/>
              <a:ext cx="876" cy="503"/>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high-speed </a:t>
              </a:r>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switching</a:t>
              </a:r>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fabric</a:t>
              </a:r>
              <a:endParaRPr/>
            </a:p>
          </p:txBody>
        </p:sp>
      </p:grpSp>
      <p:grpSp>
        <p:nvGrpSpPr>
          <p:cNvPr id="950" name="Google Shape;950;p12"/>
          <p:cNvGrpSpPr/>
          <p:nvPr/>
        </p:nvGrpSpPr>
        <p:grpSpPr>
          <a:xfrm>
            <a:off x="3580361" y="2504247"/>
            <a:ext cx="1590675" cy="1090613"/>
            <a:chOff x="4342365" y="2504247"/>
            <a:chExt cx="1590675" cy="1090613"/>
          </a:xfrm>
        </p:grpSpPr>
        <p:sp>
          <p:nvSpPr>
            <p:cNvPr id="951" name="Google Shape;951;p12"/>
            <p:cNvSpPr/>
            <p:nvPr/>
          </p:nvSpPr>
          <p:spPr>
            <a:xfrm>
              <a:off x="4342365" y="2504247"/>
              <a:ext cx="1590675" cy="647700"/>
            </a:xfrm>
            <a:prstGeom prst="rect">
              <a:avLst/>
            </a:prstGeom>
            <a:solidFill>
              <a:schemeClr val="lt1"/>
            </a:solidFill>
            <a:ln cap="flat" cmpd="sng" w="28575">
              <a:solidFill>
                <a:srgbClr val="FF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2" name="Google Shape;952;p12"/>
            <p:cNvSpPr txBox="1"/>
            <p:nvPr/>
          </p:nvSpPr>
          <p:spPr>
            <a:xfrm>
              <a:off x="4520165" y="2545522"/>
              <a:ext cx="1187450" cy="55880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routing </a:t>
              </a:r>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processor</a:t>
              </a:r>
              <a:endParaRPr/>
            </a:p>
          </p:txBody>
        </p:sp>
        <p:cxnSp>
          <p:nvCxnSpPr>
            <p:cNvPr id="953" name="Google Shape;953;p12"/>
            <p:cNvCxnSpPr/>
            <p:nvPr/>
          </p:nvCxnSpPr>
          <p:spPr>
            <a:xfrm>
              <a:off x="5071027" y="3023360"/>
              <a:ext cx="19050" cy="571500"/>
            </a:xfrm>
            <a:prstGeom prst="straightConnector1">
              <a:avLst/>
            </a:prstGeom>
            <a:noFill/>
            <a:ln cap="flat" cmpd="sng" w="38100">
              <a:solidFill>
                <a:srgbClr val="FF0000"/>
              </a:solidFill>
              <a:prstDash val="solid"/>
              <a:round/>
              <a:headEnd len="med" w="med" type="triangle"/>
              <a:tailEnd len="med" w="med" type="triangle"/>
            </a:ln>
          </p:spPr>
        </p:cxnSp>
      </p:grpSp>
      <p:grpSp>
        <p:nvGrpSpPr>
          <p:cNvPr id="954" name="Google Shape;954;p12"/>
          <p:cNvGrpSpPr/>
          <p:nvPr/>
        </p:nvGrpSpPr>
        <p:grpSpPr>
          <a:xfrm>
            <a:off x="1519786" y="3480560"/>
            <a:ext cx="2033587" cy="566737"/>
            <a:chOff x="930" y="1989"/>
            <a:chExt cx="1482" cy="357"/>
          </a:xfrm>
        </p:grpSpPr>
        <p:sp>
          <p:nvSpPr>
            <p:cNvPr id="955" name="Google Shape;955;p12"/>
            <p:cNvSpPr/>
            <p:nvPr/>
          </p:nvSpPr>
          <p:spPr>
            <a:xfrm>
              <a:off x="1152" y="1989"/>
              <a:ext cx="1086" cy="357"/>
            </a:xfrm>
            <a:prstGeom prst="rect">
              <a:avLst/>
            </a:prstGeom>
            <a:solidFill>
              <a:schemeClr val="lt1"/>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6" name="Google Shape;956;p12"/>
            <p:cNvSpPr/>
            <p:nvPr/>
          </p:nvSpPr>
          <p:spPr>
            <a:xfrm>
              <a:off x="1197" y="2089"/>
              <a:ext cx="337" cy="161"/>
            </a:xfrm>
            <a:prstGeom prst="rect">
              <a:avLst/>
            </a:prstGeom>
            <a:solidFill>
              <a:schemeClr val="lt1"/>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12"/>
            <p:cNvSpPr/>
            <p:nvPr/>
          </p:nvSpPr>
          <p:spPr>
            <a:xfrm>
              <a:off x="1582" y="2025"/>
              <a:ext cx="273" cy="274"/>
            </a:xfrm>
            <a:prstGeom prst="rect">
              <a:avLst/>
            </a:prstGeom>
            <a:solidFill>
              <a:schemeClr val="lt1"/>
            </a:solidFill>
            <a:ln cap="flat" cmpd="sng" w="28575">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8" name="Google Shape;958;p12"/>
            <p:cNvSpPr/>
            <p:nvPr/>
          </p:nvSpPr>
          <p:spPr>
            <a:xfrm>
              <a:off x="1904" y="2023"/>
              <a:ext cx="274" cy="274"/>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959" name="Google Shape;959;p12"/>
            <p:cNvCxnSpPr/>
            <p:nvPr/>
          </p:nvCxnSpPr>
          <p:spPr>
            <a:xfrm>
              <a:off x="930" y="2169"/>
              <a:ext cx="1482" cy="0"/>
            </a:xfrm>
            <a:prstGeom prst="straightConnector1">
              <a:avLst/>
            </a:prstGeom>
            <a:noFill/>
            <a:ln cap="flat" cmpd="sng" w="28575">
              <a:solidFill>
                <a:schemeClr val="dk1"/>
              </a:solidFill>
              <a:prstDash val="solid"/>
              <a:round/>
              <a:headEnd len="med" w="med" type="none"/>
              <a:tailEnd len="med" w="med" type="triangle"/>
            </a:ln>
          </p:spPr>
        </p:cxnSp>
      </p:grpSp>
      <p:grpSp>
        <p:nvGrpSpPr>
          <p:cNvPr id="960" name="Google Shape;960;p12"/>
          <p:cNvGrpSpPr/>
          <p:nvPr/>
        </p:nvGrpSpPr>
        <p:grpSpPr>
          <a:xfrm>
            <a:off x="1508673" y="5218872"/>
            <a:ext cx="2058988" cy="566738"/>
            <a:chOff x="930" y="1989"/>
            <a:chExt cx="1482" cy="357"/>
          </a:xfrm>
        </p:grpSpPr>
        <p:sp>
          <p:nvSpPr>
            <p:cNvPr id="961" name="Google Shape;961;p12"/>
            <p:cNvSpPr/>
            <p:nvPr/>
          </p:nvSpPr>
          <p:spPr>
            <a:xfrm>
              <a:off x="1152" y="1989"/>
              <a:ext cx="1088" cy="357"/>
            </a:xfrm>
            <a:prstGeom prst="rect">
              <a:avLst/>
            </a:prstGeom>
            <a:solidFill>
              <a:schemeClr val="lt1"/>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12"/>
            <p:cNvSpPr/>
            <p:nvPr/>
          </p:nvSpPr>
          <p:spPr>
            <a:xfrm>
              <a:off x="1197" y="2089"/>
              <a:ext cx="337" cy="161"/>
            </a:xfrm>
            <a:prstGeom prst="rect">
              <a:avLst/>
            </a:prstGeom>
            <a:solidFill>
              <a:schemeClr val="lt1"/>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3" name="Google Shape;963;p12"/>
            <p:cNvSpPr/>
            <p:nvPr/>
          </p:nvSpPr>
          <p:spPr>
            <a:xfrm>
              <a:off x="1582" y="2025"/>
              <a:ext cx="273" cy="274"/>
            </a:xfrm>
            <a:prstGeom prst="rect">
              <a:avLst/>
            </a:prstGeom>
            <a:solidFill>
              <a:schemeClr val="lt1"/>
            </a:solidFill>
            <a:ln cap="flat" cmpd="sng" w="28575">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12"/>
            <p:cNvSpPr/>
            <p:nvPr/>
          </p:nvSpPr>
          <p:spPr>
            <a:xfrm>
              <a:off x="1904" y="2023"/>
              <a:ext cx="274" cy="274"/>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965" name="Google Shape;965;p12"/>
            <p:cNvCxnSpPr/>
            <p:nvPr/>
          </p:nvCxnSpPr>
          <p:spPr>
            <a:xfrm>
              <a:off x="930" y="2169"/>
              <a:ext cx="1482" cy="0"/>
            </a:xfrm>
            <a:prstGeom prst="straightConnector1">
              <a:avLst/>
            </a:prstGeom>
            <a:noFill/>
            <a:ln cap="flat" cmpd="sng" w="28575">
              <a:solidFill>
                <a:schemeClr val="dk1"/>
              </a:solidFill>
              <a:prstDash val="solid"/>
              <a:round/>
              <a:headEnd len="med" w="med" type="none"/>
              <a:tailEnd len="med" w="med" type="triangle"/>
            </a:ln>
          </p:spPr>
        </p:cxnSp>
      </p:grpSp>
      <p:grpSp>
        <p:nvGrpSpPr>
          <p:cNvPr id="966" name="Google Shape;966;p12"/>
          <p:cNvGrpSpPr/>
          <p:nvPr/>
        </p:nvGrpSpPr>
        <p:grpSpPr>
          <a:xfrm rot="2656396">
            <a:off x="2136638" y="4368931"/>
            <a:ext cx="546100" cy="546100"/>
            <a:chOff x="352" y="2715"/>
            <a:chExt cx="344" cy="344"/>
          </a:xfrm>
        </p:grpSpPr>
        <p:sp>
          <p:nvSpPr>
            <p:cNvPr id="967" name="Google Shape;967;p12"/>
            <p:cNvSpPr/>
            <p:nvPr/>
          </p:nvSpPr>
          <p:spPr>
            <a:xfrm>
              <a:off x="352" y="2715"/>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8" name="Google Shape;968;p12"/>
            <p:cNvSpPr/>
            <p:nvPr/>
          </p:nvSpPr>
          <p:spPr>
            <a:xfrm>
              <a:off x="450" y="2811"/>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12"/>
            <p:cNvSpPr/>
            <p:nvPr/>
          </p:nvSpPr>
          <p:spPr>
            <a:xfrm>
              <a:off x="545" y="2907"/>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12"/>
            <p:cNvSpPr/>
            <p:nvPr/>
          </p:nvSpPr>
          <p:spPr>
            <a:xfrm>
              <a:off x="640" y="3003"/>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71" name="Google Shape;971;p12"/>
          <p:cNvSpPr txBox="1"/>
          <p:nvPr/>
        </p:nvSpPr>
        <p:spPr>
          <a:xfrm>
            <a:off x="1415011" y="5864985"/>
            <a:ext cx="19113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router input ports</a:t>
            </a:r>
            <a:endParaRPr/>
          </a:p>
        </p:txBody>
      </p:sp>
      <p:grpSp>
        <p:nvGrpSpPr>
          <p:cNvPr id="972" name="Google Shape;972;p12"/>
          <p:cNvGrpSpPr/>
          <p:nvPr/>
        </p:nvGrpSpPr>
        <p:grpSpPr>
          <a:xfrm>
            <a:off x="5120236" y="3485322"/>
            <a:ext cx="1957387" cy="566738"/>
            <a:chOff x="-51" y="2454"/>
            <a:chExt cx="1482" cy="357"/>
          </a:xfrm>
        </p:grpSpPr>
        <p:grpSp>
          <p:nvGrpSpPr>
            <p:cNvPr id="973" name="Google Shape;973;p12"/>
            <p:cNvGrpSpPr/>
            <p:nvPr/>
          </p:nvGrpSpPr>
          <p:grpSpPr>
            <a:xfrm flipH="1">
              <a:off x="173" y="2454"/>
              <a:ext cx="1084" cy="357"/>
              <a:chOff x="171" y="2454"/>
              <a:chExt cx="1084" cy="357"/>
            </a:xfrm>
          </p:grpSpPr>
          <p:sp>
            <p:nvSpPr>
              <p:cNvPr id="974" name="Google Shape;974;p12"/>
              <p:cNvSpPr/>
              <p:nvPr/>
            </p:nvSpPr>
            <p:spPr>
              <a:xfrm>
                <a:off x="171" y="2454"/>
                <a:ext cx="1084" cy="357"/>
              </a:xfrm>
              <a:prstGeom prst="rect">
                <a:avLst/>
              </a:prstGeom>
              <a:solidFill>
                <a:schemeClr val="lt1"/>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5" name="Google Shape;975;p12"/>
              <p:cNvSpPr/>
              <p:nvPr/>
            </p:nvSpPr>
            <p:spPr>
              <a:xfrm>
                <a:off x="216" y="2554"/>
                <a:ext cx="338" cy="161"/>
              </a:xfrm>
              <a:prstGeom prst="rect">
                <a:avLst/>
              </a:prstGeom>
              <a:solidFill>
                <a:schemeClr val="lt1"/>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12"/>
              <p:cNvSpPr/>
              <p:nvPr/>
            </p:nvSpPr>
            <p:spPr>
              <a:xfrm>
                <a:off x="602" y="2490"/>
                <a:ext cx="274" cy="274"/>
              </a:xfrm>
              <a:prstGeom prst="rect">
                <a:avLst/>
              </a:prstGeom>
              <a:solidFill>
                <a:schemeClr val="lt1"/>
              </a:solidFill>
              <a:ln cap="flat" cmpd="sng" w="28575">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12"/>
              <p:cNvSpPr/>
              <p:nvPr/>
            </p:nvSpPr>
            <p:spPr>
              <a:xfrm>
                <a:off x="921" y="2488"/>
                <a:ext cx="274" cy="274"/>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978" name="Google Shape;978;p12"/>
            <p:cNvCxnSpPr/>
            <p:nvPr/>
          </p:nvCxnSpPr>
          <p:spPr>
            <a:xfrm>
              <a:off x="-51" y="2634"/>
              <a:ext cx="1482" cy="0"/>
            </a:xfrm>
            <a:prstGeom prst="straightConnector1">
              <a:avLst/>
            </a:prstGeom>
            <a:noFill/>
            <a:ln cap="flat" cmpd="sng" w="28575">
              <a:solidFill>
                <a:schemeClr val="dk1"/>
              </a:solidFill>
              <a:prstDash val="solid"/>
              <a:round/>
              <a:headEnd len="med" w="med" type="none"/>
              <a:tailEnd len="med" w="med" type="triangle"/>
            </a:ln>
            <a:effectLst>
              <a:outerShdw blurRad="50800" rotWithShape="0" algn="tl" dir="2700000" dist="38100">
                <a:srgbClr val="000000">
                  <a:alpha val="40000"/>
                </a:srgbClr>
              </a:outerShdw>
            </a:effectLst>
          </p:spPr>
        </p:cxnSp>
      </p:grpSp>
      <p:grpSp>
        <p:nvGrpSpPr>
          <p:cNvPr id="979" name="Google Shape;979;p12"/>
          <p:cNvGrpSpPr/>
          <p:nvPr/>
        </p:nvGrpSpPr>
        <p:grpSpPr>
          <a:xfrm>
            <a:off x="5139286" y="5218872"/>
            <a:ext cx="2011362" cy="566738"/>
            <a:chOff x="-51" y="2454"/>
            <a:chExt cx="1482" cy="357"/>
          </a:xfrm>
        </p:grpSpPr>
        <p:grpSp>
          <p:nvGrpSpPr>
            <p:cNvPr id="980" name="Google Shape;980;p12"/>
            <p:cNvGrpSpPr/>
            <p:nvPr/>
          </p:nvGrpSpPr>
          <p:grpSpPr>
            <a:xfrm flipH="1">
              <a:off x="173" y="2454"/>
              <a:ext cx="1084" cy="357"/>
              <a:chOff x="171" y="2454"/>
              <a:chExt cx="1084" cy="357"/>
            </a:xfrm>
          </p:grpSpPr>
          <p:sp>
            <p:nvSpPr>
              <p:cNvPr id="981" name="Google Shape;981;p12"/>
              <p:cNvSpPr/>
              <p:nvPr/>
            </p:nvSpPr>
            <p:spPr>
              <a:xfrm>
                <a:off x="171" y="2454"/>
                <a:ext cx="1084" cy="357"/>
              </a:xfrm>
              <a:prstGeom prst="rect">
                <a:avLst/>
              </a:prstGeom>
              <a:solidFill>
                <a:schemeClr val="lt1"/>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2" name="Google Shape;982;p12"/>
              <p:cNvSpPr/>
              <p:nvPr/>
            </p:nvSpPr>
            <p:spPr>
              <a:xfrm>
                <a:off x="216" y="2554"/>
                <a:ext cx="337" cy="161"/>
              </a:xfrm>
              <a:prstGeom prst="rect">
                <a:avLst/>
              </a:prstGeom>
              <a:solidFill>
                <a:schemeClr val="lt1"/>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3" name="Google Shape;983;p12"/>
              <p:cNvSpPr/>
              <p:nvPr/>
            </p:nvSpPr>
            <p:spPr>
              <a:xfrm>
                <a:off x="602" y="2490"/>
                <a:ext cx="274" cy="274"/>
              </a:xfrm>
              <a:prstGeom prst="rect">
                <a:avLst/>
              </a:prstGeom>
              <a:solidFill>
                <a:schemeClr val="lt1"/>
              </a:solidFill>
              <a:ln cap="flat" cmpd="sng" w="28575">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4" name="Google Shape;984;p12"/>
              <p:cNvSpPr/>
              <p:nvPr/>
            </p:nvSpPr>
            <p:spPr>
              <a:xfrm>
                <a:off x="923" y="2488"/>
                <a:ext cx="274" cy="274"/>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985" name="Google Shape;985;p12"/>
            <p:cNvCxnSpPr/>
            <p:nvPr/>
          </p:nvCxnSpPr>
          <p:spPr>
            <a:xfrm>
              <a:off x="-51" y="2634"/>
              <a:ext cx="1482" cy="0"/>
            </a:xfrm>
            <a:prstGeom prst="straightConnector1">
              <a:avLst/>
            </a:prstGeom>
            <a:noFill/>
            <a:ln cap="flat" cmpd="sng" w="28575">
              <a:solidFill>
                <a:schemeClr val="dk1"/>
              </a:solidFill>
              <a:prstDash val="solid"/>
              <a:round/>
              <a:headEnd len="med" w="med" type="none"/>
              <a:tailEnd len="med" w="med" type="triangle"/>
            </a:ln>
          </p:spPr>
        </p:cxnSp>
      </p:grpSp>
      <p:grpSp>
        <p:nvGrpSpPr>
          <p:cNvPr id="986" name="Google Shape;986;p12"/>
          <p:cNvGrpSpPr/>
          <p:nvPr/>
        </p:nvGrpSpPr>
        <p:grpSpPr>
          <a:xfrm rot="2656396">
            <a:off x="6003787" y="4359406"/>
            <a:ext cx="546100" cy="546100"/>
            <a:chOff x="352" y="2715"/>
            <a:chExt cx="344" cy="344"/>
          </a:xfrm>
        </p:grpSpPr>
        <p:sp>
          <p:nvSpPr>
            <p:cNvPr id="987" name="Google Shape;987;p12"/>
            <p:cNvSpPr/>
            <p:nvPr/>
          </p:nvSpPr>
          <p:spPr>
            <a:xfrm>
              <a:off x="352" y="2715"/>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8" name="Google Shape;988;p12"/>
            <p:cNvSpPr/>
            <p:nvPr/>
          </p:nvSpPr>
          <p:spPr>
            <a:xfrm>
              <a:off x="450" y="2811"/>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12"/>
            <p:cNvSpPr/>
            <p:nvPr/>
          </p:nvSpPr>
          <p:spPr>
            <a:xfrm>
              <a:off x="545" y="2907"/>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0" name="Google Shape;990;p12"/>
            <p:cNvSpPr/>
            <p:nvPr/>
          </p:nvSpPr>
          <p:spPr>
            <a:xfrm>
              <a:off x="640" y="3003"/>
              <a:ext cx="56" cy="56"/>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91" name="Google Shape;991;p12"/>
          <p:cNvSpPr txBox="1"/>
          <p:nvPr/>
        </p:nvSpPr>
        <p:spPr>
          <a:xfrm>
            <a:off x="5439323" y="5906260"/>
            <a:ext cx="20510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router output ports</a:t>
            </a:r>
            <a:endParaRPr/>
          </a:p>
        </p:txBody>
      </p:sp>
      <p:cxnSp>
        <p:nvCxnSpPr>
          <p:cNvPr id="992" name="Google Shape;992;p12"/>
          <p:cNvCxnSpPr/>
          <p:nvPr/>
        </p:nvCxnSpPr>
        <p:spPr>
          <a:xfrm>
            <a:off x="1508673" y="3275772"/>
            <a:ext cx="7802563" cy="12700"/>
          </a:xfrm>
          <a:prstGeom prst="straightConnector1">
            <a:avLst/>
          </a:prstGeom>
          <a:noFill/>
          <a:ln cap="flat" cmpd="sng" w="9525">
            <a:solidFill>
              <a:schemeClr val="dk1"/>
            </a:solidFill>
            <a:prstDash val="dash"/>
            <a:round/>
            <a:headEnd len="med" w="med" type="none"/>
            <a:tailEnd len="med" w="med" type="none"/>
          </a:ln>
        </p:spPr>
      </p:cxnSp>
      <p:sp>
        <p:nvSpPr>
          <p:cNvPr id="993" name="Google Shape;993;p12"/>
          <p:cNvSpPr txBox="1"/>
          <p:nvPr/>
        </p:nvSpPr>
        <p:spPr>
          <a:xfrm>
            <a:off x="7415761" y="3312285"/>
            <a:ext cx="2185987" cy="107791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forwarding data plane  </a:t>
            </a:r>
            <a:r>
              <a:rPr b="0" i="0" lang="en-US" sz="1600" u="none" cap="none" strike="noStrike">
                <a:solidFill>
                  <a:srgbClr val="000000"/>
                </a:solidFill>
                <a:latin typeface="Arial"/>
                <a:ea typeface="Arial"/>
                <a:cs typeface="Arial"/>
                <a:sym typeface="Arial"/>
              </a:rPr>
              <a:t>(hardware) operates in nanosecond timeframe</a:t>
            </a:r>
            <a:endParaRPr/>
          </a:p>
        </p:txBody>
      </p:sp>
      <p:sp>
        <p:nvSpPr>
          <p:cNvPr id="994" name="Google Shape;994;p12"/>
          <p:cNvSpPr/>
          <p:nvPr/>
        </p:nvSpPr>
        <p:spPr>
          <a:xfrm>
            <a:off x="6728373" y="2208972"/>
            <a:ext cx="2879725" cy="10763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routing, management</a:t>
            </a:r>
            <a:endParaRPr/>
          </a:p>
          <a:p>
            <a:pPr indent="0" lvl="0" marL="0" marR="0" rtl="0" algn="r">
              <a:lnSpc>
                <a:spcPct val="100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control plane </a:t>
            </a:r>
            <a:r>
              <a:rPr b="0" i="0" lang="en-US" sz="1600" u="none" cap="none" strike="noStrike">
                <a:solidFill>
                  <a:srgbClr val="000000"/>
                </a:solidFill>
                <a:latin typeface="Arial"/>
                <a:ea typeface="Arial"/>
                <a:cs typeface="Arial"/>
                <a:sym typeface="Arial"/>
              </a:rPr>
              <a:t>(software)</a:t>
            </a:r>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operates in millisecond </a:t>
            </a:r>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time frame</a:t>
            </a:r>
            <a:endParaRPr/>
          </a:p>
        </p:txBody>
      </p:sp>
      <p:sp>
        <p:nvSpPr>
          <p:cNvPr id="995" name="Google Shape;995;p12"/>
          <p:cNvSpPr/>
          <p:nvPr/>
        </p:nvSpPr>
        <p:spPr>
          <a:xfrm>
            <a:off x="2973936" y="2799522"/>
            <a:ext cx="512762" cy="73025"/>
          </a:xfrm>
          <a:custGeom>
            <a:rect b="b" l="l" r="r" t="t"/>
            <a:pathLst>
              <a:path extrusionOk="0" h="73266" w="512919">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996" name="Google Shape;996;p12"/>
          <p:cNvCxnSpPr>
            <a:endCxn id="964" idx="0"/>
          </p:cNvCxnSpPr>
          <p:nvPr/>
        </p:nvCxnSpPr>
        <p:spPr>
          <a:xfrm rot="5400000">
            <a:off x="1989470" y="3862397"/>
            <a:ext cx="2473200" cy="347700"/>
          </a:xfrm>
          <a:prstGeom prst="bentConnector3">
            <a:avLst>
              <a:gd fmla="val -65" name="adj1"/>
            </a:avLst>
          </a:prstGeom>
          <a:noFill/>
          <a:ln cap="flat" cmpd="sng" w="19050">
            <a:solidFill>
              <a:schemeClr val="dk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descr="A close up of a logo&#10;&#10;Description automatically generated" id="1001" name="Google Shape;1001;p1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002" name="Google Shape;1002;p1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003" name="Google Shape;1003;p1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004" name="Google Shape;1004;p1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Input port functions</a:t>
            </a:r>
            <a:endParaRPr/>
          </a:p>
        </p:txBody>
      </p:sp>
      <p:sp>
        <p:nvSpPr>
          <p:cNvPr id="1005" name="Google Shape;1005;p13"/>
          <p:cNvSpPr/>
          <p:nvPr/>
        </p:nvSpPr>
        <p:spPr>
          <a:xfrm>
            <a:off x="2275508" y="1518548"/>
            <a:ext cx="4568825" cy="1836737"/>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06" name="Google Shape;1006;p13"/>
          <p:cNvCxnSpPr/>
          <p:nvPr/>
        </p:nvCxnSpPr>
        <p:spPr>
          <a:xfrm>
            <a:off x="1999283" y="2444060"/>
            <a:ext cx="423863" cy="0"/>
          </a:xfrm>
          <a:prstGeom prst="straightConnector1">
            <a:avLst/>
          </a:prstGeom>
          <a:noFill/>
          <a:ln cap="flat" cmpd="sng" w="28575">
            <a:solidFill>
              <a:srgbClr val="000000"/>
            </a:solidFill>
            <a:prstDash val="solid"/>
            <a:round/>
            <a:headEnd len="med" w="med" type="none"/>
            <a:tailEnd len="med" w="med" type="triangle"/>
          </a:ln>
        </p:spPr>
      </p:cxnSp>
      <p:cxnSp>
        <p:nvCxnSpPr>
          <p:cNvPr id="1007" name="Google Shape;1007;p13"/>
          <p:cNvCxnSpPr/>
          <p:nvPr/>
        </p:nvCxnSpPr>
        <p:spPr>
          <a:xfrm flipH="1" rot="10800000">
            <a:off x="6601446" y="2421835"/>
            <a:ext cx="736600" cy="1588"/>
          </a:xfrm>
          <a:prstGeom prst="straightConnector1">
            <a:avLst/>
          </a:prstGeom>
          <a:noFill/>
          <a:ln cap="flat" cmpd="sng" w="28575">
            <a:solidFill>
              <a:srgbClr val="000000"/>
            </a:solidFill>
            <a:prstDash val="solid"/>
            <a:round/>
            <a:headEnd len="med" w="med" type="none"/>
            <a:tailEnd len="med" w="med" type="triangle"/>
          </a:ln>
        </p:spPr>
      </p:cxnSp>
      <p:cxnSp>
        <p:nvCxnSpPr>
          <p:cNvPr id="1008" name="Google Shape;1008;p13"/>
          <p:cNvCxnSpPr/>
          <p:nvPr/>
        </p:nvCxnSpPr>
        <p:spPr>
          <a:xfrm>
            <a:off x="7326933" y="902598"/>
            <a:ext cx="11113" cy="2865437"/>
          </a:xfrm>
          <a:prstGeom prst="straightConnector1">
            <a:avLst/>
          </a:prstGeom>
          <a:noFill/>
          <a:ln cap="flat" cmpd="sng" w="9525">
            <a:solidFill>
              <a:srgbClr val="C00000"/>
            </a:solidFill>
            <a:prstDash val="solid"/>
            <a:round/>
            <a:headEnd len="med" w="med" type="none"/>
            <a:tailEnd len="med" w="med" type="none"/>
          </a:ln>
        </p:spPr>
      </p:cxnSp>
      <p:sp>
        <p:nvSpPr>
          <p:cNvPr id="1009" name="Google Shape;1009;p13"/>
          <p:cNvSpPr/>
          <p:nvPr/>
        </p:nvSpPr>
        <p:spPr>
          <a:xfrm>
            <a:off x="7419008" y="2031310"/>
            <a:ext cx="1055688" cy="8286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fabric</a:t>
            </a:r>
            <a:endParaRPr/>
          </a:p>
        </p:txBody>
      </p:sp>
      <p:grpSp>
        <p:nvGrpSpPr>
          <p:cNvPr id="1010" name="Google Shape;1010;p13"/>
          <p:cNvGrpSpPr/>
          <p:nvPr/>
        </p:nvGrpSpPr>
        <p:grpSpPr>
          <a:xfrm>
            <a:off x="258938" y="2032898"/>
            <a:ext cx="3589783" cy="2064484"/>
            <a:chOff x="258938" y="2032898"/>
            <a:chExt cx="3589783" cy="2064484"/>
          </a:xfrm>
        </p:grpSpPr>
        <p:sp>
          <p:nvSpPr>
            <p:cNvPr id="1011" name="Google Shape;1011;p13"/>
            <p:cNvSpPr/>
            <p:nvPr/>
          </p:nvSpPr>
          <p:spPr>
            <a:xfrm>
              <a:off x="2431083" y="2032898"/>
              <a:ext cx="1417638" cy="828675"/>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termination</a:t>
              </a:r>
              <a:endParaRPr/>
            </a:p>
          </p:txBody>
        </p:sp>
        <p:sp>
          <p:nvSpPr>
            <p:cNvPr id="1012" name="Google Shape;1012;p13"/>
            <p:cNvSpPr txBox="1"/>
            <p:nvPr/>
          </p:nvSpPr>
          <p:spPr>
            <a:xfrm>
              <a:off x="258938" y="3266385"/>
              <a:ext cx="2475358"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physical layer:</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bit-level reception</a:t>
              </a:r>
              <a:endParaRPr b="0" i="0" sz="2000" u="none" cap="none" strike="noStrike">
                <a:solidFill>
                  <a:srgbClr val="000000"/>
                </a:solidFill>
                <a:latin typeface="Calibri"/>
                <a:ea typeface="Calibri"/>
                <a:cs typeface="Calibri"/>
                <a:sym typeface="Calibri"/>
              </a:endParaRPr>
            </a:p>
          </p:txBody>
        </p:sp>
        <p:cxnSp>
          <p:nvCxnSpPr>
            <p:cNvPr id="1013" name="Google Shape;1013;p13"/>
            <p:cNvCxnSpPr/>
            <p:nvPr/>
          </p:nvCxnSpPr>
          <p:spPr>
            <a:xfrm flipH="1" rot="10800000">
              <a:off x="2743821" y="2955235"/>
              <a:ext cx="446087" cy="490538"/>
            </a:xfrm>
            <a:prstGeom prst="straightConnector1">
              <a:avLst/>
            </a:prstGeom>
            <a:noFill/>
            <a:ln cap="flat" cmpd="sng" w="19050">
              <a:solidFill>
                <a:srgbClr val="CC0000"/>
              </a:solidFill>
              <a:prstDash val="solid"/>
              <a:round/>
              <a:headEnd len="med" w="med" type="none"/>
              <a:tailEnd len="med" w="med" type="none"/>
            </a:ln>
          </p:spPr>
        </p:cxnSp>
      </p:grpSp>
      <p:grpSp>
        <p:nvGrpSpPr>
          <p:cNvPr id="1014" name="Google Shape;1014;p13"/>
          <p:cNvGrpSpPr/>
          <p:nvPr/>
        </p:nvGrpSpPr>
        <p:grpSpPr>
          <a:xfrm>
            <a:off x="871146" y="1664528"/>
            <a:ext cx="4336475" cy="3729630"/>
            <a:chOff x="871146" y="1664528"/>
            <a:chExt cx="4336475" cy="3729630"/>
          </a:xfrm>
        </p:grpSpPr>
        <p:sp>
          <p:nvSpPr>
            <p:cNvPr id="1015" name="Google Shape;1015;p13"/>
            <p:cNvSpPr/>
            <p:nvPr/>
          </p:nvSpPr>
          <p:spPr>
            <a:xfrm>
              <a:off x="4114937" y="1947588"/>
              <a:ext cx="1055688" cy="828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link </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layer </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protocol</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(receive)</a:t>
              </a:r>
              <a:endParaRPr/>
            </a:p>
          </p:txBody>
        </p:sp>
        <p:grpSp>
          <p:nvGrpSpPr>
            <p:cNvPr id="1016" name="Google Shape;1016;p13"/>
            <p:cNvGrpSpPr/>
            <p:nvPr/>
          </p:nvGrpSpPr>
          <p:grpSpPr>
            <a:xfrm>
              <a:off x="871146" y="1664528"/>
              <a:ext cx="4336475" cy="3729630"/>
              <a:chOff x="871146" y="1664528"/>
              <a:chExt cx="4336475" cy="3729630"/>
            </a:xfrm>
          </p:grpSpPr>
          <p:sp>
            <p:nvSpPr>
              <p:cNvPr id="1017" name="Google Shape;1017;p13"/>
              <p:cNvSpPr/>
              <p:nvPr/>
            </p:nvSpPr>
            <p:spPr>
              <a:xfrm>
                <a:off x="4055096" y="1664528"/>
                <a:ext cx="1152525" cy="1409700"/>
              </a:xfrm>
              <a:prstGeom prst="rect">
                <a:avLst/>
              </a:prstGeom>
              <a:no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18" name="Google Shape;1018;p13"/>
              <p:cNvCxnSpPr/>
              <p:nvPr/>
            </p:nvCxnSpPr>
            <p:spPr>
              <a:xfrm>
                <a:off x="3867771" y="2423423"/>
                <a:ext cx="190500" cy="1587"/>
              </a:xfrm>
              <a:prstGeom prst="straightConnector1">
                <a:avLst/>
              </a:prstGeom>
              <a:noFill/>
              <a:ln cap="flat" cmpd="sng" w="28575">
                <a:solidFill>
                  <a:srgbClr val="000000"/>
                </a:solidFill>
                <a:prstDash val="solid"/>
                <a:round/>
                <a:headEnd len="med" w="med" type="none"/>
                <a:tailEnd len="med" w="med" type="triangle"/>
              </a:ln>
            </p:spPr>
          </p:cxnSp>
          <p:sp>
            <p:nvSpPr>
              <p:cNvPr id="1019" name="Google Shape;1019;p13"/>
              <p:cNvSpPr txBox="1"/>
              <p:nvPr/>
            </p:nvSpPr>
            <p:spPr>
              <a:xfrm>
                <a:off x="871146" y="4193829"/>
                <a:ext cx="1877437"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link layer:</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e.g., Ethernet</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(chapter 6)</a:t>
                </a:r>
                <a:endParaRPr b="0" i="0" sz="2000" u="none" cap="none" strike="noStrike">
                  <a:solidFill>
                    <a:srgbClr val="000000"/>
                  </a:solidFill>
                  <a:latin typeface="Calibri"/>
                  <a:ea typeface="Calibri"/>
                  <a:cs typeface="Calibri"/>
                  <a:sym typeface="Calibri"/>
                </a:endParaRPr>
              </a:p>
            </p:txBody>
          </p:sp>
          <p:cxnSp>
            <p:nvCxnSpPr>
              <p:cNvPr id="1020" name="Google Shape;1020;p13"/>
              <p:cNvCxnSpPr/>
              <p:nvPr/>
            </p:nvCxnSpPr>
            <p:spPr>
              <a:xfrm flipH="1" rot="10800000">
                <a:off x="2762871" y="3152085"/>
                <a:ext cx="1193800" cy="1338263"/>
              </a:xfrm>
              <a:prstGeom prst="straightConnector1">
                <a:avLst/>
              </a:prstGeom>
              <a:noFill/>
              <a:ln cap="flat" cmpd="sng" w="19050">
                <a:solidFill>
                  <a:srgbClr val="CC0000"/>
                </a:solidFill>
                <a:prstDash val="solid"/>
                <a:round/>
                <a:headEnd len="med" w="med" type="none"/>
                <a:tailEnd len="med" w="med" type="none"/>
              </a:ln>
            </p:spPr>
          </p:cxnSp>
        </p:grpSp>
      </p:grpSp>
      <p:grpSp>
        <p:nvGrpSpPr>
          <p:cNvPr id="1021" name="Google Shape;1021;p13"/>
          <p:cNvGrpSpPr/>
          <p:nvPr/>
        </p:nvGrpSpPr>
        <p:grpSpPr>
          <a:xfrm>
            <a:off x="3458817" y="1655073"/>
            <a:ext cx="7784246" cy="5023471"/>
            <a:chOff x="3458817" y="1655073"/>
            <a:chExt cx="7784246" cy="5023471"/>
          </a:xfrm>
        </p:grpSpPr>
        <p:sp>
          <p:nvSpPr>
            <p:cNvPr id="1022" name="Google Shape;1022;p13"/>
            <p:cNvSpPr txBox="1"/>
            <p:nvPr/>
          </p:nvSpPr>
          <p:spPr>
            <a:xfrm>
              <a:off x="5437808" y="1667773"/>
              <a:ext cx="1250950" cy="1465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lookup,</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forwarding</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queueing</a:t>
              </a:r>
              <a:endParaRPr/>
            </a:p>
          </p:txBody>
        </p:sp>
        <p:grpSp>
          <p:nvGrpSpPr>
            <p:cNvPr id="1023" name="Google Shape;1023;p13"/>
            <p:cNvGrpSpPr/>
            <p:nvPr/>
          </p:nvGrpSpPr>
          <p:grpSpPr>
            <a:xfrm>
              <a:off x="5533058" y="2274198"/>
              <a:ext cx="993775" cy="468312"/>
              <a:chOff x="310" y="3526"/>
              <a:chExt cx="1040" cy="457"/>
            </a:xfrm>
          </p:grpSpPr>
          <p:sp>
            <p:nvSpPr>
              <p:cNvPr id="1024" name="Google Shape;1024;p13"/>
              <p:cNvSpPr/>
              <p:nvPr/>
            </p:nvSpPr>
            <p:spPr>
              <a:xfrm>
                <a:off x="310" y="3526"/>
                <a:ext cx="1040" cy="457"/>
              </a:xfrm>
              <a:prstGeom prst="rect">
                <a:avLst/>
              </a:prstGeom>
              <a:solidFill>
                <a:srgbClr val="FF00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25" name="Google Shape;1025;p13"/>
              <p:cNvCxnSpPr/>
              <p:nvPr/>
            </p:nvCxnSpPr>
            <p:spPr>
              <a:xfrm>
                <a:off x="446"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26" name="Google Shape;1026;p13"/>
              <p:cNvCxnSpPr/>
              <p:nvPr/>
            </p:nvCxnSpPr>
            <p:spPr>
              <a:xfrm>
                <a:off x="558" y="3538"/>
                <a:ext cx="2" cy="435"/>
              </a:xfrm>
              <a:prstGeom prst="straightConnector1">
                <a:avLst/>
              </a:prstGeom>
              <a:noFill/>
              <a:ln cap="flat" cmpd="sng" w="38100">
                <a:solidFill>
                  <a:srgbClr val="FFFFFF"/>
                </a:solidFill>
                <a:prstDash val="solid"/>
                <a:round/>
                <a:headEnd len="med" w="med" type="none"/>
                <a:tailEnd len="med" w="med" type="none"/>
              </a:ln>
            </p:spPr>
          </p:cxnSp>
          <p:cxnSp>
            <p:nvCxnSpPr>
              <p:cNvPr id="1027" name="Google Shape;1027;p13"/>
              <p:cNvCxnSpPr/>
              <p:nvPr/>
            </p:nvCxnSpPr>
            <p:spPr>
              <a:xfrm>
                <a:off x="671"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28" name="Google Shape;1028;p13"/>
              <p:cNvCxnSpPr/>
              <p:nvPr/>
            </p:nvCxnSpPr>
            <p:spPr>
              <a:xfrm>
                <a:off x="782"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29" name="Google Shape;1029;p13"/>
              <p:cNvCxnSpPr/>
              <p:nvPr/>
            </p:nvCxnSpPr>
            <p:spPr>
              <a:xfrm>
                <a:off x="895"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30" name="Google Shape;1030;p13"/>
              <p:cNvCxnSpPr/>
              <p:nvPr/>
            </p:nvCxnSpPr>
            <p:spPr>
              <a:xfrm>
                <a:off x="1006"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31" name="Google Shape;1031;p13"/>
              <p:cNvCxnSpPr/>
              <p:nvPr/>
            </p:nvCxnSpPr>
            <p:spPr>
              <a:xfrm>
                <a:off x="1121"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32" name="Google Shape;1032;p13"/>
              <p:cNvCxnSpPr/>
              <p:nvPr/>
            </p:nvCxnSpPr>
            <p:spPr>
              <a:xfrm>
                <a:off x="1229" y="3538"/>
                <a:ext cx="2" cy="435"/>
              </a:xfrm>
              <a:prstGeom prst="straightConnector1">
                <a:avLst/>
              </a:prstGeom>
              <a:noFill/>
              <a:ln cap="flat" cmpd="sng" w="38100">
                <a:solidFill>
                  <a:srgbClr val="FFFFFF"/>
                </a:solidFill>
                <a:prstDash val="solid"/>
                <a:round/>
                <a:headEnd len="med" w="med" type="none"/>
                <a:tailEnd len="med" w="med" type="none"/>
              </a:ln>
            </p:spPr>
          </p:cxnSp>
        </p:grpSp>
        <p:grpSp>
          <p:nvGrpSpPr>
            <p:cNvPr id="1033" name="Google Shape;1033;p13"/>
            <p:cNvGrpSpPr/>
            <p:nvPr/>
          </p:nvGrpSpPr>
          <p:grpSpPr>
            <a:xfrm>
              <a:off x="3458817" y="1655073"/>
              <a:ext cx="7784246" cy="5023471"/>
              <a:chOff x="3458817" y="1655073"/>
              <a:chExt cx="7784246" cy="5023471"/>
            </a:xfrm>
          </p:grpSpPr>
          <p:sp>
            <p:nvSpPr>
              <p:cNvPr id="1034" name="Google Shape;1034;p13"/>
              <p:cNvSpPr/>
              <p:nvPr/>
            </p:nvSpPr>
            <p:spPr>
              <a:xfrm>
                <a:off x="5406058" y="1655073"/>
                <a:ext cx="1247775" cy="150495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35" name="Google Shape;1035;p13"/>
              <p:cNvCxnSpPr/>
              <p:nvPr/>
            </p:nvCxnSpPr>
            <p:spPr>
              <a:xfrm>
                <a:off x="5210796" y="2380560"/>
                <a:ext cx="190500" cy="1588"/>
              </a:xfrm>
              <a:prstGeom prst="straightConnector1">
                <a:avLst/>
              </a:prstGeom>
              <a:noFill/>
              <a:ln cap="flat" cmpd="sng" w="28575">
                <a:solidFill>
                  <a:srgbClr val="000000"/>
                </a:solidFill>
                <a:prstDash val="solid"/>
                <a:round/>
                <a:headEnd len="med" w="med" type="none"/>
                <a:tailEnd len="med" w="med" type="triangle"/>
              </a:ln>
            </p:spPr>
          </p:cxnSp>
          <p:sp>
            <p:nvSpPr>
              <p:cNvPr id="1036" name="Google Shape;1036;p13"/>
              <p:cNvSpPr txBox="1"/>
              <p:nvPr/>
            </p:nvSpPr>
            <p:spPr>
              <a:xfrm>
                <a:off x="3458817" y="4011544"/>
                <a:ext cx="7784246" cy="266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99"/>
                  </a:buClr>
                  <a:buSzPts val="2800"/>
                  <a:buFont typeface="Noto Sans Symbols"/>
                  <a:buNone/>
                </a:pPr>
                <a:r>
                  <a:rPr b="0" i="0" lang="en-US" sz="2800" u="none" cap="none" strike="noStrike">
                    <a:solidFill>
                      <a:srgbClr val="000099"/>
                    </a:solidFill>
                    <a:latin typeface="Calibri"/>
                    <a:ea typeface="Calibri"/>
                    <a:cs typeface="Calibri"/>
                    <a:sym typeface="Calibri"/>
                  </a:rPr>
                  <a:t>decentralized switching</a:t>
                </a:r>
                <a:r>
                  <a:rPr b="0" i="1" lang="en-US" sz="2800" u="none" cap="none" strike="noStrike">
                    <a:solidFill>
                      <a:srgbClr val="000099"/>
                    </a:solidFill>
                    <a:latin typeface="Calibri"/>
                    <a:ea typeface="Calibri"/>
                    <a:cs typeface="Calibri"/>
                    <a:sym typeface="Calibri"/>
                  </a:rPr>
                  <a:t>:</a:t>
                </a:r>
                <a:r>
                  <a:rPr b="0" i="0" lang="en-US" sz="2800" u="none" cap="none" strike="noStrike">
                    <a:solidFill>
                      <a:srgbClr val="000099"/>
                    </a:solidFill>
                    <a:latin typeface="Calibri"/>
                    <a:ea typeface="Calibri"/>
                    <a:cs typeface="Calibri"/>
                    <a:sym typeface="Calibri"/>
                  </a:rPr>
                  <a:t> </a:t>
                </a:r>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using header field values, lookup output port using forwarding table in input port memory </a:t>
                </a:r>
                <a:r>
                  <a:rPr b="0" i="1" lang="en-US" sz="2400" u="none" cap="none" strike="noStrike">
                    <a:solidFill>
                      <a:srgbClr val="000000"/>
                    </a:solidFill>
                    <a:latin typeface="Calibri"/>
                    <a:ea typeface="Calibri"/>
                    <a:cs typeface="Calibri"/>
                    <a:sym typeface="Calibri"/>
                  </a:rPr>
                  <a:t>(“match plus action”)</a:t>
                </a:r>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goal: complete input port processing at ‘line speed’</a:t>
                </a:r>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0000A3"/>
                    </a:solidFill>
                    <a:latin typeface="Calibri"/>
                    <a:ea typeface="Calibri"/>
                    <a:cs typeface="Calibri"/>
                    <a:sym typeface="Calibri"/>
                  </a:rPr>
                  <a:t>input port queuing: </a:t>
                </a:r>
                <a:r>
                  <a:rPr b="0" i="0" lang="en-US" sz="2400" u="none" cap="none" strike="noStrike">
                    <a:solidFill>
                      <a:srgbClr val="000000"/>
                    </a:solidFill>
                    <a:latin typeface="Calibri"/>
                    <a:ea typeface="Calibri"/>
                    <a:cs typeface="Calibri"/>
                    <a:sym typeface="Calibri"/>
                  </a:rPr>
                  <a:t>if datagrams arrive faster than forwarding rate into switch fabric</a:t>
                </a:r>
                <a:endParaRPr/>
              </a:p>
            </p:txBody>
          </p:sp>
          <p:cxnSp>
            <p:nvCxnSpPr>
              <p:cNvPr id="1037" name="Google Shape;1037;p13"/>
              <p:cNvCxnSpPr/>
              <p:nvPr/>
            </p:nvCxnSpPr>
            <p:spPr>
              <a:xfrm flipH="1" rot="10800000">
                <a:off x="5267946" y="3282260"/>
                <a:ext cx="669925" cy="790575"/>
              </a:xfrm>
              <a:prstGeom prst="straightConnector1">
                <a:avLst/>
              </a:prstGeom>
              <a:noFill/>
              <a:ln cap="flat" cmpd="sng" w="19050">
                <a:solidFill>
                  <a:srgbClr val="CC0000"/>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descr="A close up of a logo&#10;&#10;Description automatically generated" id="1042" name="Google Shape;1042;p1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043" name="Google Shape;1043;p1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044" name="Google Shape;1044;p1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045" name="Google Shape;1045;p1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Input port functions</a:t>
            </a:r>
            <a:endParaRPr/>
          </a:p>
        </p:txBody>
      </p:sp>
      <p:sp>
        <p:nvSpPr>
          <p:cNvPr id="1046" name="Google Shape;1046;p14"/>
          <p:cNvSpPr/>
          <p:nvPr/>
        </p:nvSpPr>
        <p:spPr>
          <a:xfrm>
            <a:off x="2164668" y="1518548"/>
            <a:ext cx="4568825" cy="1836737"/>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7" name="Google Shape;1047;p14"/>
          <p:cNvSpPr/>
          <p:nvPr/>
        </p:nvSpPr>
        <p:spPr>
          <a:xfrm>
            <a:off x="2472648" y="2032898"/>
            <a:ext cx="1417638" cy="828675"/>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termination</a:t>
            </a:r>
            <a:endParaRPr/>
          </a:p>
        </p:txBody>
      </p:sp>
      <p:sp>
        <p:nvSpPr>
          <p:cNvPr id="1048" name="Google Shape;1048;p14"/>
          <p:cNvSpPr/>
          <p:nvPr/>
        </p:nvSpPr>
        <p:spPr>
          <a:xfrm>
            <a:off x="5447623" y="1655073"/>
            <a:ext cx="1247775" cy="1504950"/>
          </a:xfrm>
          <a:prstGeom prst="rect">
            <a:avLst/>
          </a:prstGeom>
          <a:solidFill>
            <a:srgbClr val="FFFFFF"/>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49" name="Google Shape;1049;p14"/>
          <p:cNvCxnSpPr/>
          <p:nvPr/>
        </p:nvCxnSpPr>
        <p:spPr>
          <a:xfrm>
            <a:off x="2040848" y="2444060"/>
            <a:ext cx="423863" cy="0"/>
          </a:xfrm>
          <a:prstGeom prst="straightConnector1">
            <a:avLst/>
          </a:prstGeom>
          <a:noFill/>
          <a:ln cap="flat" cmpd="sng" w="28575">
            <a:solidFill>
              <a:srgbClr val="000000"/>
            </a:solidFill>
            <a:prstDash val="solid"/>
            <a:round/>
            <a:headEnd len="med" w="med" type="none"/>
            <a:tailEnd len="med" w="med" type="triangle"/>
          </a:ln>
        </p:spPr>
      </p:cxnSp>
      <p:cxnSp>
        <p:nvCxnSpPr>
          <p:cNvPr id="1050" name="Google Shape;1050;p14"/>
          <p:cNvCxnSpPr/>
          <p:nvPr/>
        </p:nvCxnSpPr>
        <p:spPr>
          <a:xfrm>
            <a:off x="3909336" y="2423423"/>
            <a:ext cx="190500" cy="1587"/>
          </a:xfrm>
          <a:prstGeom prst="straightConnector1">
            <a:avLst/>
          </a:prstGeom>
          <a:noFill/>
          <a:ln cap="flat" cmpd="sng" w="28575">
            <a:solidFill>
              <a:srgbClr val="000000"/>
            </a:solidFill>
            <a:prstDash val="solid"/>
            <a:round/>
            <a:headEnd len="med" w="med" type="none"/>
            <a:tailEnd len="med" w="med" type="triangle"/>
          </a:ln>
        </p:spPr>
      </p:cxnSp>
      <p:cxnSp>
        <p:nvCxnSpPr>
          <p:cNvPr id="1051" name="Google Shape;1051;p14"/>
          <p:cNvCxnSpPr/>
          <p:nvPr/>
        </p:nvCxnSpPr>
        <p:spPr>
          <a:xfrm>
            <a:off x="5252361" y="2380560"/>
            <a:ext cx="190500" cy="1588"/>
          </a:xfrm>
          <a:prstGeom prst="straightConnector1">
            <a:avLst/>
          </a:prstGeom>
          <a:noFill/>
          <a:ln cap="flat" cmpd="sng" w="28575">
            <a:solidFill>
              <a:srgbClr val="000000"/>
            </a:solidFill>
            <a:prstDash val="solid"/>
            <a:round/>
            <a:headEnd len="med" w="med" type="none"/>
            <a:tailEnd len="med" w="med" type="triangle"/>
          </a:ln>
        </p:spPr>
      </p:cxnSp>
      <p:cxnSp>
        <p:nvCxnSpPr>
          <p:cNvPr id="1052" name="Google Shape;1052;p14"/>
          <p:cNvCxnSpPr/>
          <p:nvPr/>
        </p:nvCxnSpPr>
        <p:spPr>
          <a:xfrm flipH="1" rot="10800000">
            <a:off x="6643011" y="2421835"/>
            <a:ext cx="736600" cy="1588"/>
          </a:xfrm>
          <a:prstGeom prst="straightConnector1">
            <a:avLst/>
          </a:prstGeom>
          <a:noFill/>
          <a:ln cap="flat" cmpd="sng" w="28575">
            <a:solidFill>
              <a:srgbClr val="000000"/>
            </a:solidFill>
            <a:prstDash val="solid"/>
            <a:round/>
            <a:headEnd len="med" w="med" type="none"/>
            <a:tailEnd len="med" w="med" type="triangle"/>
          </a:ln>
        </p:spPr>
      </p:cxnSp>
      <p:sp>
        <p:nvSpPr>
          <p:cNvPr id="1053" name="Google Shape;1053;p14"/>
          <p:cNvSpPr txBox="1"/>
          <p:nvPr/>
        </p:nvSpPr>
        <p:spPr>
          <a:xfrm>
            <a:off x="5479373" y="1667773"/>
            <a:ext cx="1250950" cy="1465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lookup,</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forwarding</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queueing</a:t>
            </a:r>
            <a:endParaRPr/>
          </a:p>
        </p:txBody>
      </p:sp>
      <p:sp>
        <p:nvSpPr>
          <p:cNvPr id="1054" name="Google Shape;1054;p14"/>
          <p:cNvSpPr txBox="1"/>
          <p:nvPr/>
        </p:nvSpPr>
        <p:spPr>
          <a:xfrm>
            <a:off x="3500382" y="3942269"/>
            <a:ext cx="7778907" cy="266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99"/>
              </a:buClr>
              <a:buSzPts val="2800"/>
              <a:buFont typeface="Noto Sans Symbols"/>
              <a:buNone/>
            </a:pPr>
            <a:r>
              <a:rPr b="0" i="0" lang="en-US" sz="2800" u="none" cap="none" strike="noStrike">
                <a:solidFill>
                  <a:srgbClr val="000099"/>
                </a:solidFill>
                <a:latin typeface="Calibri"/>
                <a:ea typeface="Calibri"/>
                <a:cs typeface="Calibri"/>
                <a:sym typeface="Calibri"/>
              </a:rPr>
              <a:t>decentralized switching</a:t>
            </a:r>
            <a:r>
              <a:rPr b="0" i="1" lang="en-US" sz="2800" u="none" cap="none" strike="noStrike">
                <a:solidFill>
                  <a:srgbClr val="000099"/>
                </a:solidFill>
                <a:latin typeface="Calibri"/>
                <a:ea typeface="Calibri"/>
                <a:cs typeface="Calibri"/>
                <a:sym typeface="Calibri"/>
              </a:rPr>
              <a:t>:</a:t>
            </a:r>
            <a:r>
              <a:rPr b="0" i="0" lang="en-US" sz="2800" u="none" cap="none" strike="noStrike">
                <a:solidFill>
                  <a:srgbClr val="000099"/>
                </a:solidFill>
                <a:latin typeface="Calibri"/>
                <a:ea typeface="Calibri"/>
                <a:cs typeface="Calibri"/>
                <a:sym typeface="Calibri"/>
              </a:rPr>
              <a:t> </a:t>
            </a:r>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using header field values, lookup output port using forwarding table in input port memory </a:t>
            </a:r>
            <a:r>
              <a:rPr b="0" i="1" lang="en-US" sz="2400" u="none" cap="none" strike="noStrike">
                <a:solidFill>
                  <a:srgbClr val="000000"/>
                </a:solidFill>
                <a:latin typeface="Calibri"/>
                <a:ea typeface="Calibri"/>
                <a:cs typeface="Calibri"/>
                <a:sym typeface="Calibri"/>
              </a:rPr>
              <a:t>(“match plus action”)</a:t>
            </a:r>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CC0000"/>
                </a:solidFill>
                <a:latin typeface="Calibri"/>
                <a:ea typeface="Calibri"/>
                <a:cs typeface="Calibri"/>
                <a:sym typeface="Calibri"/>
              </a:rPr>
              <a:t>destination-based forwarding: </a:t>
            </a:r>
            <a:r>
              <a:rPr b="0" i="0" lang="en-US" sz="2400" u="none" cap="none" strike="noStrike">
                <a:solidFill>
                  <a:srgbClr val="000000"/>
                </a:solidFill>
                <a:latin typeface="Calibri"/>
                <a:ea typeface="Calibri"/>
                <a:cs typeface="Calibri"/>
                <a:sym typeface="Calibri"/>
              </a:rPr>
              <a:t>forward based only on destination IP address (traditional)</a:t>
            </a:r>
            <a:endParaRPr b="0" i="0" sz="2400" u="none" cap="none" strike="noStrike">
              <a:solidFill>
                <a:srgbClr val="000000"/>
              </a:solidFill>
              <a:latin typeface="Calibri"/>
              <a:ea typeface="Calibri"/>
              <a:cs typeface="Calibri"/>
              <a:sym typeface="Calibri"/>
            </a:endParaRPr>
          </a:p>
          <a:p>
            <a:pPr indent="-342900" lvl="0" marL="342900" marR="0" rtl="0" algn="l">
              <a:lnSpc>
                <a:spcPct val="90000"/>
              </a:lnSpc>
              <a:spcBef>
                <a:spcPts val="480"/>
              </a:spcBef>
              <a:spcAft>
                <a:spcPts val="0"/>
              </a:spcAft>
              <a:buClr>
                <a:srgbClr val="000099"/>
              </a:buClr>
              <a:buSzPts val="2400"/>
              <a:buFont typeface="Noto Sans Symbols"/>
              <a:buChar char="▪"/>
            </a:pPr>
            <a:r>
              <a:rPr b="0" i="0" lang="en-US" sz="2400" u="none" cap="none" strike="noStrike">
                <a:solidFill>
                  <a:srgbClr val="CC0000"/>
                </a:solidFill>
                <a:latin typeface="Calibri"/>
                <a:ea typeface="Calibri"/>
                <a:cs typeface="Calibri"/>
                <a:sym typeface="Calibri"/>
              </a:rPr>
              <a:t>generalized forwarding: </a:t>
            </a:r>
            <a:r>
              <a:rPr b="0" i="0" lang="en-US" sz="2400" u="none" cap="none" strike="noStrike">
                <a:solidFill>
                  <a:srgbClr val="000000"/>
                </a:solidFill>
                <a:latin typeface="Calibri"/>
                <a:ea typeface="Calibri"/>
                <a:cs typeface="Calibri"/>
                <a:sym typeface="Calibri"/>
              </a:rPr>
              <a:t>forward based on any set of header field values</a:t>
            </a:r>
            <a:endParaRPr/>
          </a:p>
        </p:txBody>
      </p:sp>
      <p:sp>
        <p:nvSpPr>
          <p:cNvPr id="1055" name="Google Shape;1055;p14"/>
          <p:cNvSpPr txBox="1"/>
          <p:nvPr/>
        </p:nvSpPr>
        <p:spPr>
          <a:xfrm>
            <a:off x="300503" y="3266385"/>
            <a:ext cx="2475358"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physical layer:</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bit-level reception</a:t>
            </a:r>
            <a:endParaRPr b="0" i="0" sz="2000" u="none" cap="none" strike="noStrike">
              <a:solidFill>
                <a:srgbClr val="000000"/>
              </a:solidFill>
              <a:latin typeface="Calibri"/>
              <a:ea typeface="Calibri"/>
              <a:cs typeface="Calibri"/>
              <a:sym typeface="Calibri"/>
            </a:endParaRPr>
          </a:p>
        </p:txBody>
      </p:sp>
      <p:cxnSp>
        <p:nvCxnSpPr>
          <p:cNvPr id="1056" name="Google Shape;1056;p14"/>
          <p:cNvCxnSpPr/>
          <p:nvPr/>
        </p:nvCxnSpPr>
        <p:spPr>
          <a:xfrm>
            <a:off x="7340788" y="902598"/>
            <a:ext cx="11113" cy="2865437"/>
          </a:xfrm>
          <a:prstGeom prst="straightConnector1">
            <a:avLst/>
          </a:prstGeom>
          <a:noFill/>
          <a:ln cap="flat" cmpd="sng" w="9525">
            <a:solidFill>
              <a:srgbClr val="C00000"/>
            </a:solidFill>
            <a:prstDash val="solid"/>
            <a:round/>
            <a:headEnd len="med" w="med" type="none"/>
            <a:tailEnd len="med" w="med" type="none"/>
          </a:ln>
        </p:spPr>
      </p:cxnSp>
      <p:sp>
        <p:nvSpPr>
          <p:cNvPr id="1057" name="Google Shape;1057;p14"/>
          <p:cNvSpPr/>
          <p:nvPr/>
        </p:nvSpPr>
        <p:spPr>
          <a:xfrm>
            <a:off x="7460573" y="2031310"/>
            <a:ext cx="1055688" cy="8286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fabric</a:t>
            </a:r>
            <a:endParaRPr/>
          </a:p>
        </p:txBody>
      </p:sp>
      <p:grpSp>
        <p:nvGrpSpPr>
          <p:cNvPr id="1058" name="Google Shape;1058;p14"/>
          <p:cNvGrpSpPr/>
          <p:nvPr/>
        </p:nvGrpSpPr>
        <p:grpSpPr>
          <a:xfrm>
            <a:off x="5574623" y="2274198"/>
            <a:ext cx="993775" cy="468312"/>
            <a:chOff x="310" y="3526"/>
            <a:chExt cx="1040" cy="457"/>
          </a:xfrm>
        </p:grpSpPr>
        <p:sp>
          <p:nvSpPr>
            <p:cNvPr id="1059" name="Google Shape;1059;p14"/>
            <p:cNvSpPr/>
            <p:nvPr/>
          </p:nvSpPr>
          <p:spPr>
            <a:xfrm>
              <a:off x="310" y="3526"/>
              <a:ext cx="1040" cy="457"/>
            </a:xfrm>
            <a:prstGeom prst="rect">
              <a:avLst/>
            </a:prstGeom>
            <a:solidFill>
              <a:srgbClr val="FF00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60" name="Google Shape;1060;p14"/>
            <p:cNvCxnSpPr/>
            <p:nvPr/>
          </p:nvCxnSpPr>
          <p:spPr>
            <a:xfrm>
              <a:off x="446"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1" name="Google Shape;1061;p14"/>
            <p:cNvCxnSpPr/>
            <p:nvPr/>
          </p:nvCxnSpPr>
          <p:spPr>
            <a:xfrm>
              <a:off x="558" y="3538"/>
              <a:ext cx="2" cy="435"/>
            </a:xfrm>
            <a:prstGeom prst="straightConnector1">
              <a:avLst/>
            </a:prstGeom>
            <a:noFill/>
            <a:ln cap="flat" cmpd="sng" w="38100">
              <a:solidFill>
                <a:srgbClr val="FFFFFF"/>
              </a:solidFill>
              <a:prstDash val="solid"/>
              <a:round/>
              <a:headEnd len="med" w="med" type="none"/>
              <a:tailEnd len="med" w="med" type="none"/>
            </a:ln>
          </p:spPr>
        </p:cxnSp>
        <p:cxnSp>
          <p:nvCxnSpPr>
            <p:cNvPr id="1062" name="Google Shape;1062;p14"/>
            <p:cNvCxnSpPr/>
            <p:nvPr/>
          </p:nvCxnSpPr>
          <p:spPr>
            <a:xfrm>
              <a:off x="671"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3" name="Google Shape;1063;p14"/>
            <p:cNvCxnSpPr/>
            <p:nvPr/>
          </p:nvCxnSpPr>
          <p:spPr>
            <a:xfrm>
              <a:off x="782"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4" name="Google Shape;1064;p14"/>
            <p:cNvCxnSpPr/>
            <p:nvPr/>
          </p:nvCxnSpPr>
          <p:spPr>
            <a:xfrm>
              <a:off x="895"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5" name="Google Shape;1065;p14"/>
            <p:cNvCxnSpPr/>
            <p:nvPr/>
          </p:nvCxnSpPr>
          <p:spPr>
            <a:xfrm>
              <a:off x="1006"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6" name="Google Shape;1066;p14"/>
            <p:cNvCxnSpPr/>
            <p:nvPr/>
          </p:nvCxnSpPr>
          <p:spPr>
            <a:xfrm>
              <a:off x="1121"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067" name="Google Shape;1067;p14"/>
            <p:cNvCxnSpPr/>
            <p:nvPr/>
          </p:nvCxnSpPr>
          <p:spPr>
            <a:xfrm>
              <a:off x="1229" y="3538"/>
              <a:ext cx="2" cy="435"/>
            </a:xfrm>
            <a:prstGeom prst="straightConnector1">
              <a:avLst/>
            </a:prstGeom>
            <a:noFill/>
            <a:ln cap="flat" cmpd="sng" w="38100">
              <a:solidFill>
                <a:srgbClr val="FFFFFF"/>
              </a:solidFill>
              <a:prstDash val="solid"/>
              <a:round/>
              <a:headEnd len="med" w="med" type="none"/>
              <a:tailEnd len="med" w="med" type="none"/>
            </a:ln>
          </p:spPr>
        </p:cxnSp>
      </p:grpSp>
      <p:cxnSp>
        <p:nvCxnSpPr>
          <p:cNvPr id="1068" name="Google Shape;1068;p14"/>
          <p:cNvCxnSpPr/>
          <p:nvPr/>
        </p:nvCxnSpPr>
        <p:spPr>
          <a:xfrm flipH="1" rot="10800000">
            <a:off x="2785386" y="2955235"/>
            <a:ext cx="446087" cy="490538"/>
          </a:xfrm>
          <a:prstGeom prst="straightConnector1">
            <a:avLst/>
          </a:prstGeom>
          <a:noFill/>
          <a:ln cap="flat" cmpd="sng" w="19050">
            <a:solidFill>
              <a:srgbClr val="CC0000"/>
            </a:solidFill>
            <a:prstDash val="solid"/>
            <a:round/>
            <a:headEnd len="med" w="med" type="none"/>
            <a:tailEnd len="med" w="med" type="none"/>
          </a:ln>
        </p:spPr>
      </p:cxnSp>
      <p:cxnSp>
        <p:nvCxnSpPr>
          <p:cNvPr id="1069" name="Google Shape;1069;p14"/>
          <p:cNvCxnSpPr/>
          <p:nvPr/>
        </p:nvCxnSpPr>
        <p:spPr>
          <a:xfrm flipH="1" rot="10800000">
            <a:off x="5309511" y="3282260"/>
            <a:ext cx="669925" cy="790575"/>
          </a:xfrm>
          <a:prstGeom prst="straightConnector1">
            <a:avLst/>
          </a:prstGeom>
          <a:noFill/>
          <a:ln cap="flat" cmpd="sng" w="19050">
            <a:solidFill>
              <a:srgbClr val="CC0000"/>
            </a:solidFill>
            <a:prstDash val="solid"/>
            <a:round/>
            <a:headEnd len="med" w="med" type="none"/>
            <a:tailEnd len="med" w="med" type="none"/>
          </a:ln>
        </p:spPr>
      </p:cxnSp>
      <p:grpSp>
        <p:nvGrpSpPr>
          <p:cNvPr id="1070" name="Google Shape;1070;p14"/>
          <p:cNvGrpSpPr/>
          <p:nvPr/>
        </p:nvGrpSpPr>
        <p:grpSpPr>
          <a:xfrm>
            <a:off x="912711" y="1664528"/>
            <a:ext cx="4336475" cy="3729630"/>
            <a:chOff x="871146" y="1664528"/>
            <a:chExt cx="4336475" cy="3729630"/>
          </a:xfrm>
        </p:grpSpPr>
        <p:sp>
          <p:nvSpPr>
            <p:cNvPr id="1071" name="Google Shape;1071;p14"/>
            <p:cNvSpPr/>
            <p:nvPr/>
          </p:nvSpPr>
          <p:spPr>
            <a:xfrm>
              <a:off x="4114937" y="1947588"/>
              <a:ext cx="1055688" cy="82867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link </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layer </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protocol</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(receive)</a:t>
              </a:r>
              <a:endParaRPr/>
            </a:p>
          </p:txBody>
        </p:sp>
        <p:grpSp>
          <p:nvGrpSpPr>
            <p:cNvPr id="1072" name="Google Shape;1072;p14"/>
            <p:cNvGrpSpPr/>
            <p:nvPr/>
          </p:nvGrpSpPr>
          <p:grpSpPr>
            <a:xfrm>
              <a:off x="871146" y="1664528"/>
              <a:ext cx="4336475" cy="3729630"/>
              <a:chOff x="871146" y="1664528"/>
              <a:chExt cx="4336475" cy="3729630"/>
            </a:xfrm>
          </p:grpSpPr>
          <p:sp>
            <p:nvSpPr>
              <p:cNvPr id="1073" name="Google Shape;1073;p14"/>
              <p:cNvSpPr/>
              <p:nvPr/>
            </p:nvSpPr>
            <p:spPr>
              <a:xfrm>
                <a:off x="4055096" y="1664528"/>
                <a:ext cx="1152525" cy="1409700"/>
              </a:xfrm>
              <a:prstGeom prst="rect">
                <a:avLst/>
              </a:prstGeom>
              <a:no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074" name="Google Shape;1074;p14"/>
              <p:cNvCxnSpPr/>
              <p:nvPr/>
            </p:nvCxnSpPr>
            <p:spPr>
              <a:xfrm>
                <a:off x="3867771" y="2423423"/>
                <a:ext cx="190500" cy="1587"/>
              </a:xfrm>
              <a:prstGeom prst="straightConnector1">
                <a:avLst/>
              </a:prstGeom>
              <a:noFill/>
              <a:ln cap="flat" cmpd="sng" w="28575">
                <a:solidFill>
                  <a:srgbClr val="000000"/>
                </a:solidFill>
                <a:prstDash val="solid"/>
                <a:round/>
                <a:headEnd len="med" w="med" type="none"/>
                <a:tailEnd len="med" w="med" type="triangle"/>
              </a:ln>
            </p:spPr>
          </p:cxnSp>
          <p:sp>
            <p:nvSpPr>
              <p:cNvPr id="1075" name="Google Shape;1075;p14"/>
              <p:cNvSpPr txBox="1"/>
              <p:nvPr/>
            </p:nvSpPr>
            <p:spPr>
              <a:xfrm>
                <a:off x="871146" y="4193829"/>
                <a:ext cx="1877437"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link layer:</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e.g., Ethernet</a:t>
                </a:r>
                <a:endParaRPr/>
              </a:p>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(chapter 6)</a:t>
                </a:r>
                <a:endParaRPr b="0" i="0" sz="2000" u="none" cap="none" strike="noStrike">
                  <a:solidFill>
                    <a:srgbClr val="000000"/>
                  </a:solidFill>
                  <a:latin typeface="Calibri"/>
                  <a:ea typeface="Calibri"/>
                  <a:cs typeface="Calibri"/>
                  <a:sym typeface="Calibri"/>
                </a:endParaRPr>
              </a:p>
            </p:txBody>
          </p:sp>
          <p:cxnSp>
            <p:nvCxnSpPr>
              <p:cNvPr id="1076" name="Google Shape;1076;p14"/>
              <p:cNvCxnSpPr/>
              <p:nvPr/>
            </p:nvCxnSpPr>
            <p:spPr>
              <a:xfrm flipH="1" rot="10800000">
                <a:off x="2762871" y="3152085"/>
                <a:ext cx="1193800" cy="1338263"/>
              </a:xfrm>
              <a:prstGeom prst="straightConnector1">
                <a:avLst/>
              </a:prstGeom>
              <a:noFill/>
              <a:ln cap="flat" cmpd="sng" w="19050">
                <a:solidFill>
                  <a:srgbClr val="CC0000"/>
                </a:solidFill>
                <a:prstDash val="solid"/>
                <a:round/>
                <a:headEnd len="med" w="med" type="none"/>
                <a:tailEnd len="med" w="med" type="none"/>
              </a:ln>
            </p:spPr>
          </p:cxn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descr="A close up of a logo&#10;&#10;Description automatically generated" id="1081" name="Google Shape;1081;p1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082" name="Google Shape;1082;p1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083" name="Google Shape;1083;p1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084" name="Google Shape;1084;p1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Destination-based Forwarding</a:t>
            </a:r>
            <a:endParaRPr/>
          </a:p>
        </p:txBody>
      </p:sp>
      <p:sp>
        <p:nvSpPr>
          <p:cNvPr id="1085" name="Google Shape;1085;p15"/>
          <p:cNvSpPr txBox="1"/>
          <p:nvPr/>
        </p:nvSpPr>
        <p:spPr>
          <a:xfrm>
            <a:off x="592249" y="6421538"/>
            <a:ext cx="73207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rgbClr val="000000"/>
                </a:solidFill>
                <a:latin typeface="Calibri"/>
                <a:ea typeface="Calibri"/>
                <a:cs typeface="Calibri"/>
                <a:sym typeface="Calibri"/>
              </a:rPr>
              <a:t> but what happens if ranges don’t divide up so nicely? </a:t>
            </a:r>
            <a:endParaRPr b="0" i="0" sz="2400" u="none" cap="none" strike="noStrike">
              <a:solidFill>
                <a:srgbClr val="000000"/>
              </a:solidFill>
              <a:latin typeface="Calibri"/>
              <a:ea typeface="Calibri"/>
              <a:cs typeface="Calibri"/>
              <a:sym typeface="Calibri"/>
            </a:endParaRPr>
          </a:p>
        </p:txBody>
      </p:sp>
      <p:pic>
        <p:nvPicPr>
          <p:cNvPr id="1086" name="Google Shape;1086;p15"/>
          <p:cNvPicPr preferRelativeResize="0"/>
          <p:nvPr/>
        </p:nvPicPr>
        <p:blipFill rotWithShape="1">
          <a:blip r:embed="rId4">
            <a:alphaModFix/>
          </a:blip>
          <a:srcRect b="0" l="0" r="0" t="0"/>
          <a:stretch/>
        </p:blipFill>
        <p:spPr>
          <a:xfrm>
            <a:off x="460658" y="3542439"/>
            <a:ext cx="9375866" cy="2779571"/>
          </a:xfrm>
          <a:prstGeom prst="rect">
            <a:avLst/>
          </a:prstGeom>
          <a:noFill/>
          <a:ln>
            <a:noFill/>
          </a:ln>
        </p:spPr>
      </p:pic>
      <p:grpSp>
        <p:nvGrpSpPr>
          <p:cNvPr id="1087" name="Google Shape;1087;p15"/>
          <p:cNvGrpSpPr/>
          <p:nvPr/>
        </p:nvGrpSpPr>
        <p:grpSpPr>
          <a:xfrm>
            <a:off x="302981" y="1496298"/>
            <a:ext cx="9699993" cy="2044580"/>
            <a:chOff x="898734" y="1108364"/>
            <a:chExt cx="9699993" cy="2044580"/>
          </a:xfrm>
        </p:grpSpPr>
        <p:pic>
          <p:nvPicPr>
            <p:cNvPr id="1088" name="Google Shape;1088;p15"/>
            <p:cNvPicPr preferRelativeResize="0"/>
            <p:nvPr/>
          </p:nvPicPr>
          <p:blipFill rotWithShape="1">
            <a:blip r:embed="rId5">
              <a:alphaModFix/>
            </a:blip>
            <a:srcRect b="0" l="0" r="0" t="0"/>
            <a:stretch/>
          </p:blipFill>
          <p:spPr>
            <a:xfrm>
              <a:off x="898734" y="1186912"/>
              <a:ext cx="9594790" cy="1966032"/>
            </a:xfrm>
            <a:prstGeom prst="rect">
              <a:avLst/>
            </a:prstGeom>
            <a:noFill/>
            <a:ln>
              <a:noFill/>
            </a:ln>
          </p:spPr>
        </p:pic>
        <p:sp>
          <p:nvSpPr>
            <p:cNvPr id="1089" name="Google Shape;1089;p15"/>
            <p:cNvSpPr/>
            <p:nvPr/>
          </p:nvSpPr>
          <p:spPr>
            <a:xfrm>
              <a:off x="1039091" y="1108364"/>
              <a:ext cx="9559636" cy="2355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090" name="Google Shape;1090;p15"/>
          <p:cNvGrpSpPr/>
          <p:nvPr/>
        </p:nvGrpSpPr>
        <p:grpSpPr>
          <a:xfrm>
            <a:off x="442761" y="3067062"/>
            <a:ext cx="9093336" cy="1283278"/>
            <a:chOff x="1038514" y="2679128"/>
            <a:chExt cx="9093336" cy="1283278"/>
          </a:xfrm>
        </p:grpSpPr>
        <p:pic>
          <p:nvPicPr>
            <p:cNvPr id="1091" name="Google Shape;1091;p15"/>
            <p:cNvPicPr preferRelativeResize="0"/>
            <p:nvPr/>
          </p:nvPicPr>
          <p:blipFill rotWithShape="1">
            <a:blip r:embed="rId6">
              <a:alphaModFix/>
            </a:blip>
            <a:srcRect b="0" l="0" r="0" t="0"/>
            <a:stretch/>
          </p:blipFill>
          <p:spPr>
            <a:xfrm>
              <a:off x="1038514" y="2679128"/>
              <a:ext cx="9093336" cy="1283278"/>
            </a:xfrm>
            <a:prstGeom prst="rect">
              <a:avLst/>
            </a:prstGeom>
            <a:noFill/>
            <a:ln>
              <a:noFill/>
            </a:ln>
          </p:spPr>
        </p:pic>
        <p:sp>
          <p:nvSpPr>
            <p:cNvPr id="1092" name="Google Shape;1092;p15"/>
            <p:cNvSpPr txBox="1"/>
            <p:nvPr/>
          </p:nvSpPr>
          <p:spPr>
            <a:xfrm>
              <a:off x="8451272" y="3131128"/>
              <a:ext cx="886691"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3</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500"/>
                                        <p:tgtEl>
                                          <p:spTgt spid="1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descr="A close up of a logo&#10;&#10;Description automatically generated" id="1097" name="Google Shape;1097;p1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098" name="Google Shape;1098;p1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099" name="Google Shape;1099;p1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100" name="Google Shape;1100;p1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Longest prefix matching</a:t>
            </a:r>
            <a:endParaRPr/>
          </a:p>
        </p:txBody>
      </p:sp>
      <p:sp>
        <p:nvSpPr>
          <p:cNvPr id="1101" name="Google Shape;1101;p16"/>
          <p:cNvSpPr/>
          <p:nvPr/>
        </p:nvSpPr>
        <p:spPr>
          <a:xfrm>
            <a:off x="423527" y="1589291"/>
            <a:ext cx="9199355" cy="1418932"/>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2" name="Google Shape;1102;p16"/>
          <p:cNvSpPr txBox="1"/>
          <p:nvPr/>
        </p:nvSpPr>
        <p:spPr>
          <a:xfrm>
            <a:off x="560055" y="1877389"/>
            <a:ext cx="9248359" cy="113505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when looking for forwarding table entry for given destination address, use </a:t>
            </a:r>
            <a:r>
              <a:rPr b="0" i="1" lang="en-US" sz="2800" u="none" cap="none" strike="noStrike">
                <a:solidFill>
                  <a:srgbClr val="000099"/>
                </a:solidFill>
                <a:latin typeface="Calibri"/>
                <a:ea typeface="Calibri"/>
                <a:cs typeface="Calibri"/>
                <a:sym typeface="Calibri"/>
              </a:rPr>
              <a:t>longest</a:t>
            </a:r>
            <a:r>
              <a:rPr b="0" i="0" lang="en-US" sz="2800" u="none" cap="none" strike="noStrike">
                <a:solidFill>
                  <a:srgbClr val="000000"/>
                </a:solidFill>
                <a:latin typeface="Calibri"/>
                <a:ea typeface="Calibri"/>
                <a:cs typeface="Calibri"/>
                <a:sym typeface="Calibri"/>
              </a:rPr>
              <a:t> address prefix that matches destination address.</a:t>
            </a:r>
            <a:endParaRPr/>
          </a:p>
        </p:txBody>
      </p:sp>
      <p:sp>
        <p:nvSpPr>
          <p:cNvPr id="1103" name="Google Shape;1103;p16"/>
          <p:cNvSpPr txBox="1"/>
          <p:nvPr/>
        </p:nvSpPr>
        <p:spPr>
          <a:xfrm>
            <a:off x="547353" y="1387826"/>
            <a:ext cx="3151697"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800"/>
              <a:buFont typeface="Calibri"/>
              <a:buNone/>
            </a:pPr>
            <a:r>
              <a:rPr b="0" i="0" lang="en-US" sz="2800" u="none" cap="none" strike="noStrike">
                <a:solidFill>
                  <a:srgbClr val="C00000"/>
                </a:solidFill>
                <a:latin typeface="Calibri"/>
                <a:ea typeface="Calibri"/>
                <a:cs typeface="Calibri"/>
                <a:sym typeface="Calibri"/>
              </a:rPr>
              <a:t>longest prefix match</a:t>
            </a:r>
            <a:endParaRPr/>
          </a:p>
        </p:txBody>
      </p:sp>
      <p:grpSp>
        <p:nvGrpSpPr>
          <p:cNvPr id="1104" name="Google Shape;1104;p16"/>
          <p:cNvGrpSpPr/>
          <p:nvPr/>
        </p:nvGrpSpPr>
        <p:grpSpPr>
          <a:xfrm>
            <a:off x="2106564" y="3305184"/>
            <a:ext cx="7479325" cy="2180038"/>
            <a:chOff x="2674601" y="3416024"/>
            <a:chExt cx="7479325" cy="2180038"/>
          </a:xfrm>
        </p:grpSpPr>
        <p:sp>
          <p:nvSpPr>
            <p:cNvPr id="1105" name="Google Shape;1105;p16"/>
            <p:cNvSpPr/>
            <p:nvPr/>
          </p:nvSpPr>
          <p:spPr>
            <a:xfrm>
              <a:off x="2674601" y="3464838"/>
              <a:ext cx="4941530" cy="2131224"/>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Destination Address Range                        </a:t>
              </a:r>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a:t>
              </a:r>
              <a:endParaRPr b="0" i="0" sz="2000" u="none" cap="none" strike="noStrike">
                <a:solidFill>
                  <a:srgbClr val="000000"/>
                </a:solidFill>
                <a:latin typeface="Comic Sans MS"/>
                <a:ea typeface="Comic Sans MS"/>
                <a:cs typeface="Comic Sans MS"/>
                <a:sym typeface="Comic Sans M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otherwise  </a:t>
              </a:r>
              <a:r>
                <a:rPr b="0" i="0" lang="en-US" sz="1800" u="none" cap="none" strike="noStrike">
                  <a:solidFill>
                    <a:srgbClr val="000000"/>
                  </a:solidFill>
                  <a:latin typeface="Times"/>
                  <a:ea typeface="Times"/>
                  <a:cs typeface="Times"/>
                  <a:sym typeface="Times"/>
                </a:rPr>
                <a:t>           </a:t>
              </a:r>
              <a:endParaRPr/>
            </a:p>
          </p:txBody>
        </p:sp>
        <p:sp>
          <p:nvSpPr>
            <p:cNvPr id="1106" name="Google Shape;1106;p16"/>
            <p:cNvSpPr/>
            <p:nvPr/>
          </p:nvSpPr>
          <p:spPr>
            <a:xfrm>
              <a:off x="2675214" y="3473174"/>
              <a:ext cx="7459662" cy="210661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107" name="Google Shape;1107;p16"/>
            <p:cNvCxnSpPr/>
            <p:nvPr/>
          </p:nvCxnSpPr>
          <p:spPr>
            <a:xfrm>
              <a:off x="2675214" y="3908149"/>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08" name="Google Shape;1108;p16"/>
            <p:cNvCxnSpPr/>
            <p:nvPr/>
          </p:nvCxnSpPr>
          <p:spPr>
            <a:xfrm>
              <a:off x="2705376" y="4338362"/>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09" name="Google Shape;1109;p16"/>
            <p:cNvCxnSpPr/>
            <p:nvPr/>
          </p:nvCxnSpPr>
          <p:spPr>
            <a:xfrm>
              <a:off x="2679976" y="4757462"/>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10" name="Google Shape;1110;p16"/>
            <p:cNvCxnSpPr/>
            <p:nvPr/>
          </p:nvCxnSpPr>
          <p:spPr>
            <a:xfrm>
              <a:off x="2676801" y="5187674"/>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11" name="Google Shape;1111;p16"/>
            <p:cNvCxnSpPr/>
            <p:nvPr/>
          </p:nvCxnSpPr>
          <p:spPr>
            <a:xfrm>
              <a:off x="8109371" y="3444875"/>
              <a:ext cx="0" cy="2117725"/>
            </a:xfrm>
            <a:prstGeom prst="straightConnector1">
              <a:avLst/>
            </a:prstGeom>
            <a:noFill/>
            <a:ln cap="flat" cmpd="sng" w="19050">
              <a:solidFill>
                <a:srgbClr val="000099"/>
              </a:solidFill>
              <a:prstDash val="solid"/>
              <a:round/>
              <a:headEnd len="med" w="med" type="none"/>
              <a:tailEnd len="med" w="med" type="none"/>
            </a:ln>
          </p:spPr>
        </p:cxnSp>
        <p:sp>
          <p:nvSpPr>
            <p:cNvPr id="1112" name="Google Shape;1112;p16"/>
            <p:cNvSpPr txBox="1"/>
            <p:nvPr/>
          </p:nvSpPr>
          <p:spPr>
            <a:xfrm>
              <a:off x="8158439" y="3416024"/>
              <a:ext cx="1543050" cy="21558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Link interface</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a:t>
              </a:r>
              <a:endParaRPr/>
            </a:p>
          </p:txBody>
        </p:sp>
        <p:sp>
          <p:nvSpPr>
            <p:cNvPr id="1113" name="Google Shape;1113;p16"/>
            <p:cNvSpPr txBox="1"/>
            <p:nvPr/>
          </p:nvSpPr>
          <p:spPr>
            <a:xfrm>
              <a:off x="6763327" y="400396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14" name="Google Shape;1114;p16"/>
            <p:cNvSpPr txBox="1"/>
            <p:nvPr/>
          </p:nvSpPr>
          <p:spPr>
            <a:xfrm>
              <a:off x="6089074" y="4005707"/>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15" name="Google Shape;1115;p16"/>
            <p:cNvSpPr txBox="1"/>
            <p:nvPr/>
          </p:nvSpPr>
          <p:spPr>
            <a:xfrm>
              <a:off x="6760005" y="481676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16" name="Google Shape;1116;p16"/>
            <p:cNvSpPr txBox="1"/>
            <p:nvPr/>
          </p:nvSpPr>
          <p:spPr>
            <a:xfrm>
              <a:off x="6083018" y="4846641"/>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17" name="Google Shape;1117;p16"/>
            <p:cNvSpPr txBox="1"/>
            <p:nvPr/>
          </p:nvSpPr>
          <p:spPr>
            <a:xfrm>
              <a:off x="6760005" y="442306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grpSp>
      <p:grpSp>
        <p:nvGrpSpPr>
          <p:cNvPr id="1118" name="Google Shape;1118;p16"/>
          <p:cNvGrpSpPr/>
          <p:nvPr/>
        </p:nvGrpSpPr>
        <p:grpSpPr>
          <a:xfrm>
            <a:off x="221666" y="5636769"/>
            <a:ext cx="9305341" cy="903606"/>
            <a:chOff x="789703" y="5747609"/>
            <a:chExt cx="9305341" cy="903606"/>
          </a:xfrm>
        </p:grpSpPr>
        <p:sp>
          <p:nvSpPr>
            <p:cNvPr id="1119" name="Google Shape;1119;p16"/>
            <p:cNvSpPr/>
            <p:nvPr/>
          </p:nvSpPr>
          <p:spPr>
            <a:xfrm>
              <a:off x="2672981" y="6281883"/>
              <a:ext cx="5561138"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11001000  00010111  00011000  10101010 </a:t>
              </a:r>
              <a:endParaRPr/>
            </a:p>
          </p:txBody>
        </p:sp>
        <p:sp>
          <p:nvSpPr>
            <p:cNvPr id="1120" name="Google Shape;1120;p16"/>
            <p:cNvSpPr txBox="1"/>
            <p:nvPr/>
          </p:nvSpPr>
          <p:spPr>
            <a:xfrm>
              <a:off x="789703" y="5882891"/>
              <a:ext cx="16362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800"/>
                <a:buFont typeface="Calibri"/>
                <a:buNone/>
              </a:pPr>
              <a:r>
                <a:rPr b="0" i="0" lang="en-US" sz="2800" u="none" cap="none" strike="noStrike">
                  <a:solidFill>
                    <a:srgbClr val="000099"/>
                  </a:solidFill>
                  <a:latin typeface="Calibri"/>
                  <a:ea typeface="Calibri"/>
                  <a:cs typeface="Calibri"/>
                  <a:sym typeface="Calibri"/>
                </a:rPr>
                <a:t>examples</a:t>
              </a:r>
              <a:r>
                <a:rPr b="0" i="0" lang="en-US" sz="2400" u="none" cap="none" strike="noStrike">
                  <a:solidFill>
                    <a:srgbClr val="000099"/>
                  </a:solidFill>
                  <a:latin typeface="Calibri"/>
                  <a:ea typeface="Calibri"/>
                  <a:cs typeface="Calibri"/>
                  <a:sym typeface="Calibri"/>
                </a:rPr>
                <a:t>:</a:t>
              </a:r>
              <a:endParaRPr/>
            </a:p>
          </p:txBody>
        </p:sp>
        <p:sp>
          <p:nvSpPr>
            <p:cNvPr id="1121" name="Google Shape;1121;p16"/>
            <p:cNvSpPr txBox="1"/>
            <p:nvPr/>
          </p:nvSpPr>
          <p:spPr>
            <a:xfrm>
              <a:off x="8186060" y="5747609"/>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122" name="Google Shape;1122;p16"/>
            <p:cNvSpPr txBox="1"/>
            <p:nvPr/>
          </p:nvSpPr>
          <p:spPr>
            <a:xfrm>
              <a:off x="8178869" y="6233982"/>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123" name="Google Shape;1123;p16"/>
            <p:cNvSpPr txBox="1"/>
            <p:nvPr/>
          </p:nvSpPr>
          <p:spPr>
            <a:xfrm>
              <a:off x="2672165" y="5802809"/>
              <a:ext cx="55611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11001000  00010111  00010110  10100001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descr="A close up of a logo&#10;&#10;Description automatically generated" id="1128" name="Google Shape;1128;p1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129" name="Google Shape;1129;p1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130" name="Google Shape;1130;p1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131" name="Google Shape;1131;p1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Longest prefix matching</a:t>
            </a:r>
            <a:endParaRPr/>
          </a:p>
        </p:txBody>
      </p:sp>
      <p:sp>
        <p:nvSpPr>
          <p:cNvPr id="1132" name="Google Shape;1132;p17"/>
          <p:cNvSpPr/>
          <p:nvPr/>
        </p:nvSpPr>
        <p:spPr>
          <a:xfrm>
            <a:off x="632834" y="1744413"/>
            <a:ext cx="6899516" cy="1215110"/>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133" name="Google Shape;1133;p17"/>
          <p:cNvSpPr txBox="1"/>
          <p:nvPr/>
        </p:nvSpPr>
        <p:spPr>
          <a:xfrm>
            <a:off x="735230" y="1960487"/>
            <a:ext cx="6936269" cy="92333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2250">
                <a:solidFill>
                  <a:srgbClr val="000000"/>
                </a:solidFill>
                <a:latin typeface="Calibri"/>
                <a:ea typeface="Calibri"/>
                <a:cs typeface="Calibri"/>
                <a:sym typeface="Calibri"/>
              </a:rPr>
              <a:t>when looking for forwarding table entry for given destination address, use </a:t>
            </a:r>
            <a:r>
              <a:rPr i="1" lang="en-US" sz="2250">
                <a:solidFill>
                  <a:srgbClr val="000099"/>
                </a:solidFill>
                <a:latin typeface="Calibri"/>
                <a:ea typeface="Calibri"/>
                <a:cs typeface="Calibri"/>
                <a:sym typeface="Calibri"/>
              </a:rPr>
              <a:t>longest</a:t>
            </a:r>
            <a:r>
              <a:rPr lang="en-US" sz="2250">
                <a:solidFill>
                  <a:srgbClr val="000000"/>
                </a:solidFill>
                <a:latin typeface="Calibri"/>
                <a:ea typeface="Calibri"/>
                <a:cs typeface="Calibri"/>
                <a:sym typeface="Calibri"/>
              </a:rPr>
              <a:t> address prefix that matches destination address.</a:t>
            </a:r>
            <a:endParaRPr/>
          </a:p>
        </p:txBody>
      </p:sp>
      <p:sp>
        <p:nvSpPr>
          <p:cNvPr id="1134" name="Google Shape;1134;p17"/>
          <p:cNvSpPr txBox="1"/>
          <p:nvPr/>
        </p:nvSpPr>
        <p:spPr>
          <a:xfrm>
            <a:off x="725703" y="1520576"/>
            <a:ext cx="2726837"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longest prefix match</a:t>
            </a:r>
            <a:endParaRPr/>
          </a:p>
        </p:txBody>
      </p:sp>
      <p:sp>
        <p:nvSpPr>
          <p:cNvPr id="1135" name="Google Shape;1135;p17"/>
          <p:cNvSpPr/>
          <p:nvPr/>
        </p:nvSpPr>
        <p:spPr>
          <a:xfrm>
            <a:off x="1895111" y="3166622"/>
            <a:ext cx="3706148" cy="1650452"/>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lang="en-US" sz="1350">
                <a:solidFill>
                  <a:srgbClr val="000000"/>
                </a:solidFill>
                <a:latin typeface="Arial"/>
                <a:ea typeface="Arial"/>
                <a:cs typeface="Arial"/>
                <a:sym typeface="Arial"/>
              </a:rPr>
              <a:t>Destination Address Range                        </a:t>
            </a:r>
            <a:endParaRPr/>
          </a:p>
          <a:p>
            <a:pPr indent="0" lvl="0" marL="0" marR="0" rtl="0" algn="just">
              <a:lnSpc>
                <a:spcPct val="150000"/>
              </a:lnSpc>
              <a:spcBef>
                <a:spcPts val="0"/>
              </a:spcBef>
              <a:spcAft>
                <a:spcPts val="0"/>
              </a:spcAft>
              <a:buNone/>
            </a:pPr>
            <a:r>
              <a:rPr lang="en-US" sz="1350">
                <a:solidFill>
                  <a:srgbClr val="000000"/>
                </a:solidFill>
                <a:latin typeface="Courier New"/>
                <a:ea typeface="Courier New"/>
                <a:cs typeface="Courier New"/>
                <a:sym typeface="Courier New"/>
              </a:rPr>
              <a:t>11001000  00010111  00010</a:t>
            </a:r>
            <a:endParaRPr sz="1500">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None/>
            </a:pPr>
            <a:r>
              <a:rPr lang="en-US" sz="1350">
                <a:solidFill>
                  <a:srgbClr val="000000"/>
                </a:solidFill>
                <a:latin typeface="Courier New"/>
                <a:ea typeface="Courier New"/>
                <a:cs typeface="Courier New"/>
                <a:sym typeface="Courier New"/>
              </a:rPr>
              <a:t>11001000  00010111  00011000</a:t>
            </a:r>
            <a:endParaRPr sz="1500">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None/>
            </a:pPr>
            <a:r>
              <a:rPr lang="en-US" sz="1350">
                <a:solidFill>
                  <a:srgbClr val="000000"/>
                </a:solidFill>
                <a:latin typeface="Courier New"/>
                <a:ea typeface="Courier New"/>
                <a:cs typeface="Courier New"/>
                <a:sym typeface="Courier New"/>
              </a:rPr>
              <a:t>11001000  00010111  00011</a:t>
            </a:r>
            <a:endParaRPr sz="1500">
              <a:solidFill>
                <a:srgbClr val="000000"/>
              </a:solidFill>
              <a:latin typeface="Comic Sans MS"/>
              <a:ea typeface="Comic Sans MS"/>
              <a:cs typeface="Comic Sans MS"/>
              <a:sym typeface="Comic Sans MS"/>
            </a:endParaRPr>
          </a:p>
          <a:p>
            <a:pPr indent="0" lvl="0" marL="0" marR="0" rtl="0" algn="just">
              <a:lnSpc>
                <a:spcPct val="150000"/>
              </a:lnSpc>
              <a:spcBef>
                <a:spcPts val="0"/>
              </a:spcBef>
              <a:spcAft>
                <a:spcPts val="0"/>
              </a:spcAft>
              <a:buNone/>
            </a:pPr>
            <a:r>
              <a:rPr lang="en-US" sz="1350">
                <a:solidFill>
                  <a:srgbClr val="000000"/>
                </a:solidFill>
                <a:latin typeface="Arial"/>
                <a:ea typeface="Arial"/>
                <a:cs typeface="Arial"/>
                <a:sym typeface="Arial"/>
              </a:rPr>
              <a:t>otherwise  </a:t>
            </a:r>
            <a:r>
              <a:rPr lang="en-US" sz="1350">
                <a:solidFill>
                  <a:srgbClr val="000000"/>
                </a:solidFill>
                <a:latin typeface="Times"/>
                <a:ea typeface="Times"/>
                <a:cs typeface="Times"/>
                <a:sym typeface="Times"/>
              </a:rPr>
              <a:t>           </a:t>
            </a:r>
            <a:endParaRPr/>
          </a:p>
        </p:txBody>
      </p:sp>
      <p:sp>
        <p:nvSpPr>
          <p:cNvPr id="1136" name="Google Shape;1136;p17"/>
          <p:cNvSpPr/>
          <p:nvPr/>
        </p:nvSpPr>
        <p:spPr>
          <a:xfrm>
            <a:off x="1895570" y="3198891"/>
            <a:ext cx="5594747" cy="1579960"/>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cxnSp>
        <p:nvCxnSpPr>
          <p:cNvPr id="1137" name="Google Shape;1137;p17"/>
          <p:cNvCxnSpPr/>
          <p:nvPr/>
        </p:nvCxnSpPr>
        <p:spPr>
          <a:xfrm>
            <a:off x="1895570" y="3525122"/>
            <a:ext cx="5586413" cy="0"/>
          </a:xfrm>
          <a:prstGeom prst="straightConnector1">
            <a:avLst/>
          </a:prstGeom>
          <a:noFill/>
          <a:ln cap="flat" cmpd="sng" w="19050">
            <a:solidFill>
              <a:srgbClr val="000099"/>
            </a:solidFill>
            <a:prstDash val="solid"/>
            <a:round/>
            <a:headEnd len="med" w="med" type="none"/>
            <a:tailEnd len="med" w="med" type="none"/>
          </a:ln>
        </p:spPr>
      </p:cxnSp>
      <p:cxnSp>
        <p:nvCxnSpPr>
          <p:cNvPr id="1138" name="Google Shape;1138;p17"/>
          <p:cNvCxnSpPr/>
          <p:nvPr/>
        </p:nvCxnSpPr>
        <p:spPr>
          <a:xfrm>
            <a:off x="1918192" y="3847782"/>
            <a:ext cx="5586413" cy="0"/>
          </a:xfrm>
          <a:prstGeom prst="straightConnector1">
            <a:avLst/>
          </a:prstGeom>
          <a:noFill/>
          <a:ln cap="flat" cmpd="sng" w="19050">
            <a:solidFill>
              <a:srgbClr val="000099"/>
            </a:solidFill>
            <a:prstDash val="solid"/>
            <a:round/>
            <a:headEnd len="med" w="med" type="none"/>
            <a:tailEnd len="med" w="med" type="none"/>
          </a:ln>
        </p:spPr>
      </p:cxnSp>
      <p:cxnSp>
        <p:nvCxnSpPr>
          <p:cNvPr id="1139" name="Google Shape;1139;p17"/>
          <p:cNvCxnSpPr/>
          <p:nvPr/>
        </p:nvCxnSpPr>
        <p:spPr>
          <a:xfrm>
            <a:off x="1899142" y="4162107"/>
            <a:ext cx="5586413" cy="0"/>
          </a:xfrm>
          <a:prstGeom prst="straightConnector1">
            <a:avLst/>
          </a:prstGeom>
          <a:noFill/>
          <a:ln cap="flat" cmpd="sng" w="19050">
            <a:solidFill>
              <a:srgbClr val="000099"/>
            </a:solidFill>
            <a:prstDash val="solid"/>
            <a:round/>
            <a:headEnd len="med" w="med" type="none"/>
            <a:tailEnd len="med" w="med" type="none"/>
          </a:ln>
        </p:spPr>
      </p:cxnSp>
      <p:cxnSp>
        <p:nvCxnSpPr>
          <p:cNvPr id="1140" name="Google Shape;1140;p17"/>
          <p:cNvCxnSpPr/>
          <p:nvPr/>
        </p:nvCxnSpPr>
        <p:spPr>
          <a:xfrm>
            <a:off x="1896761" y="4484766"/>
            <a:ext cx="5586413" cy="0"/>
          </a:xfrm>
          <a:prstGeom prst="straightConnector1">
            <a:avLst/>
          </a:prstGeom>
          <a:noFill/>
          <a:ln cap="flat" cmpd="sng" w="19050">
            <a:solidFill>
              <a:srgbClr val="000099"/>
            </a:solidFill>
            <a:prstDash val="solid"/>
            <a:round/>
            <a:headEnd len="med" w="med" type="none"/>
            <a:tailEnd len="med" w="med" type="none"/>
          </a:ln>
        </p:spPr>
      </p:cxnSp>
      <p:cxnSp>
        <p:nvCxnSpPr>
          <p:cNvPr id="1141" name="Google Shape;1141;p17"/>
          <p:cNvCxnSpPr/>
          <p:nvPr/>
        </p:nvCxnSpPr>
        <p:spPr>
          <a:xfrm>
            <a:off x="5971188" y="3177667"/>
            <a:ext cx="0" cy="1588294"/>
          </a:xfrm>
          <a:prstGeom prst="straightConnector1">
            <a:avLst/>
          </a:prstGeom>
          <a:noFill/>
          <a:ln cap="flat" cmpd="sng" w="19050">
            <a:solidFill>
              <a:srgbClr val="000099"/>
            </a:solidFill>
            <a:prstDash val="solid"/>
            <a:round/>
            <a:headEnd len="med" w="med" type="none"/>
            <a:tailEnd len="med" w="med" type="none"/>
          </a:ln>
        </p:spPr>
      </p:cxnSp>
      <p:sp>
        <p:nvSpPr>
          <p:cNvPr id="1142" name="Google Shape;1142;p17"/>
          <p:cNvSpPr txBox="1"/>
          <p:nvPr/>
        </p:nvSpPr>
        <p:spPr>
          <a:xfrm>
            <a:off x="6007989" y="3156028"/>
            <a:ext cx="1213794" cy="16504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350">
                <a:solidFill>
                  <a:srgbClr val="000000"/>
                </a:solidFill>
                <a:latin typeface="Arial"/>
                <a:ea typeface="Arial"/>
                <a:cs typeface="Arial"/>
                <a:sym typeface="Arial"/>
              </a:rPr>
              <a:t>Link interface</a:t>
            </a:r>
            <a:endParaRPr/>
          </a:p>
          <a:p>
            <a:pPr indent="0" lvl="0" marL="0" marR="0" rtl="0" algn="l">
              <a:lnSpc>
                <a:spcPct val="150000"/>
              </a:lnSpc>
              <a:spcBef>
                <a:spcPts val="0"/>
              </a:spcBef>
              <a:spcAft>
                <a:spcPts val="0"/>
              </a:spcAft>
              <a:buNone/>
            </a:pPr>
            <a:r>
              <a:rPr lang="en-US" sz="1350">
                <a:solidFill>
                  <a:srgbClr val="000000"/>
                </a:solidFill>
                <a:latin typeface="Arial"/>
                <a:ea typeface="Arial"/>
                <a:cs typeface="Arial"/>
                <a:sym typeface="Arial"/>
              </a:rPr>
              <a:t>0</a:t>
            </a:r>
            <a:endParaRPr/>
          </a:p>
          <a:p>
            <a:pPr indent="0" lvl="0" marL="0" marR="0" rtl="0" algn="l">
              <a:lnSpc>
                <a:spcPct val="150000"/>
              </a:lnSpc>
              <a:spcBef>
                <a:spcPts val="0"/>
              </a:spcBef>
              <a:spcAft>
                <a:spcPts val="0"/>
              </a:spcAft>
              <a:buNone/>
            </a:pPr>
            <a:r>
              <a:rPr lang="en-US" sz="1350">
                <a:solidFill>
                  <a:srgbClr val="000000"/>
                </a:solidFill>
                <a:latin typeface="Arial"/>
                <a:ea typeface="Arial"/>
                <a:cs typeface="Arial"/>
                <a:sym typeface="Arial"/>
              </a:rPr>
              <a:t>1</a:t>
            </a:r>
            <a:endParaRPr/>
          </a:p>
          <a:p>
            <a:pPr indent="0" lvl="0" marL="0" marR="0" rtl="0" algn="l">
              <a:lnSpc>
                <a:spcPct val="150000"/>
              </a:lnSpc>
              <a:spcBef>
                <a:spcPts val="0"/>
              </a:spcBef>
              <a:spcAft>
                <a:spcPts val="0"/>
              </a:spcAft>
              <a:buNone/>
            </a:pPr>
            <a:r>
              <a:rPr lang="en-US" sz="1350">
                <a:solidFill>
                  <a:srgbClr val="000000"/>
                </a:solidFill>
                <a:latin typeface="Arial"/>
                <a:ea typeface="Arial"/>
                <a:cs typeface="Arial"/>
                <a:sym typeface="Arial"/>
              </a:rPr>
              <a:t>2</a:t>
            </a:r>
            <a:endParaRPr/>
          </a:p>
          <a:p>
            <a:pPr indent="0" lvl="0" marL="0" marR="0" rtl="0" algn="l">
              <a:lnSpc>
                <a:spcPct val="150000"/>
              </a:lnSpc>
              <a:spcBef>
                <a:spcPts val="0"/>
              </a:spcBef>
              <a:spcAft>
                <a:spcPts val="0"/>
              </a:spcAft>
              <a:buNone/>
            </a:pPr>
            <a:r>
              <a:rPr lang="en-US" sz="1350">
                <a:solidFill>
                  <a:srgbClr val="000000"/>
                </a:solidFill>
                <a:latin typeface="Arial"/>
                <a:ea typeface="Arial"/>
                <a:cs typeface="Arial"/>
                <a:sym typeface="Arial"/>
              </a:rPr>
              <a:t>3</a:t>
            </a:r>
            <a:endParaRPr/>
          </a:p>
        </p:txBody>
      </p:sp>
      <p:sp>
        <p:nvSpPr>
          <p:cNvPr id="1143" name="Google Shape;1143;p17"/>
          <p:cNvSpPr/>
          <p:nvPr/>
        </p:nvSpPr>
        <p:spPr>
          <a:xfrm>
            <a:off x="1893896" y="5293881"/>
            <a:ext cx="4248279" cy="30008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11001000  00010111  00011000  10101010 </a:t>
            </a:r>
            <a:endParaRPr/>
          </a:p>
        </p:txBody>
      </p:sp>
      <p:sp>
        <p:nvSpPr>
          <p:cNvPr id="1144" name="Google Shape;1144;p17"/>
          <p:cNvSpPr txBox="1"/>
          <p:nvPr/>
        </p:nvSpPr>
        <p:spPr>
          <a:xfrm>
            <a:off x="481438" y="5006178"/>
            <a:ext cx="1276953"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rgbClr val="000099"/>
                </a:solidFill>
                <a:latin typeface="Calibri"/>
                <a:ea typeface="Calibri"/>
                <a:cs typeface="Calibri"/>
                <a:sym typeface="Calibri"/>
              </a:rPr>
              <a:t>examples</a:t>
            </a:r>
            <a:r>
              <a:rPr lang="en-US" sz="1800">
                <a:solidFill>
                  <a:srgbClr val="000099"/>
                </a:solidFill>
                <a:latin typeface="Calibri"/>
                <a:ea typeface="Calibri"/>
                <a:cs typeface="Calibri"/>
                <a:sym typeface="Calibri"/>
              </a:rPr>
              <a:t>:</a:t>
            </a:r>
            <a:endParaRPr/>
          </a:p>
        </p:txBody>
      </p:sp>
      <p:sp>
        <p:nvSpPr>
          <p:cNvPr id="1145" name="Google Shape;1145;p17"/>
          <p:cNvSpPr txBox="1"/>
          <p:nvPr/>
        </p:nvSpPr>
        <p:spPr>
          <a:xfrm>
            <a:off x="6028706" y="4904717"/>
            <a:ext cx="147867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00A3"/>
                </a:solidFill>
                <a:latin typeface="Calibri"/>
                <a:ea typeface="Calibri"/>
                <a:cs typeface="Calibri"/>
                <a:sym typeface="Calibri"/>
              </a:rPr>
              <a:t>which interface?</a:t>
            </a:r>
            <a:endParaRPr/>
          </a:p>
        </p:txBody>
      </p:sp>
      <p:sp>
        <p:nvSpPr>
          <p:cNvPr id="1146" name="Google Shape;1146;p17"/>
          <p:cNvSpPr txBox="1"/>
          <p:nvPr/>
        </p:nvSpPr>
        <p:spPr>
          <a:xfrm>
            <a:off x="6023312" y="5269497"/>
            <a:ext cx="147867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00A3"/>
                </a:solidFill>
                <a:latin typeface="Calibri"/>
                <a:ea typeface="Calibri"/>
                <a:cs typeface="Calibri"/>
                <a:sym typeface="Calibri"/>
              </a:rPr>
              <a:t>which interface?</a:t>
            </a:r>
            <a:endParaRPr/>
          </a:p>
        </p:txBody>
      </p:sp>
      <p:sp>
        <p:nvSpPr>
          <p:cNvPr id="1147" name="Google Shape;1147;p17"/>
          <p:cNvSpPr txBox="1"/>
          <p:nvPr/>
        </p:nvSpPr>
        <p:spPr>
          <a:xfrm>
            <a:off x="4961656" y="3596984"/>
            <a:ext cx="130925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a:t>
            </a:r>
            <a:endParaRPr/>
          </a:p>
        </p:txBody>
      </p:sp>
      <p:sp>
        <p:nvSpPr>
          <p:cNvPr id="1148" name="Google Shape;1148;p17"/>
          <p:cNvSpPr txBox="1"/>
          <p:nvPr/>
        </p:nvSpPr>
        <p:spPr>
          <a:xfrm>
            <a:off x="4455965" y="3598290"/>
            <a:ext cx="446810"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a:t>
            </a:r>
            <a:endParaRPr/>
          </a:p>
        </p:txBody>
      </p:sp>
      <p:sp>
        <p:nvSpPr>
          <p:cNvPr id="1149" name="Google Shape;1149;p17"/>
          <p:cNvSpPr txBox="1"/>
          <p:nvPr/>
        </p:nvSpPr>
        <p:spPr>
          <a:xfrm>
            <a:off x="4959164" y="4206584"/>
            <a:ext cx="130925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a:t>
            </a:r>
            <a:endParaRPr/>
          </a:p>
        </p:txBody>
      </p:sp>
      <p:sp>
        <p:nvSpPr>
          <p:cNvPr id="1150" name="Google Shape;1150;p17"/>
          <p:cNvSpPr txBox="1"/>
          <p:nvPr/>
        </p:nvSpPr>
        <p:spPr>
          <a:xfrm>
            <a:off x="4451423" y="4228991"/>
            <a:ext cx="446810"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a:t>
            </a:r>
            <a:endParaRPr/>
          </a:p>
        </p:txBody>
      </p:sp>
      <p:sp>
        <p:nvSpPr>
          <p:cNvPr id="1151" name="Google Shape;1151;p17"/>
          <p:cNvSpPr txBox="1"/>
          <p:nvPr/>
        </p:nvSpPr>
        <p:spPr>
          <a:xfrm>
            <a:off x="4959164" y="3911309"/>
            <a:ext cx="1309255"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a:t>
            </a:r>
            <a:endParaRPr/>
          </a:p>
        </p:txBody>
      </p:sp>
      <p:sp>
        <p:nvSpPr>
          <p:cNvPr id="1152" name="Google Shape;1152;p17"/>
          <p:cNvSpPr txBox="1"/>
          <p:nvPr/>
        </p:nvSpPr>
        <p:spPr>
          <a:xfrm>
            <a:off x="1893284" y="4946117"/>
            <a:ext cx="4248279"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rgbClr val="000000"/>
                </a:solidFill>
                <a:latin typeface="Courier New"/>
                <a:ea typeface="Courier New"/>
                <a:cs typeface="Courier New"/>
                <a:sym typeface="Courier New"/>
              </a:rPr>
              <a:t>11001000  00010111  00010110  10100001 </a:t>
            </a:r>
            <a:endParaRPr/>
          </a:p>
        </p:txBody>
      </p:sp>
      <p:grpSp>
        <p:nvGrpSpPr>
          <p:cNvPr id="1153" name="Google Shape;1153;p17"/>
          <p:cNvGrpSpPr/>
          <p:nvPr/>
        </p:nvGrpSpPr>
        <p:grpSpPr>
          <a:xfrm>
            <a:off x="491833" y="3067046"/>
            <a:ext cx="7252855" cy="2670464"/>
            <a:chOff x="803563" y="3297382"/>
            <a:chExt cx="9670473" cy="3560618"/>
          </a:xfrm>
        </p:grpSpPr>
        <p:sp>
          <p:nvSpPr>
            <p:cNvPr id="1154" name="Google Shape;1154;p17"/>
            <p:cNvSpPr/>
            <p:nvPr/>
          </p:nvSpPr>
          <p:spPr>
            <a:xfrm>
              <a:off x="845127" y="3297382"/>
              <a:ext cx="9628909" cy="1122218"/>
            </a:xfrm>
            <a:custGeom>
              <a:rect b="b" l="l" r="r" t="t"/>
              <a:pathLst>
                <a:path extrusionOk="0" h="1122218" w="9628909">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l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155" name="Google Shape;1155;p17"/>
            <p:cNvSpPr/>
            <p:nvPr/>
          </p:nvSpPr>
          <p:spPr>
            <a:xfrm>
              <a:off x="1634837" y="4364180"/>
              <a:ext cx="8756072" cy="1399309"/>
            </a:xfrm>
            <a:prstGeom prst="rect">
              <a:avLst/>
            </a:prstGeom>
            <a:solidFill>
              <a:schemeClr val="l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156" name="Google Shape;1156;p17"/>
            <p:cNvSpPr/>
            <p:nvPr/>
          </p:nvSpPr>
          <p:spPr>
            <a:xfrm flipH="1" rot="10800000">
              <a:off x="803563" y="5735782"/>
              <a:ext cx="9628909" cy="1122218"/>
            </a:xfrm>
            <a:custGeom>
              <a:rect b="b" l="l" r="r" t="t"/>
              <a:pathLst>
                <a:path extrusionOk="0" h="1122218" w="9628909">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grpSp>
        <p:nvGrpSpPr>
          <p:cNvPr id="1157" name="Google Shape;1157;p17"/>
          <p:cNvGrpSpPr/>
          <p:nvPr/>
        </p:nvGrpSpPr>
        <p:grpSpPr>
          <a:xfrm>
            <a:off x="1915388" y="3573603"/>
            <a:ext cx="2628899" cy="1613189"/>
            <a:chOff x="2701636" y="3972790"/>
            <a:chExt cx="3505199" cy="2150919"/>
          </a:xfrm>
        </p:grpSpPr>
        <p:sp>
          <p:nvSpPr>
            <p:cNvPr id="1158" name="Google Shape;1158;p17"/>
            <p:cNvSpPr/>
            <p:nvPr/>
          </p:nvSpPr>
          <p:spPr>
            <a:xfrm>
              <a:off x="2701636" y="5791200"/>
              <a:ext cx="3491346" cy="33250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159" name="Google Shape;1159;p17"/>
            <p:cNvSpPr/>
            <p:nvPr/>
          </p:nvSpPr>
          <p:spPr>
            <a:xfrm>
              <a:off x="2715489" y="3972790"/>
              <a:ext cx="3491346" cy="33250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160" name="Google Shape;1160;p17"/>
            <p:cNvSpPr/>
            <p:nvPr/>
          </p:nvSpPr>
          <p:spPr>
            <a:xfrm>
              <a:off x="4419600" y="4350327"/>
              <a:ext cx="290946" cy="1427018"/>
            </a:xfrm>
            <a:prstGeom prst="upDown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161" name="Google Shape;1161;p17"/>
            <p:cNvSpPr txBox="1"/>
            <p:nvPr/>
          </p:nvSpPr>
          <p:spPr>
            <a:xfrm>
              <a:off x="4031673" y="4738255"/>
              <a:ext cx="112877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match!</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descr="A close up of a logo&#10;&#10;Description automatically generated" id="1166" name="Google Shape;1166;p1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167" name="Google Shape;1167;p1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168" name="Google Shape;1168;p1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169" name="Google Shape;1169;p1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Longest prefix matching</a:t>
            </a:r>
            <a:endParaRPr/>
          </a:p>
        </p:txBody>
      </p:sp>
      <p:sp>
        <p:nvSpPr>
          <p:cNvPr id="1170" name="Google Shape;1170;p18"/>
          <p:cNvSpPr/>
          <p:nvPr/>
        </p:nvSpPr>
        <p:spPr>
          <a:xfrm>
            <a:off x="395817" y="1629607"/>
            <a:ext cx="9199355" cy="1413570"/>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18"/>
          <p:cNvSpPr txBox="1"/>
          <p:nvPr/>
        </p:nvSpPr>
        <p:spPr>
          <a:xfrm>
            <a:off x="532345" y="1863534"/>
            <a:ext cx="9248359" cy="113505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when looking for forwarding table entry for given destination address, use </a:t>
            </a:r>
            <a:r>
              <a:rPr b="0" i="1" lang="en-US" sz="2800" u="none" cap="none" strike="noStrike">
                <a:solidFill>
                  <a:srgbClr val="000099"/>
                </a:solidFill>
                <a:latin typeface="Calibri"/>
                <a:ea typeface="Calibri"/>
                <a:cs typeface="Calibri"/>
                <a:sym typeface="Calibri"/>
              </a:rPr>
              <a:t>longest</a:t>
            </a:r>
            <a:r>
              <a:rPr b="0" i="0" lang="en-US" sz="2800" u="none" cap="none" strike="noStrike">
                <a:solidFill>
                  <a:srgbClr val="000000"/>
                </a:solidFill>
                <a:latin typeface="Calibri"/>
                <a:ea typeface="Calibri"/>
                <a:cs typeface="Calibri"/>
                <a:sym typeface="Calibri"/>
              </a:rPr>
              <a:t> address prefix that matches destination address.</a:t>
            </a:r>
            <a:endParaRPr/>
          </a:p>
        </p:txBody>
      </p:sp>
      <p:sp>
        <p:nvSpPr>
          <p:cNvPr id="1172" name="Google Shape;1172;p18"/>
          <p:cNvSpPr txBox="1"/>
          <p:nvPr/>
        </p:nvSpPr>
        <p:spPr>
          <a:xfrm>
            <a:off x="519643" y="1387821"/>
            <a:ext cx="3151697"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800"/>
              <a:buFont typeface="Calibri"/>
              <a:buNone/>
            </a:pPr>
            <a:r>
              <a:rPr b="0" i="0" lang="en-US" sz="2800" u="none" cap="none" strike="noStrike">
                <a:solidFill>
                  <a:srgbClr val="C00000"/>
                </a:solidFill>
                <a:latin typeface="Calibri"/>
                <a:ea typeface="Calibri"/>
                <a:cs typeface="Calibri"/>
                <a:sym typeface="Calibri"/>
              </a:rPr>
              <a:t>longest prefix match</a:t>
            </a:r>
            <a:endParaRPr/>
          </a:p>
        </p:txBody>
      </p:sp>
      <p:sp>
        <p:nvSpPr>
          <p:cNvPr id="1173" name="Google Shape;1173;p18"/>
          <p:cNvSpPr/>
          <p:nvPr/>
        </p:nvSpPr>
        <p:spPr>
          <a:xfrm>
            <a:off x="2078854" y="3270868"/>
            <a:ext cx="4941530" cy="2131224"/>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Destination Address Range                        </a:t>
            </a:r>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a:t>
            </a:r>
            <a:endParaRPr b="0" i="0" sz="2000" u="none" cap="none" strike="noStrike">
              <a:solidFill>
                <a:srgbClr val="000000"/>
              </a:solidFill>
              <a:latin typeface="Comic Sans MS"/>
              <a:ea typeface="Comic Sans MS"/>
              <a:cs typeface="Comic Sans MS"/>
              <a:sym typeface="Comic Sans M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otherwise  </a:t>
            </a:r>
            <a:r>
              <a:rPr b="0" i="0" lang="en-US" sz="1800" u="none" cap="none" strike="noStrike">
                <a:solidFill>
                  <a:srgbClr val="000000"/>
                </a:solidFill>
                <a:latin typeface="Times"/>
                <a:ea typeface="Times"/>
                <a:cs typeface="Times"/>
                <a:sym typeface="Times"/>
              </a:rPr>
              <a:t>           </a:t>
            </a:r>
            <a:endParaRPr/>
          </a:p>
        </p:txBody>
      </p:sp>
      <p:sp>
        <p:nvSpPr>
          <p:cNvPr id="1174" name="Google Shape;1174;p18"/>
          <p:cNvSpPr/>
          <p:nvPr/>
        </p:nvSpPr>
        <p:spPr>
          <a:xfrm>
            <a:off x="2079467" y="3279204"/>
            <a:ext cx="7459662" cy="210661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175" name="Google Shape;1175;p18"/>
          <p:cNvCxnSpPr/>
          <p:nvPr/>
        </p:nvCxnSpPr>
        <p:spPr>
          <a:xfrm>
            <a:off x="2079467" y="3714179"/>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76" name="Google Shape;1176;p18"/>
          <p:cNvCxnSpPr/>
          <p:nvPr/>
        </p:nvCxnSpPr>
        <p:spPr>
          <a:xfrm>
            <a:off x="2109629" y="4144392"/>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77" name="Google Shape;1177;p18"/>
          <p:cNvCxnSpPr/>
          <p:nvPr/>
        </p:nvCxnSpPr>
        <p:spPr>
          <a:xfrm>
            <a:off x="2084229" y="4563492"/>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78" name="Google Shape;1178;p18"/>
          <p:cNvCxnSpPr/>
          <p:nvPr/>
        </p:nvCxnSpPr>
        <p:spPr>
          <a:xfrm>
            <a:off x="2081054" y="4993704"/>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179" name="Google Shape;1179;p18"/>
          <p:cNvCxnSpPr/>
          <p:nvPr/>
        </p:nvCxnSpPr>
        <p:spPr>
          <a:xfrm>
            <a:off x="7513624" y="3250905"/>
            <a:ext cx="0" cy="2117725"/>
          </a:xfrm>
          <a:prstGeom prst="straightConnector1">
            <a:avLst/>
          </a:prstGeom>
          <a:noFill/>
          <a:ln cap="flat" cmpd="sng" w="19050">
            <a:solidFill>
              <a:srgbClr val="000099"/>
            </a:solidFill>
            <a:prstDash val="solid"/>
            <a:round/>
            <a:headEnd len="med" w="med" type="none"/>
            <a:tailEnd len="med" w="med" type="none"/>
          </a:ln>
        </p:spPr>
      </p:cxnSp>
      <p:sp>
        <p:nvSpPr>
          <p:cNvPr id="1180" name="Google Shape;1180;p18"/>
          <p:cNvSpPr txBox="1"/>
          <p:nvPr/>
        </p:nvSpPr>
        <p:spPr>
          <a:xfrm>
            <a:off x="7562692" y="3222054"/>
            <a:ext cx="1543050" cy="21558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Link interface</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a:t>
            </a:r>
            <a:endParaRPr/>
          </a:p>
        </p:txBody>
      </p:sp>
      <p:sp>
        <p:nvSpPr>
          <p:cNvPr id="1181" name="Google Shape;1181;p18"/>
          <p:cNvSpPr/>
          <p:nvPr/>
        </p:nvSpPr>
        <p:spPr>
          <a:xfrm>
            <a:off x="2077234" y="6087913"/>
            <a:ext cx="5561138"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11001000  00010111  00011000  10101010 </a:t>
            </a:r>
            <a:endParaRPr/>
          </a:p>
        </p:txBody>
      </p:sp>
      <p:sp>
        <p:nvSpPr>
          <p:cNvPr id="1182" name="Google Shape;1182;p18"/>
          <p:cNvSpPr txBox="1"/>
          <p:nvPr/>
        </p:nvSpPr>
        <p:spPr>
          <a:xfrm>
            <a:off x="193956" y="5688921"/>
            <a:ext cx="16362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800"/>
              <a:buFont typeface="Calibri"/>
              <a:buNone/>
            </a:pPr>
            <a:r>
              <a:rPr b="0" i="0" lang="en-US" sz="2800" u="none" cap="none" strike="noStrike">
                <a:solidFill>
                  <a:srgbClr val="000099"/>
                </a:solidFill>
                <a:latin typeface="Calibri"/>
                <a:ea typeface="Calibri"/>
                <a:cs typeface="Calibri"/>
                <a:sym typeface="Calibri"/>
              </a:rPr>
              <a:t>examples</a:t>
            </a:r>
            <a:r>
              <a:rPr b="0" i="0" lang="en-US" sz="2400" u="none" cap="none" strike="noStrike">
                <a:solidFill>
                  <a:srgbClr val="000099"/>
                </a:solidFill>
                <a:latin typeface="Calibri"/>
                <a:ea typeface="Calibri"/>
                <a:cs typeface="Calibri"/>
                <a:sym typeface="Calibri"/>
              </a:rPr>
              <a:t>:</a:t>
            </a:r>
            <a:endParaRPr/>
          </a:p>
        </p:txBody>
      </p:sp>
      <p:sp>
        <p:nvSpPr>
          <p:cNvPr id="1183" name="Google Shape;1183;p18"/>
          <p:cNvSpPr txBox="1"/>
          <p:nvPr/>
        </p:nvSpPr>
        <p:spPr>
          <a:xfrm>
            <a:off x="7590313" y="5553639"/>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184" name="Google Shape;1184;p18"/>
          <p:cNvSpPr txBox="1"/>
          <p:nvPr/>
        </p:nvSpPr>
        <p:spPr>
          <a:xfrm>
            <a:off x="7583122" y="6040012"/>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185" name="Google Shape;1185;p18"/>
          <p:cNvSpPr txBox="1"/>
          <p:nvPr/>
        </p:nvSpPr>
        <p:spPr>
          <a:xfrm>
            <a:off x="6167580" y="380999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86" name="Google Shape;1186;p18"/>
          <p:cNvSpPr txBox="1"/>
          <p:nvPr/>
        </p:nvSpPr>
        <p:spPr>
          <a:xfrm>
            <a:off x="5493327" y="3811737"/>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87" name="Google Shape;1187;p18"/>
          <p:cNvSpPr txBox="1"/>
          <p:nvPr/>
        </p:nvSpPr>
        <p:spPr>
          <a:xfrm>
            <a:off x="6164258" y="462279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88" name="Google Shape;1188;p18"/>
          <p:cNvSpPr txBox="1"/>
          <p:nvPr/>
        </p:nvSpPr>
        <p:spPr>
          <a:xfrm>
            <a:off x="5487271" y="4652671"/>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89" name="Google Shape;1189;p18"/>
          <p:cNvSpPr txBox="1"/>
          <p:nvPr/>
        </p:nvSpPr>
        <p:spPr>
          <a:xfrm>
            <a:off x="6164258" y="4229095"/>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190" name="Google Shape;1190;p18"/>
          <p:cNvSpPr txBox="1"/>
          <p:nvPr/>
        </p:nvSpPr>
        <p:spPr>
          <a:xfrm>
            <a:off x="2076418" y="5608839"/>
            <a:ext cx="55611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11001000  00010111  00010110  10100001 </a:t>
            </a:r>
            <a:endParaRPr/>
          </a:p>
        </p:txBody>
      </p:sp>
      <p:grpSp>
        <p:nvGrpSpPr>
          <p:cNvPr id="1191" name="Google Shape;1191;p18"/>
          <p:cNvGrpSpPr/>
          <p:nvPr/>
        </p:nvGrpSpPr>
        <p:grpSpPr>
          <a:xfrm>
            <a:off x="263235" y="3103413"/>
            <a:ext cx="9628910" cy="3560617"/>
            <a:chOff x="858982" y="3297383"/>
            <a:chExt cx="9628910" cy="3560617"/>
          </a:xfrm>
        </p:grpSpPr>
        <p:sp>
          <p:nvSpPr>
            <p:cNvPr id="1192" name="Google Shape;1192;p18"/>
            <p:cNvSpPr/>
            <p:nvPr/>
          </p:nvSpPr>
          <p:spPr>
            <a:xfrm>
              <a:off x="858982" y="3297383"/>
              <a:ext cx="9628910" cy="1944054"/>
            </a:xfrm>
            <a:custGeom>
              <a:rect b="b" l="l" r="r" t="t"/>
              <a:pathLst>
                <a:path extrusionOk="0" h="1944054" w="9628910">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lt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3" name="Google Shape;1193;p18"/>
            <p:cNvSpPr/>
            <p:nvPr/>
          </p:nvSpPr>
          <p:spPr>
            <a:xfrm>
              <a:off x="2299855" y="5112326"/>
              <a:ext cx="8118764" cy="1052948"/>
            </a:xfrm>
            <a:prstGeom prst="rect">
              <a:avLst/>
            </a:prstGeom>
            <a:solidFill>
              <a:schemeClr val="lt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4" name="Google Shape;1194;p18"/>
            <p:cNvSpPr/>
            <p:nvPr/>
          </p:nvSpPr>
          <p:spPr>
            <a:xfrm flipH="1" rot="10800000">
              <a:off x="900546" y="5915892"/>
              <a:ext cx="9531927" cy="942108"/>
            </a:xfrm>
            <a:custGeom>
              <a:rect b="b" l="l" r="r" t="t"/>
              <a:pathLst>
                <a:path extrusionOk="0" h="942108" w="9531927">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195" name="Google Shape;1195;p18"/>
          <p:cNvGrpSpPr/>
          <p:nvPr/>
        </p:nvGrpSpPr>
        <p:grpSpPr>
          <a:xfrm>
            <a:off x="2105889" y="4610111"/>
            <a:ext cx="3505199" cy="1804550"/>
            <a:chOff x="2701636" y="4319159"/>
            <a:chExt cx="3505199" cy="1804550"/>
          </a:xfrm>
        </p:grpSpPr>
        <p:sp>
          <p:nvSpPr>
            <p:cNvPr id="1196" name="Google Shape;1196;p18"/>
            <p:cNvSpPr/>
            <p:nvPr/>
          </p:nvSpPr>
          <p:spPr>
            <a:xfrm>
              <a:off x="2701636" y="5791200"/>
              <a:ext cx="3491346" cy="33250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7" name="Google Shape;1197;p18"/>
            <p:cNvSpPr/>
            <p:nvPr/>
          </p:nvSpPr>
          <p:spPr>
            <a:xfrm>
              <a:off x="2715489" y="4319159"/>
              <a:ext cx="3491346" cy="33250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8" name="Google Shape;1198;p18"/>
            <p:cNvSpPr/>
            <p:nvPr/>
          </p:nvSpPr>
          <p:spPr>
            <a:xfrm>
              <a:off x="4419600" y="4682823"/>
              <a:ext cx="290945" cy="1094521"/>
            </a:xfrm>
            <a:prstGeom prst="upDown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9" name="Google Shape;1199;p18"/>
            <p:cNvSpPr txBox="1"/>
            <p:nvPr/>
          </p:nvSpPr>
          <p:spPr>
            <a:xfrm>
              <a:off x="4031673" y="5029209"/>
              <a:ext cx="1066061"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0" lang="en-US" sz="2400" u="none" cap="none" strike="noStrike">
                  <a:solidFill>
                    <a:srgbClr val="C00000"/>
                  </a:solidFill>
                  <a:latin typeface="Calibri"/>
                  <a:ea typeface="Calibri"/>
                  <a:cs typeface="Calibri"/>
                  <a:sym typeface="Calibri"/>
                </a:rPr>
                <a:t>match!</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500"/>
                                        <p:tgtEl>
                                          <p:spTgt spid="1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descr="A close up of a logo&#10;&#10;Description automatically generated" id="1204" name="Google Shape;1204;p1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205" name="Google Shape;1205;p1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06" name="Google Shape;1206;p1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207" name="Google Shape;1207;p1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Longest prefix matching</a:t>
            </a:r>
            <a:endParaRPr/>
          </a:p>
        </p:txBody>
      </p:sp>
      <p:sp>
        <p:nvSpPr>
          <p:cNvPr id="1208" name="Google Shape;1208;p19"/>
          <p:cNvSpPr/>
          <p:nvPr/>
        </p:nvSpPr>
        <p:spPr>
          <a:xfrm>
            <a:off x="478943" y="1694540"/>
            <a:ext cx="9199355" cy="1431763"/>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9" name="Google Shape;1209;p19"/>
          <p:cNvSpPr txBox="1"/>
          <p:nvPr/>
        </p:nvSpPr>
        <p:spPr>
          <a:xfrm>
            <a:off x="615471" y="1905093"/>
            <a:ext cx="9248359" cy="113505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when looking for forwarding table entry for given destination address, use </a:t>
            </a:r>
            <a:r>
              <a:rPr b="0" i="1" lang="en-US" sz="2800" u="none" cap="none" strike="noStrike">
                <a:solidFill>
                  <a:srgbClr val="000099"/>
                </a:solidFill>
                <a:latin typeface="Calibri"/>
                <a:ea typeface="Calibri"/>
                <a:cs typeface="Calibri"/>
                <a:sym typeface="Calibri"/>
              </a:rPr>
              <a:t>longest</a:t>
            </a:r>
            <a:r>
              <a:rPr b="0" i="0" lang="en-US" sz="2800" u="none" cap="none" strike="noStrike">
                <a:solidFill>
                  <a:srgbClr val="000000"/>
                </a:solidFill>
                <a:latin typeface="Calibri"/>
                <a:ea typeface="Calibri"/>
                <a:cs typeface="Calibri"/>
                <a:sym typeface="Calibri"/>
              </a:rPr>
              <a:t> address prefix that matches destination address.</a:t>
            </a:r>
            <a:endParaRPr/>
          </a:p>
        </p:txBody>
      </p:sp>
      <p:sp>
        <p:nvSpPr>
          <p:cNvPr id="1210" name="Google Shape;1210;p19"/>
          <p:cNvSpPr txBox="1"/>
          <p:nvPr/>
        </p:nvSpPr>
        <p:spPr>
          <a:xfrm>
            <a:off x="602769" y="1387818"/>
            <a:ext cx="367587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200"/>
              <a:buFont typeface="Calibri"/>
              <a:buNone/>
            </a:pPr>
            <a:r>
              <a:rPr b="0" i="0" lang="en-US" sz="3200" u="none" cap="none" strike="noStrike">
                <a:solidFill>
                  <a:srgbClr val="C00000"/>
                </a:solidFill>
                <a:latin typeface="Calibri"/>
                <a:ea typeface="Calibri"/>
                <a:cs typeface="Calibri"/>
                <a:sym typeface="Calibri"/>
              </a:rPr>
              <a:t>longest prefix match</a:t>
            </a:r>
            <a:endParaRPr/>
          </a:p>
        </p:txBody>
      </p:sp>
      <p:sp>
        <p:nvSpPr>
          <p:cNvPr id="1211" name="Google Shape;1211;p19"/>
          <p:cNvSpPr/>
          <p:nvPr/>
        </p:nvSpPr>
        <p:spPr>
          <a:xfrm>
            <a:off x="2161980" y="3257013"/>
            <a:ext cx="4941530" cy="2131224"/>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Destination Address Range                        </a:t>
            </a:r>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a:t>
            </a:r>
            <a:endParaRPr b="0" i="0" sz="2000" u="none" cap="none" strike="noStrike">
              <a:solidFill>
                <a:srgbClr val="000000"/>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a:t>
            </a:r>
            <a:endParaRPr b="0" i="0" sz="2000" u="none" cap="none" strike="noStrike">
              <a:solidFill>
                <a:srgbClr val="000000"/>
              </a:solidFill>
              <a:latin typeface="Comic Sans MS"/>
              <a:ea typeface="Comic Sans MS"/>
              <a:cs typeface="Comic Sans MS"/>
              <a:sym typeface="Comic Sans M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otherwise  </a:t>
            </a:r>
            <a:r>
              <a:rPr b="0" i="0" lang="en-US" sz="1800" u="none" cap="none" strike="noStrike">
                <a:solidFill>
                  <a:srgbClr val="000000"/>
                </a:solidFill>
                <a:latin typeface="Times"/>
                <a:ea typeface="Times"/>
                <a:cs typeface="Times"/>
                <a:sym typeface="Times"/>
              </a:rPr>
              <a:t>           </a:t>
            </a:r>
            <a:endParaRPr/>
          </a:p>
        </p:txBody>
      </p:sp>
      <p:sp>
        <p:nvSpPr>
          <p:cNvPr id="1212" name="Google Shape;1212;p19"/>
          <p:cNvSpPr/>
          <p:nvPr/>
        </p:nvSpPr>
        <p:spPr>
          <a:xfrm>
            <a:off x="2162593" y="3265349"/>
            <a:ext cx="7459662" cy="210661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213" name="Google Shape;1213;p19"/>
          <p:cNvCxnSpPr/>
          <p:nvPr/>
        </p:nvCxnSpPr>
        <p:spPr>
          <a:xfrm>
            <a:off x="2162593" y="3700324"/>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214" name="Google Shape;1214;p19"/>
          <p:cNvCxnSpPr/>
          <p:nvPr/>
        </p:nvCxnSpPr>
        <p:spPr>
          <a:xfrm>
            <a:off x="2192755" y="4130537"/>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215" name="Google Shape;1215;p19"/>
          <p:cNvCxnSpPr/>
          <p:nvPr/>
        </p:nvCxnSpPr>
        <p:spPr>
          <a:xfrm>
            <a:off x="2167355" y="4549637"/>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216" name="Google Shape;1216;p19"/>
          <p:cNvCxnSpPr/>
          <p:nvPr/>
        </p:nvCxnSpPr>
        <p:spPr>
          <a:xfrm>
            <a:off x="2164180" y="4979849"/>
            <a:ext cx="7448550" cy="0"/>
          </a:xfrm>
          <a:prstGeom prst="straightConnector1">
            <a:avLst/>
          </a:prstGeom>
          <a:noFill/>
          <a:ln cap="flat" cmpd="sng" w="19050">
            <a:solidFill>
              <a:srgbClr val="000099"/>
            </a:solidFill>
            <a:prstDash val="solid"/>
            <a:round/>
            <a:headEnd len="med" w="med" type="none"/>
            <a:tailEnd len="med" w="med" type="none"/>
          </a:ln>
        </p:spPr>
      </p:cxnSp>
      <p:cxnSp>
        <p:nvCxnSpPr>
          <p:cNvPr id="1217" name="Google Shape;1217;p19"/>
          <p:cNvCxnSpPr/>
          <p:nvPr/>
        </p:nvCxnSpPr>
        <p:spPr>
          <a:xfrm>
            <a:off x="7596750" y="3237050"/>
            <a:ext cx="0" cy="2117725"/>
          </a:xfrm>
          <a:prstGeom prst="straightConnector1">
            <a:avLst/>
          </a:prstGeom>
          <a:noFill/>
          <a:ln cap="flat" cmpd="sng" w="19050">
            <a:solidFill>
              <a:srgbClr val="000099"/>
            </a:solidFill>
            <a:prstDash val="solid"/>
            <a:round/>
            <a:headEnd len="med" w="med" type="none"/>
            <a:tailEnd len="med" w="med" type="none"/>
          </a:ln>
        </p:spPr>
      </p:cxnSp>
      <p:sp>
        <p:nvSpPr>
          <p:cNvPr id="1218" name="Google Shape;1218;p19"/>
          <p:cNvSpPr txBox="1"/>
          <p:nvPr/>
        </p:nvSpPr>
        <p:spPr>
          <a:xfrm>
            <a:off x="7645818" y="3208199"/>
            <a:ext cx="1543050" cy="21558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Link interface</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a:t>
            </a:r>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a:t>
            </a:r>
            <a:endParaRPr/>
          </a:p>
        </p:txBody>
      </p:sp>
      <p:sp>
        <p:nvSpPr>
          <p:cNvPr id="1219" name="Google Shape;1219;p19"/>
          <p:cNvSpPr/>
          <p:nvPr/>
        </p:nvSpPr>
        <p:spPr>
          <a:xfrm>
            <a:off x="2160360" y="6074058"/>
            <a:ext cx="5561138"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11001000  00010111  00011000  10101010 </a:t>
            </a:r>
            <a:endParaRPr/>
          </a:p>
        </p:txBody>
      </p:sp>
      <p:sp>
        <p:nvSpPr>
          <p:cNvPr id="1220" name="Google Shape;1220;p19"/>
          <p:cNvSpPr txBox="1"/>
          <p:nvPr/>
        </p:nvSpPr>
        <p:spPr>
          <a:xfrm>
            <a:off x="277082" y="5675066"/>
            <a:ext cx="16362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800"/>
              <a:buFont typeface="Calibri"/>
              <a:buNone/>
            </a:pPr>
            <a:r>
              <a:rPr b="0" i="0" lang="en-US" sz="2800" u="none" cap="none" strike="noStrike">
                <a:solidFill>
                  <a:srgbClr val="000099"/>
                </a:solidFill>
                <a:latin typeface="Calibri"/>
                <a:ea typeface="Calibri"/>
                <a:cs typeface="Calibri"/>
                <a:sym typeface="Calibri"/>
              </a:rPr>
              <a:t>examples</a:t>
            </a:r>
            <a:r>
              <a:rPr b="0" i="0" lang="en-US" sz="2400" u="none" cap="none" strike="noStrike">
                <a:solidFill>
                  <a:srgbClr val="000099"/>
                </a:solidFill>
                <a:latin typeface="Calibri"/>
                <a:ea typeface="Calibri"/>
                <a:cs typeface="Calibri"/>
                <a:sym typeface="Calibri"/>
              </a:rPr>
              <a:t>:</a:t>
            </a:r>
            <a:endParaRPr/>
          </a:p>
        </p:txBody>
      </p:sp>
      <p:sp>
        <p:nvSpPr>
          <p:cNvPr id="1221" name="Google Shape;1221;p19"/>
          <p:cNvSpPr txBox="1"/>
          <p:nvPr/>
        </p:nvSpPr>
        <p:spPr>
          <a:xfrm>
            <a:off x="7673439" y="5539784"/>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222" name="Google Shape;1222;p19"/>
          <p:cNvSpPr txBox="1"/>
          <p:nvPr/>
        </p:nvSpPr>
        <p:spPr>
          <a:xfrm>
            <a:off x="7666248" y="6026157"/>
            <a:ext cx="1908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000"/>
              <a:buFont typeface="Calibri"/>
              <a:buNone/>
            </a:pPr>
            <a:r>
              <a:rPr b="0" i="0" lang="en-US" sz="2000" u="none" cap="none" strike="noStrike">
                <a:solidFill>
                  <a:srgbClr val="0000A3"/>
                </a:solidFill>
                <a:latin typeface="Calibri"/>
                <a:ea typeface="Calibri"/>
                <a:cs typeface="Calibri"/>
                <a:sym typeface="Calibri"/>
              </a:rPr>
              <a:t>which interface?</a:t>
            </a:r>
            <a:endParaRPr/>
          </a:p>
        </p:txBody>
      </p:sp>
      <p:sp>
        <p:nvSpPr>
          <p:cNvPr id="1223" name="Google Shape;1223;p19"/>
          <p:cNvSpPr txBox="1"/>
          <p:nvPr/>
        </p:nvSpPr>
        <p:spPr>
          <a:xfrm>
            <a:off x="6250706" y="3796140"/>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224" name="Google Shape;1224;p19"/>
          <p:cNvSpPr txBox="1"/>
          <p:nvPr/>
        </p:nvSpPr>
        <p:spPr>
          <a:xfrm>
            <a:off x="5576453" y="3797882"/>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225" name="Google Shape;1225;p19"/>
          <p:cNvSpPr txBox="1"/>
          <p:nvPr/>
        </p:nvSpPr>
        <p:spPr>
          <a:xfrm>
            <a:off x="6247384" y="4608940"/>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226" name="Google Shape;1226;p19"/>
          <p:cNvSpPr txBox="1"/>
          <p:nvPr/>
        </p:nvSpPr>
        <p:spPr>
          <a:xfrm>
            <a:off x="5570397" y="4638816"/>
            <a:ext cx="595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227" name="Google Shape;1227;p19"/>
          <p:cNvSpPr txBox="1"/>
          <p:nvPr/>
        </p:nvSpPr>
        <p:spPr>
          <a:xfrm>
            <a:off x="6247384" y="4215240"/>
            <a:ext cx="17456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a:t>
            </a:r>
            <a:endParaRPr/>
          </a:p>
        </p:txBody>
      </p:sp>
      <p:sp>
        <p:nvSpPr>
          <p:cNvPr id="1228" name="Google Shape;1228;p19"/>
          <p:cNvSpPr txBox="1"/>
          <p:nvPr/>
        </p:nvSpPr>
        <p:spPr>
          <a:xfrm>
            <a:off x="2159544" y="5594984"/>
            <a:ext cx="55611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11001000  00010111  00010110  10100001 </a:t>
            </a:r>
            <a:endParaRPr/>
          </a:p>
        </p:txBody>
      </p:sp>
      <p:grpSp>
        <p:nvGrpSpPr>
          <p:cNvPr id="1229" name="Google Shape;1229;p19"/>
          <p:cNvGrpSpPr/>
          <p:nvPr/>
        </p:nvGrpSpPr>
        <p:grpSpPr>
          <a:xfrm>
            <a:off x="346360" y="3089557"/>
            <a:ext cx="9615055" cy="3560618"/>
            <a:chOff x="858981" y="3297382"/>
            <a:chExt cx="9615055" cy="3560618"/>
          </a:xfrm>
        </p:grpSpPr>
        <p:sp>
          <p:nvSpPr>
            <p:cNvPr id="1230" name="Google Shape;1230;p19"/>
            <p:cNvSpPr/>
            <p:nvPr/>
          </p:nvSpPr>
          <p:spPr>
            <a:xfrm>
              <a:off x="858981" y="3297382"/>
              <a:ext cx="9615055" cy="1884218"/>
            </a:xfrm>
            <a:custGeom>
              <a:rect b="b" l="l" r="r" t="t"/>
              <a:pathLst>
                <a:path extrusionOk="0" h="1884218" w="9615055">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lt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1" name="Google Shape;1231;p19"/>
            <p:cNvSpPr/>
            <p:nvPr/>
          </p:nvSpPr>
          <p:spPr>
            <a:xfrm>
              <a:off x="2299855" y="4764472"/>
              <a:ext cx="8118764" cy="1343892"/>
            </a:xfrm>
            <a:prstGeom prst="rect">
              <a:avLst/>
            </a:prstGeom>
            <a:solidFill>
              <a:schemeClr val="lt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2" name="Google Shape;1232;p19"/>
            <p:cNvSpPr/>
            <p:nvPr/>
          </p:nvSpPr>
          <p:spPr>
            <a:xfrm flipH="1" rot="10800000">
              <a:off x="900546" y="5915892"/>
              <a:ext cx="9531927" cy="942108"/>
            </a:xfrm>
            <a:custGeom>
              <a:rect b="b" l="l" r="r" t="t"/>
              <a:pathLst>
                <a:path extrusionOk="0" h="942108" w="9531927">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233" name="Google Shape;1233;p19"/>
          <p:cNvGrpSpPr/>
          <p:nvPr/>
        </p:nvGrpSpPr>
        <p:grpSpPr>
          <a:xfrm>
            <a:off x="2189014" y="4180614"/>
            <a:ext cx="3934692" cy="2261743"/>
            <a:chOff x="2701635" y="3903517"/>
            <a:chExt cx="3934692" cy="2261743"/>
          </a:xfrm>
        </p:grpSpPr>
        <p:sp>
          <p:nvSpPr>
            <p:cNvPr id="1234" name="Google Shape;1234;p19"/>
            <p:cNvSpPr/>
            <p:nvPr/>
          </p:nvSpPr>
          <p:spPr>
            <a:xfrm>
              <a:off x="2701635" y="5791200"/>
              <a:ext cx="3934691" cy="37406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5" name="Google Shape;1235;p19"/>
            <p:cNvSpPr/>
            <p:nvPr/>
          </p:nvSpPr>
          <p:spPr>
            <a:xfrm>
              <a:off x="2715489" y="3903517"/>
              <a:ext cx="3920838" cy="349816"/>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6" name="Google Shape;1236;p19"/>
            <p:cNvSpPr/>
            <p:nvPr/>
          </p:nvSpPr>
          <p:spPr>
            <a:xfrm>
              <a:off x="4419600" y="4294897"/>
              <a:ext cx="346364" cy="1482448"/>
            </a:xfrm>
            <a:prstGeom prst="upDown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7" name="Google Shape;1237;p19"/>
            <p:cNvSpPr txBox="1"/>
            <p:nvPr/>
          </p:nvSpPr>
          <p:spPr>
            <a:xfrm>
              <a:off x="4045528" y="4807539"/>
              <a:ext cx="1066061"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0" lang="en-US" sz="2400" u="none" cap="none" strike="noStrike">
                  <a:solidFill>
                    <a:srgbClr val="C00000"/>
                  </a:solidFill>
                  <a:latin typeface="Calibri"/>
                  <a:ea typeface="Calibri"/>
                  <a:cs typeface="Calibri"/>
                  <a:sym typeface="Calibri"/>
                </a:rPr>
                <a:t>match!</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500"/>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close up of a logo&#10;&#10;Description automatically generated" id="103" name="Google Shape;103;p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104" name="Google Shape;104;p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105" name="Google Shape;105;p2"/>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06" name="Google Shape;106;p2"/>
          <p:cNvSpPr txBox="1"/>
          <p:nvPr/>
        </p:nvSpPr>
        <p:spPr>
          <a:xfrm>
            <a:off x="310548" y="1868852"/>
            <a:ext cx="6893816"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000099"/>
              </a:buClr>
              <a:buSzPts val="2400"/>
              <a:buFont typeface="Arial"/>
              <a:buNone/>
            </a:pPr>
            <a:r>
              <a:rPr b="0" i="0" lang="en-US" sz="2400" u="none" cap="none" strike="noStrike">
                <a:solidFill>
                  <a:srgbClr val="000099"/>
                </a:solidFill>
                <a:latin typeface="Calibri"/>
                <a:ea typeface="Calibri"/>
                <a:cs typeface="Calibri"/>
                <a:sym typeface="Calibri"/>
              </a:rPr>
              <a:t>4.1</a:t>
            </a:r>
            <a:r>
              <a:rPr b="0" i="0" lang="en-US" sz="2400" u="none" cap="none" strike="noStrike">
                <a:solidFill>
                  <a:srgbClr val="CC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Overview of Network Layer</a:t>
            </a:r>
            <a:endParaRPr/>
          </a:p>
          <a:p>
            <a:pPr indent="-228600" lvl="1" marL="685800" marR="0" rtl="0" algn="l">
              <a:lnSpc>
                <a:spcPct val="100000"/>
              </a:lnSpc>
              <a:spcBef>
                <a:spcPts val="500"/>
              </a:spcBef>
              <a:spcAft>
                <a:spcPts val="0"/>
              </a:spcAft>
              <a:buClr>
                <a:srgbClr val="000099"/>
              </a:buClr>
              <a:buSzPts val="2400"/>
              <a:buFont typeface="Arial"/>
              <a:buNone/>
            </a:pPr>
            <a:r>
              <a:rPr b="0" i="0" lang="en-US" sz="2400" u="none" cap="none" strike="noStrike">
                <a:solidFill>
                  <a:srgbClr val="000099"/>
                </a:solidFill>
                <a:latin typeface="Calibri"/>
                <a:ea typeface="Calibri"/>
                <a:cs typeface="Calibri"/>
                <a:sym typeface="Calibri"/>
              </a:rPr>
              <a:t>4.2</a:t>
            </a:r>
            <a:r>
              <a:rPr b="0" i="0" lang="en-US" sz="2400" u="none" cap="none" strike="noStrike">
                <a:solidFill>
                  <a:srgbClr val="BFBFBF"/>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What’s Inside a Router?</a:t>
            </a:r>
            <a:endParaRPr/>
          </a:p>
          <a:p>
            <a:pPr indent="-228600" lvl="1" marL="685800" marR="0" rtl="0" algn="l">
              <a:lnSpc>
                <a:spcPct val="110000"/>
              </a:lnSpc>
              <a:spcBef>
                <a:spcPts val="500"/>
              </a:spcBef>
              <a:spcAft>
                <a:spcPts val="0"/>
              </a:spcAft>
              <a:buClr>
                <a:srgbClr val="BFBFBF"/>
              </a:buClr>
              <a:buSzPts val="2400"/>
              <a:buFont typeface="Arial"/>
              <a:buNone/>
            </a:pPr>
            <a:r>
              <a:rPr b="0" i="0" lang="en-US" sz="2400" u="none" cap="none" strike="noStrike">
                <a:solidFill>
                  <a:srgbClr val="000099"/>
                </a:solidFill>
                <a:latin typeface="Calibri"/>
                <a:ea typeface="Calibri"/>
                <a:cs typeface="Calibri"/>
                <a:sym typeface="Calibri"/>
              </a:rPr>
              <a:t>4.3 </a:t>
            </a:r>
            <a:r>
              <a:rPr b="0" i="0" lang="en-US" sz="2400" u="none" cap="none" strike="noStrike">
                <a:solidFill>
                  <a:schemeClr val="dk1"/>
                </a:solidFill>
                <a:latin typeface="Calibri"/>
                <a:ea typeface="Calibri"/>
                <a:cs typeface="Calibri"/>
                <a:sym typeface="Calibri"/>
              </a:rPr>
              <a:t>Switching</a:t>
            </a:r>
            <a:endParaRPr/>
          </a:p>
          <a:p>
            <a:pPr indent="-228600" lvl="1" marL="685800" marR="0" rtl="0" algn="l">
              <a:lnSpc>
                <a:spcPct val="100000"/>
              </a:lnSpc>
              <a:spcBef>
                <a:spcPts val="500"/>
              </a:spcBef>
              <a:spcAft>
                <a:spcPts val="0"/>
              </a:spcAft>
              <a:buClr>
                <a:srgbClr val="BFBFBF"/>
              </a:buClr>
              <a:buSzPts val="2400"/>
              <a:buFont typeface="Arial"/>
              <a:buNone/>
            </a:pPr>
            <a:r>
              <a:rPr b="0" i="0" lang="en-US" sz="2400" u="none" cap="none" strike="noStrike">
                <a:solidFill>
                  <a:srgbClr val="000099"/>
                </a:solidFill>
                <a:latin typeface="Calibri"/>
                <a:ea typeface="Calibri"/>
                <a:cs typeface="Calibri"/>
                <a:sym typeface="Calibri"/>
              </a:rPr>
              <a:t>4.4 </a:t>
            </a:r>
            <a:r>
              <a:rPr b="0" i="0" lang="en-US" sz="240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Datagram format</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Fragmentation</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IPv4 addressing</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NAT</a:t>
            </a:r>
            <a:endParaRPr/>
          </a:p>
          <a:p>
            <a:pPr indent="-228600" lvl="1" marL="685800" marR="0" rtl="0" algn="l">
              <a:lnSpc>
                <a:spcPct val="100000"/>
              </a:lnSpc>
              <a:spcBef>
                <a:spcPts val="500"/>
              </a:spcBef>
              <a:spcAft>
                <a:spcPts val="0"/>
              </a:spcAft>
              <a:buClr>
                <a:srgbClr val="BFBFBF"/>
              </a:buClr>
              <a:buSzPts val="2400"/>
              <a:buFont typeface="Arial"/>
              <a:buNone/>
            </a:pPr>
            <a:r>
              <a:rPr b="0" i="0" lang="en-US" sz="2400" u="none" cap="none" strike="noStrike">
                <a:solidFill>
                  <a:srgbClr val="000099"/>
                </a:solidFill>
                <a:latin typeface="Calibri"/>
                <a:ea typeface="Calibri"/>
                <a:cs typeface="Calibri"/>
                <a:sym typeface="Calibri"/>
              </a:rPr>
              <a:t>4.5</a:t>
            </a:r>
            <a:r>
              <a:rPr b="0" i="0" lang="en-US" sz="2400" u="none" cap="none" strike="noStrike">
                <a:solidFill>
                  <a:srgbClr val="BFBFBF"/>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Introduction to Network Layer Protocols</a:t>
            </a:r>
            <a:endParaRPr b="0" i="0" sz="2400" u="none" cap="none" strike="noStrike">
              <a:solidFill>
                <a:srgbClr val="BFBFBF"/>
              </a:solidFill>
              <a:latin typeface="Calibri"/>
              <a:ea typeface="Calibri"/>
              <a:cs typeface="Calibri"/>
              <a:sym typeface="Calibri"/>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DHCP</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ICMP</a:t>
            </a:r>
            <a:endParaRPr/>
          </a:p>
          <a:p>
            <a:pPr indent="-228600" lvl="1" marL="685800" marR="0" rtl="0" algn="l">
              <a:lnSpc>
                <a:spcPct val="100000"/>
              </a:lnSpc>
              <a:spcBef>
                <a:spcPts val="500"/>
              </a:spcBef>
              <a:spcAft>
                <a:spcPts val="0"/>
              </a:spcAft>
              <a:buClr>
                <a:srgbClr val="BFBFBF"/>
              </a:buClr>
              <a:buSzPts val="2400"/>
              <a:buFont typeface="Arial"/>
              <a:buNone/>
            </a:pPr>
            <a:r>
              <a:t/>
            </a:r>
            <a:endParaRPr b="0" i="0" sz="2400" u="none" cap="none" strike="noStrike">
              <a:solidFill>
                <a:srgbClr val="BFBFBF"/>
              </a:solidFill>
              <a:latin typeface="Calibri"/>
              <a:ea typeface="Calibri"/>
              <a:cs typeface="Calibri"/>
              <a:sym typeface="Calibri"/>
            </a:endParaRPr>
          </a:p>
        </p:txBody>
      </p:sp>
      <p:sp>
        <p:nvSpPr>
          <p:cNvPr id="107" name="Google Shape;107;p2"/>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108" name="Google Shape;108;p2"/>
          <p:cNvSpPr txBox="1"/>
          <p:nvPr/>
        </p:nvSpPr>
        <p:spPr>
          <a:xfrm>
            <a:off x="5638800" y="1868852"/>
            <a:ext cx="5680364"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000099"/>
              </a:buClr>
              <a:buSzPts val="2400"/>
              <a:buFont typeface="Arial"/>
              <a:buNone/>
            </a:pPr>
            <a:r>
              <a:rPr b="0" i="0" lang="en-US" sz="2400" u="none" cap="none" strike="noStrike">
                <a:solidFill>
                  <a:srgbClr val="000099"/>
                </a:solidFill>
                <a:latin typeface="Calibri"/>
                <a:ea typeface="Calibri"/>
                <a:cs typeface="Calibri"/>
                <a:sym typeface="Calibri"/>
              </a:rPr>
              <a:t>4.6</a:t>
            </a:r>
            <a:r>
              <a:rPr b="0" i="0" lang="en-US" sz="2400" u="none" cap="none" strike="noStrike">
                <a:solidFill>
                  <a:srgbClr val="CC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IPv6 Addressing</a:t>
            </a:r>
            <a:endParaRPr/>
          </a:p>
          <a:p>
            <a:pPr indent="-228600" lvl="1" marL="685800" marR="0" rtl="0" algn="l">
              <a:lnSpc>
                <a:spcPct val="100000"/>
              </a:lnSpc>
              <a:spcBef>
                <a:spcPts val="500"/>
              </a:spcBef>
              <a:spcAft>
                <a:spcPts val="0"/>
              </a:spcAft>
              <a:buClr>
                <a:srgbClr val="BFBFBF"/>
              </a:buClr>
              <a:buSzPts val="2400"/>
              <a:buFont typeface="Arial"/>
              <a:buNone/>
            </a:pPr>
            <a:r>
              <a:rPr b="0" i="0" lang="en-US" sz="2400" u="none" cap="none" strike="noStrike">
                <a:solidFill>
                  <a:srgbClr val="000099"/>
                </a:solidFill>
                <a:latin typeface="Calibri"/>
                <a:ea typeface="Calibri"/>
                <a:cs typeface="Calibri"/>
                <a:sym typeface="Calibri"/>
              </a:rPr>
              <a:t>4.7</a:t>
            </a:r>
            <a:r>
              <a:rPr b="0" i="0" lang="en-US" sz="2400" u="none" cap="none" strike="noStrike">
                <a:solidFill>
                  <a:srgbClr val="BFBFBF"/>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Introduction to Routing Algorithms</a:t>
            </a:r>
            <a:endParaRPr b="0" i="0" sz="2400" u="none" cap="none" strike="noStrike">
              <a:solidFill>
                <a:srgbClr val="BFBFB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descr="A close up of a logo&#10;&#10;Description automatically generated" id="1242" name="Google Shape;1242;p2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243" name="Google Shape;1243;p2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44" name="Google Shape;1244;p2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245" name="Google Shape;1245;p2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Longest prefix matching</a:t>
            </a:r>
            <a:endParaRPr/>
          </a:p>
        </p:txBody>
      </p:sp>
      <p:sp>
        <p:nvSpPr>
          <p:cNvPr id="1246" name="Google Shape;1246;p20"/>
          <p:cNvSpPr txBox="1"/>
          <p:nvPr>
            <p:ph idx="1" type="body"/>
          </p:nvPr>
        </p:nvSpPr>
        <p:spPr>
          <a:xfrm>
            <a:off x="256309" y="1513221"/>
            <a:ext cx="811532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we’ll see</a:t>
            </a:r>
            <a:r>
              <a:rPr i="1" lang="en-US" sz="2400">
                <a:solidFill>
                  <a:srgbClr val="000090"/>
                </a:solidFill>
              </a:rPr>
              <a:t> why </a:t>
            </a:r>
            <a:r>
              <a:rPr lang="en-US" sz="2400"/>
              <a:t>longest prefix matching is used shortly, when we study addressing</a:t>
            </a:r>
            <a:endParaRPr/>
          </a:p>
          <a:p>
            <a:pPr indent="-228600" lvl="0" marL="228600" rtl="0" algn="l">
              <a:lnSpc>
                <a:spcPct val="90000"/>
              </a:lnSpc>
              <a:spcBef>
                <a:spcPts val="1000"/>
              </a:spcBef>
              <a:spcAft>
                <a:spcPts val="0"/>
              </a:spcAft>
              <a:buClr>
                <a:schemeClr val="dk1"/>
              </a:buClr>
              <a:buSzPts val="2400"/>
              <a:buChar char="•"/>
            </a:pPr>
            <a:r>
              <a:rPr lang="en-US" sz="2400"/>
              <a:t>longest prefix matching: often performed using ternary content addressable memories (TCAMs)</a:t>
            </a:r>
            <a:endParaRPr/>
          </a:p>
          <a:p>
            <a:pPr indent="-228600" lvl="1" marL="685800" rtl="0" algn="l">
              <a:lnSpc>
                <a:spcPct val="90000"/>
              </a:lnSpc>
              <a:spcBef>
                <a:spcPts val="500"/>
              </a:spcBef>
              <a:spcAft>
                <a:spcPts val="0"/>
              </a:spcAft>
              <a:buClr>
                <a:srgbClr val="CC0000"/>
              </a:buClr>
              <a:buSzPts val="2000"/>
              <a:buChar char="•"/>
            </a:pPr>
            <a:r>
              <a:rPr i="1" lang="en-US" sz="2000">
                <a:solidFill>
                  <a:srgbClr val="CC0000"/>
                </a:solidFill>
              </a:rPr>
              <a:t>content addressable: </a:t>
            </a:r>
            <a:r>
              <a:rPr lang="en-US" sz="2000"/>
              <a:t>present address to TCAM: retrieve address in one clock cycle, regardless of table size</a:t>
            </a:r>
            <a:endParaRPr/>
          </a:p>
          <a:p>
            <a:pPr indent="-228600" lvl="1" marL="685800" rtl="0" algn="l">
              <a:lnSpc>
                <a:spcPct val="90000"/>
              </a:lnSpc>
              <a:spcBef>
                <a:spcPts val="500"/>
              </a:spcBef>
              <a:spcAft>
                <a:spcPts val="0"/>
              </a:spcAft>
              <a:buClr>
                <a:schemeClr val="dk1"/>
              </a:buClr>
              <a:buSzPts val="2000"/>
              <a:buChar char="•"/>
            </a:pPr>
            <a:r>
              <a:rPr lang="en-US" sz="2000"/>
              <a:t>Cisco Catalyst:  ~1M routing table entries in TCAM</a:t>
            </a:r>
            <a:endParaRPr/>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descr="A close up of a logo&#10;&#10;Description automatically generated" id="1251" name="Google Shape;1251;p2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252" name="Google Shape;1252;p2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53" name="Google Shape;1253;p2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254" name="Google Shape;1254;p2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Fabrics</a:t>
            </a:r>
            <a:endParaRPr/>
          </a:p>
        </p:txBody>
      </p:sp>
      <p:sp>
        <p:nvSpPr>
          <p:cNvPr id="1255" name="Google Shape;1255;p21"/>
          <p:cNvSpPr txBox="1"/>
          <p:nvPr>
            <p:ph idx="1" type="body"/>
          </p:nvPr>
        </p:nvSpPr>
        <p:spPr>
          <a:xfrm>
            <a:off x="257508" y="1448747"/>
            <a:ext cx="11035748" cy="6348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Noto Sans Symbols"/>
              <a:buChar char="▪"/>
            </a:pPr>
            <a:r>
              <a:rPr lang="en-US" sz="2400"/>
              <a:t>transfer packet from input link to appropriate output link</a:t>
            </a:r>
            <a:endParaRPr/>
          </a:p>
          <a:p>
            <a:pPr indent="-101600" lvl="0" marL="228600" rtl="0" algn="l">
              <a:lnSpc>
                <a:spcPct val="90000"/>
              </a:lnSpc>
              <a:spcBef>
                <a:spcPts val="1000"/>
              </a:spcBef>
              <a:spcAft>
                <a:spcPts val="0"/>
              </a:spcAft>
              <a:buClr>
                <a:schemeClr val="dk1"/>
              </a:buClr>
              <a:buSzPts val="2000"/>
              <a:buFont typeface="Noto Sans Symbols"/>
              <a:buNone/>
            </a:pPr>
            <a:r>
              <a:t/>
            </a:r>
            <a:endParaRPr sz="2000"/>
          </a:p>
        </p:txBody>
      </p:sp>
      <p:grpSp>
        <p:nvGrpSpPr>
          <p:cNvPr id="1256" name="Google Shape;1256;p21"/>
          <p:cNvGrpSpPr/>
          <p:nvPr/>
        </p:nvGrpSpPr>
        <p:grpSpPr>
          <a:xfrm>
            <a:off x="3318932" y="3707825"/>
            <a:ext cx="1609725" cy="2343150"/>
            <a:chOff x="2418" y="1882"/>
            <a:chExt cx="1014" cy="1476"/>
          </a:xfrm>
        </p:grpSpPr>
        <p:sp>
          <p:nvSpPr>
            <p:cNvPr id="1257" name="Google Shape;1257;p21"/>
            <p:cNvSpPr/>
            <p:nvPr/>
          </p:nvSpPr>
          <p:spPr>
            <a:xfrm>
              <a:off x="2418" y="1882"/>
              <a:ext cx="1014" cy="1476"/>
            </a:xfrm>
            <a:prstGeom prst="rect">
              <a:avLst/>
            </a:prstGeom>
            <a:solidFill>
              <a:schemeClr val="lt1"/>
            </a:solidFill>
            <a:ln cap="flat" cmpd="sng" w="28575">
              <a:solidFill>
                <a:srgbClr val="FF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8" name="Google Shape;1258;p21"/>
            <p:cNvSpPr txBox="1"/>
            <p:nvPr/>
          </p:nvSpPr>
          <p:spPr>
            <a:xfrm>
              <a:off x="2485" y="2418"/>
              <a:ext cx="876" cy="503"/>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high-speed </a:t>
              </a:r>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switching</a:t>
              </a:r>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fabric</a:t>
              </a:r>
              <a:endParaRPr/>
            </a:p>
          </p:txBody>
        </p:sp>
      </p:grpSp>
      <p:sp>
        <p:nvSpPr>
          <p:cNvPr id="1259" name="Google Shape;1259;p21"/>
          <p:cNvSpPr txBox="1"/>
          <p:nvPr/>
        </p:nvSpPr>
        <p:spPr>
          <a:xfrm>
            <a:off x="1025272" y="4622294"/>
            <a:ext cx="14927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 input ports</a:t>
            </a:r>
            <a:endParaRPr/>
          </a:p>
        </p:txBody>
      </p:sp>
      <p:grpSp>
        <p:nvGrpSpPr>
          <p:cNvPr id="1260" name="Google Shape;1260;p21"/>
          <p:cNvGrpSpPr/>
          <p:nvPr/>
        </p:nvGrpSpPr>
        <p:grpSpPr>
          <a:xfrm>
            <a:off x="4957507" y="5473678"/>
            <a:ext cx="1472095" cy="386798"/>
            <a:chOff x="-51" y="2454"/>
            <a:chExt cx="1482" cy="357"/>
          </a:xfrm>
        </p:grpSpPr>
        <p:grpSp>
          <p:nvGrpSpPr>
            <p:cNvPr id="1261" name="Google Shape;1261;p21"/>
            <p:cNvGrpSpPr/>
            <p:nvPr/>
          </p:nvGrpSpPr>
          <p:grpSpPr>
            <a:xfrm flipH="1">
              <a:off x="173" y="2454"/>
              <a:ext cx="1084" cy="357"/>
              <a:chOff x="171" y="2454"/>
              <a:chExt cx="1084" cy="357"/>
            </a:xfrm>
          </p:grpSpPr>
          <p:sp>
            <p:nvSpPr>
              <p:cNvPr id="1262" name="Google Shape;1262;p21"/>
              <p:cNvSpPr/>
              <p:nvPr/>
            </p:nvSpPr>
            <p:spPr>
              <a:xfrm>
                <a:off x="171" y="2454"/>
                <a:ext cx="1084" cy="357"/>
              </a:xfrm>
              <a:prstGeom prst="rect">
                <a:avLst/>
              </a:prstGeom>
              <a:solidFill>
                <a:schemeClr val="lt1"/>
              </a:solidFill>
              <a:ln cap="flat" cmpd="sng" w="158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3" name="Google Shape;1263;p21"/>
              <p:cNvSpPr/>
              <p:nvPr/>
            </p:nvSpPr>
            <p:spPr>
              <a:xfrm>
                <a:off x="216" y="2554"/>
                <a:ext cx="337" cy="161"/>
              </a:xfrm>
              <a:prstGeom prst="rect">
                <a:avLst/>
              </a:prstGeom>
              <a:solidFill>
                <a:schemeClr val="lt1"/>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4" name="Google Shape;1264;p21"/>
              <p:cNvSpPr/>
              <p:nvPr/>
            </p:nvSpPr>
            <p:spPr>
              <a:xfrm>
                <a:off x="602" y="2490"/>
                <a:ext cx="274" cy="274"/>
              </a:xfrm>
              <a:prstGeom prst="rect">
                <a:avLst/>
              </a:prstGeom>
              <a:solidFill>
                <a:schemeClr val="lt1"/>
              </a:solidFill>
              <a:ln cap="flat" cmpd="sng" w="19050">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5" name="Google Shape;1265;p21"/>
              <p:cNvSpPr/>
              <p:nvPr/>
            </p:nvSpPr>
            <p:spPr>
              <a:xfrm>
                <a:off x="923" y="2488"/>
                <a:ext cx="274" cy="274"/>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266" name="Google Shape;1266;p21"/>
            <p:cNvCxnSpPr/>
            <p:nvPr/>
          </p:nvCxnSpPr>
          <p:spPr>
            <a:xfrm>
              <a:off x="-51" y="2634"/>
              <a:ext cx="1482" cy="0"/>
            </a:xfrm>
            <a:prstGeom prst="straightConnector1">
              <a:avLst/>
            </a:prstGeom>
            <a:noFill/>
            <a:ln cap="flat" cmpd="sng" w="28575">
              <a:solidFill>
                <a:schemeClr val="dk1"/>
              </a:solidFill>
              <a:prstDash val="solid"/>
              <a:round/>
              <a:headEnd len="med" w="med" type="none"/>
              <a:tailEnd len="med" w="med" type="triangle"/>
            </a:ln>
          </p:spPr>
        </p:cxnSp>
      </p:grpSp>
      <p:sp>
        <p:nvSpPr>
          <p:cNvPr id="1267" name="Google Shape;1267;p21"/>
          <p:cNvSpPr txBox="1"/>
          <p:nvPr/>
        </p:nvSpPr>
        <p:spPr>
          <a:xfrm>
            <a:off x="5497878" y="4628921"/>
            <a:ext cx="16337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 output ports</a:t>
            </a:r>
            <a:endParaRPr/>
          </a:p>
        </p:txBody>
      </p:sp>
      <p:grpSp>
        <p:nvGrpSpPr>
          <p:cNvPr id="1268" name="Google Shape;1268;p21"/>
          <p:cNvGrpSpPr/>
          <p:nvPr/>
        </p:nvGrpSpPr>
        <p:grpSpPr>
          <a:xfrm>
            <a:off x="4964133" y="3837034"/>
            <a:ext cx="1472095" cy="386798"/>
            <a:chOff x="-51" y="2454"/>
            <a:chExt cx="1482" cy="357"/>
          </a:xfrm>
        </p:grpSpPr>
        <p:grpSp>
          <p:nvGrpSpPr>
            <p:cNvPr id="1269" name="Google Shape;1269;p21"/>
            <p:cNvGrpSpPr/>
            <p:nvPr/>
          </p:nvGrpSpPr>
          <p:grpSpPr>
            <a:xfrm flipH="1">
              <a:off x="173" y="2454"/>
              <a:ext cx="1084" cy="357"/>
              <a:chOff x="171" y="2454"/>
              <a:chExt cx="1084" cy="357"/>
            </a:xfrm>
          </p:grpSpPr>
          <p:sp>
            <p:nvSpPr>
              <p:cNvPr id="1270" name="Google Shape;1270;p21"/>
              <p:cNvSpPr/>
              <p:nvPr/>
            </p:nvSpPr>
            <p:spPr>
              <a:xfrm>
                <a:off x="171" y="2454"/>
                <a:ext cx="1084" cy="357"/>
              </a:xfrm>
              <a:prstGeom prst="rect">
                <a:avLst/>
              </a:prstGeom>
              <a:solidFill>
                <a:schemeClr val="lt1"/>
              </a:solidFill>
              <a:ln cap="flat" cmpd="sng" w="158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1" name="Google Shape;1271;p21"/>
              <p:cNvSpPr/>
              <p:nvPr/>
            </p:nvSpPr>
            <p:spPr>
              <a:xfrm>
                <a:off x="216" y="2554"/>
                <a:ext cx="337" cy="161"/>
              </a:xfrm>
              <a:prstGeom prst="rect">
                <a:avLst/>
              </a:prstGeom>
              <a:solidFill>
                <a:schemeClr val="lt1"/>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2" name="Google Shape;1272;p21"/>
              <p:cNvSpPr/>
              <p:nvPr/>
            </p:nvSpPr>
            <p:spPr>
              <a:xfrm>
                <a:off x="602" y="2490"/>
                <a:ext cx="274" cy="274"/>
              </a:xfrm>
              <a:prstGeom prst="rect">
                <a:avLst/>
              </a:prstGeom>
              <a:solidFill>
                <a:schemeClr val="lt1"/>
              </a:solidFill>
              <a:ln cap="flat" cmpd="sng" w="19050">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3" name="Google Shape;1273;p21"/>
              <p:cNvSpPr/>
              <p:nvPr/>
            </p:nvSpPr>
            <p:spPr>
              <a:xfrm>
                <a:off x="923" y="2488"/>
                <a:ext cx="274" cy="274"/>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274" name="Google Shape;1274;p21"/>
            <p:cNvCxnSpPr/>
            <p:nvPr/>
          </p:nvCxnSpPr>
          <p:spPr>
            <a:xfrm>
              <a:off x="-51" y="2634"/>
              <a:ext cx="1482" cy="0"/>
            </a:xfrm>
            <a:prstGeom prst="straightConnector1">
              <a:avLst/>
            </a:prstGeom>
            <a:noFill/>
            <a:ln cap="flat" cmpd="sng" w="28575">
              <a:solidFill>
                <a:schemeClr val="dk1"/>
              </a:solidFill>
              <a:prstDash val="solid"/>
              <a:round/>
              <a:headEnd len="med" w="med" type="none"/>
              <a:tailEnd len="med" w="med" type="triangle"/>
            </a:ln>
          </p:spPr>
        </p:cxnSp>
      </p:grpSp>
      <p:sp>
        <p:nvSpPr>
          <p:cNvPr id="1275" name="Google Shape;1275;p21"/>
          <p:cNvSpPr txBox="1"/>
          <p:nvPr/>
        </p:nvSpPr>
        <p:spPr>
          <a:xfrm rot="5400000">
            <a:off x="5056900" y="4472864"/>
            <a:ext cx="92764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Calibri"/>
              <a:buNone/>
            </a:pPr>
            <a:r>
              <a:rPr b="0" i="0" lang="en-US" sz="4000" u="none" cap="none" strike="noStrike">
                <a:solidFill>
                  <a:srgbClr val="000000"/>
                </a:solidFill>
                <a:latin typeface="Calibri"/>
                <a:ea typeface="Calibri"/>
                <a:cs typeface="Calibri"/>
                <a:sym typeface="Calibri"/>
              </a:rPr>
              <a:t>. . . </a:t>
            </a:r>
            <a:endParaRPr/>
          </a:p>
        </p:txBody>
      </p:sp>
      <p:sp>
        <p:nvSpPr>
          <p:cNvPr id="1276" name="Google Shape;1276;p21"/>
          <p:cNvSpPr txBox="1"/>
          <p:nvPr/>
        </p:nvSpPr>
        <p:spPr>
          <a:xfrm rot="5400000">
            <a:off x="2280570" y="4479491"/>
            <a:ext cx="92764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Calibri"/>
              <a:buNone/>
            </a:pPr>
            <a:r>
              <a:rPr b="0" i="0" lang="en-US" sz="4000" u="none" cap="none" strike="noStrike">
                <a:solidFill>
                  <a:srgbClr val="000000"/>
                </a:solidFill>
                <a:latin typeface="Calibri"/>
                <a:ea typeface="Calibri"/>
                <a:cs typeface="Calibri"/>
                <a:sym typeface="Calibri"/>
              </a:rPr>
              <a:t>. . . </a:t>
            </a:r>
            <a:endParaRPr/>
          </a:p>
        </p:txBody>
      </p:sp>
      <p:grpSp>
        <p:nvGrpSpPr>
          <p:cNvPr id="1277" name="Google Shape;1277;p21"/>
          <p:cNvGrpSpPr/>
          <p:nvPr/>
        </p:nvGrpSpPr>
        <p:grpSpPr>
          <a:xfrm flipH="1" rot="10800000">
            <a:off x="2050510" y="3830408"/>
            <a:ext cx="1076755" cy="386798"/>
            <a:chOff x="171" y="2454"/>
            <a:chExt cx="1084" cy="357"/>
          </a:xfrm>
        </p:grpSpPr>
        <p:sp>
          <p:nvSpPr>
            <p:cNvPr id="1278" name="Google Shape;1278;p21"/>
            <p:cNvSpPr/>
            <p:nvPr/>
          </p:nvSpPr>
          <p:spPr>
            <a:xfrm>
              <a:off x="171" y="2454"/>
              <a:ext cx="1084" cy="357"/>
            </a:xfrm>
            <a:prstGeom prst="rect">
              <a:avLst/>
            </a:prstGeom>
            <a:solidFill>
              <a:schemeClr val="lt1"/>
            </a:solidFill>
            <a:ln cap="flat" cmpd="sng" w="158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9" name="Google Shape;1279;p21"/>
            <p:cNvSpPr/>
            <p:nvPr/>
          </p:nvSpPr>
          <p:spPr>
            <a:xfrm>
              <a:off x="216" y="2554"/>
              <a:ext cx="337" cy="161"/>
            </a:xfrm>
            <a:prstGeom prst="rect">
              <a:avLst/>
            </a:prstGeom>
            <a:solidFill>
              <a:schemeClr val="lt1"/>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0" name="Google Shape;1280;p21"/>
            <p:cNvSpPr/>
            <p:nvPr/>
          </p:nvSpPr>
          <p:spPr>
            <a:xfrm>
              <a:off x="602" y="2490"/>
              <a:ext cx="274" cy="274"/>
            </a:xfrm>
            <a:prstGeom prst="rect">
              <a:avLst/>
            </a:prstGeom>
            <a:solidFill>
              <a:schemeClr val="lt1"/>
            </a:solidFill>
            <a:ln cap="flat" cmpd="sng" w="19050">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1" name="Google Shape;1281;p21"/>
            <p:cNvSpPr/>
            <p:nvPr/>
          </p:nvSpPr>
          <p:spPr>
            <a:xfrm>
              <a:off x="923" y="2488"/>
              <a:ext cx="274" cy="274"/>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282" name="Google Shape;1282;p21"/>
          <p:cNvCxnSpPr/>
          <p:nvPr/>
        </p:nvCxnSpPr>
        <p:spPr>
          <a:xfrm>
            <a:off x="1829994" y="4025432"/>
            <a:ext cx="1472095" cy="0"/>
          </a:xfrm>
          <a:prstGeom prst="straightConnector1">
            <a:avLst/>
          </a:prstGeom>
          <a:noFill/>
          <a:ln cap="flat" cmpd="sng" w="28575">
            <a:solidFill>
              <a:schemeClr val="dk1"/>
            </a:solidFill>
            <a:prstDash val="solid"/>
            <a:round/>
            <a:headEnd len="med" w="med" type="none"/>
            <a:tailEnd len="med" w="med" type="triangle"/>
          </a:ln>
        </p:spPr>
      </p:cxnSp>
      <p:grpSp>
        <p:nvGrpSpPr>
          <p:cNvPr id="1283" name="Google Shape;1283;p21"/>
          <p:cNvGrpSpPr/>
          <p:nvPr/>
        </p:nvGrpSpPr>
        <p:grpSpPr>
          <a:xfrm flipH="1" rot="10800000">
            <a:off x="2057136" y="5493555"/>
            <a:ext cx="1076755" cy="386798"/>
            <a:chOff x="171" y="2454"/>
            <a:chExt cx="1084" cy="357"/>
          </a:xfrm>
        </p:grpSpPr>
        <p:sp>
          <p:nvSpPr>
            <p:cNvPr id="1284" name="Google Shape;1284;p21"/>
            <p:cNvSpPr/>
            <p:nvPr/>
          </p:nvSpPr>
          <p:spPr>
            <a:xfrm>
              <a:off x="171" y="2454"/>
              <a:ext cx="1084" cy="357"/>
            </a:xfrm>
            <a:prstGeom prst="rect">
              <a:avLst/>
            </a:prstGeom>
            <a:solidFill>
              <a:schemeClr val="lt1"/>
            </a:solidFill>
            <a:ln cap="flat" cmpd="sng" w="158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5" name="Google Shape;1285;p21"/>
            <p:cNvSpPr/>
            <p:nvPr/>
          </p:nvSpPr>
          <p:spPr>
            <a:xfrm>
              <a:off x="216" y="2554"/>
              <a:ext cx="337" cy="161"/>
            </a:xfrm>
            <a:prstGeom prst="rect">
              <a:avLst/>
            </a:prstGeom>
            <a:solidFill>
              <a:schemeClr val="lt1"/>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6" name="Google Shape;1286;p21"/>
            <p:cNvSpPr/>
            <p:nvPr/>
          </p:nvSpPr>
          <p:spPr>
            <a:xfrm>
              <a:off x="602" y="2490"/>
              <a:ext cx="274" cy="274"/>
            </a:xfrm>
            <a:prstGeom prst="rect">
              <a:avLst/>
            </a:prstGeom>
            <a:solidFill>
              <a:schemeClr val="lt1"/>
            </a:solidFill>
            <a:ln cap="flat" cmpd="sng" w="19050">
              <a:solidFill>
                <a:srgbClr val="3C6C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7" name="Google Shape;1287;p21"/>
            <p:cNvSpPr/>
            <p:nvPr/>
          </p:nvSpPr>
          <p:spPr>
            <a:xfrm>
              <a:off x="923" y="2488"/>
              <a:ext cx="274" cy="274"/>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288" name="Google Shape;1288;p21"/>
          <p:cNvCxnSpPr/>
          <p:nvPr/>
        </p:nvCxnSpPr>
        <p:spPr>
          <a:xfrm>
            <a:off x="1836620" y="5688579"/>
            <a:ext cx="1472095" cy="0"/>
          </a:xfrm>
          <a:prstGeom prst="straightConnector1">
            <a:avLst/>
          </a:prstGeom>
          <a:noFill/>
          <a:ln cap="flat" cmpd="sng" w="28575">
            <a:solidFill>
              <a:schemeClr val="dk1"/>
            </a:solidFill>
            <a:prstDash val="solid"/>
            <a:round/>
            <a:headEnd len="med" w="med" type="none"/>
            <a:tailEnd len="med" w="med" type="triangle"/>
          </a:ln>
        </p:spPr>
      </p:cxnSp>
      <p:sp>
        <p:nvSpPr>
          <p:cNvPr id="1289" name="Google Shape;1289;p21"/>
          <p:cNvSpPr txBox="1"/>
          <p:nvPr/>
        </p:nvSpPr>
        <p:spPr>
          <a:xfrm>
            <a:off x="250882" y="1958955"/>
            <a:ext cx="8422063" cy="2317887"/>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A3"/>
                </a:solidFill>
                <a:latin typeface="Calibri"/>
                <a:ea typeface="Calibri"/>
                <a:cs typeface="Calibri"/>
                <a:sym typeface="Calibri"/>
              </a:rPr>
              <a:t>switching rate: </a:t>
            </a:r>
            <a:r>
              <a:rPr b="0" i="0" lang="en-US" sz="2400" u="none" cap="none" strike="noStrike">
                <a:solidFill>
                  <a:srgbClr val="000000"/>
                </a:solidFill>
                <a:latin typeface="Calibri"/>
                <a:ea typeface="Calibri"/>
                <a:cs typeface="Calibri"/>
                <a:sym typeface="Calibri"/>
              </a:rPr>
              <a:t>rate at which packets can be transfer from inputs to outputs</a:t>
            </a:r>
            <a:endParaRPr/>
          </a:p>
          <a:p>
            <a:pPr indent="-231775" lvl="1" marL="695325"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often measured as multiple of input/output line rate</a:t>
            </a:r>
            <a:endParaRPr/>
          </a:p>
          <a:p>
            <a:pPr indent="-231775" lvl="1" marL="695325"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N inputs: switching rate N times line rate desirable</a:t>
            </a:r>
            <a:endParaRPr/>
          </a:p>
        </p:txBody>
      </p:sp>
      <p:sp>
        <p:nvSpPr>
          <p:cNvPr id="1290" name="Google Shape;1290;p21"/>
          <p:cNvSpPr txBox="1"/>
          <p:nvPr/>
        </p:nvSpPr>
        <p:spPr>
          <a:xfrm>
            <a:off x="1564952" y="3846145"/>
            <a:ext cx="309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t>
            </a:r>
            <a:endParaRPr/>
          </a:p>
        </p:txBody>
      </p:sp>
      <p:sp>
        <p:nvSpPr>
          <p:cNvPr id="1291" name="Google Shape;1291;p21"/>
          <p:cNvSpPr txBox="1"/>
          <p:nvPr/>
        </p:nvSpPr>
        <p:spPr>
          <a:xfrm>
            <a:off x="1558326" y="5482789"/>
            <a:ext cx="309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t>
            </a:r>
            <a:endParaRPr/>
          </a:p>
        </p:txBody>
      </p:sp>
      <p:sp>
        <p:nvSpPr>
          <p:cNvPr id="1292" name="Google Shape;1292;p21"/>
          <p:cNvSpPr txBox="1"/>
          <p:nvPr/>
        </p:nvSpPr>
        <p:spPr>
          <a:xfrm>
            <a:off x="6401995" y="3846146"/>
            <a:ext cx="309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t>
            </a:r>
            <a:endParaRPr/>
          </a:p>
        </p:txBody>
      </p:sp>
      <p:sp>
        <p:nvSpPr>
          <p:cNvPr id="1293" name="Google Shape;1293;p21"/>
          <p:cNvSpPr txBox="1"/>
          <p:nvPr/>
        </p:nvSpPr>
        <p:spPr>
          <a:xfrm>
            <a:off x="6395368" y="5482790"/>
            <a:ext cx="309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t>
            </a:r>
            <a:endParaRPr/>
          </a:p>
        </p:txBody>
      </p:sp>
      <p:sp>
        <p:nvSpPr>
          <p:cNvPr id="1294" name="Google Shape;1294;p21"/>
          <p:cNvSpPr txBox="1"/>
          <p:nvPr/>
        </p:nvSpPr>
        <p:spPr>
          <a:xfrm>
            <a:off x="3420258" y="3859397"/>
            <a:ext cx="133118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(rate: NR, ideally)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pic>
        <p:nvPicPr>
          <p:cNvPr descr="A close up of a logo&#10;&#10;Description automatically generated" id="1299" name="Google Shape;1299;p2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300" name="Google Shape;1300;p2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301" name="Google Shape;1301;p2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302" name="Google Shape;1302;p2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Fabrics</a:t>
            </a:r>
            <a:endParaRPr/>
          </a:p>
        </p:txBody>
      </p:sp>
      <p:grpSp>
        <p:nvGrpSpPr>
          <p:cNvPr id="1303" name="Google Shape;1303;p22"/>
          <p:cNvGrpSpPr/>
          <p:nvPr/>
        </p:nvGrpSpPr>
        <p:grpSpPr>
          <a:xfrm>
            <a:off x="4118118" y="4553667"/>
            <a:ext cx="1093120" cy="215900"/>
            <a:chOff x="876" y="2800"/>
            <a:chExt cx="788" cy="175"/>
          </a:xfrm>
        </p:grpSpPr>
        <p:sp>
          <p:nvSpPr>
            <p:cNvPr id="1304" name="Google Shape;1304;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5" name="Google Shape;1305;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6" name="Google Shape;1306;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7" name="Google Shape;1307;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08" name="Google Shape;1308;p22"/>
            <p:cNvCxnSpPr/>
            <p:nvPr/>
          </p:nvCxnSpPr>
          <p:spPr>
            <a:xfrm>
              <a:off x="876" y="2887"/>
              <a:ext cx="788" cy="0"/>
            </a:xfrm>
            <a:prstGeom prst="straightConnector1">
              <a:avLst/>
            </a:prstGeom>
            <a:noFill/>
            <a:ln cap="flat" cmpd="sng" w="19050">
              <a:solidFill>
                <a:srgbClr val="000000"/>
              </a:solidFill>
              <a:prstDash val="solid"/>
              <a:round/>
              <a:headEnd len="med" w="med" type="none"/>
              <a:tailEnd len="med" w="med" type="triangle"/>
            </a:ln>
          </p:spPr>
        </p:cxnSp>
      </p:grpSp>
      <p:grpSp>
        <p:nvGrpSpPr>
          <p:cNvPr id="1309" name="Google Shape;1309;p22"/>
          <p:cNvGrpSpPr/>
          <p:nvPr/>
        </p:nvGrpSpPr>
        <p:grpSpPr>
          <a:xfrm>
            <a:off x="4116531" y="4948955"/>
            <a:ext cx="1094506" cy="215900"/>
            <a:chOff x="876" y="2800"/>
            <a:chExt cx="789" cy="175"/>
          </a:xfrm>
        </p:grpSpPr>
        <p:sp>
          <p:nvSpPr>
            <p:cNvPr id="1310" name="Google Shape;1310;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1" name="Google Shape;1311;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2" name="Google Shape;1312;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3" name="Google Shape;1313;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14" name="Google Shape;1314;p22"/>
            <p:cNvCxnSpPr/>
            <p:nvPr/>
          </p:nvCxnSpPr>
          <p:spPr>
            <a:xfrm>
              <a:off x="876" y="2887"/>
              <a:ext cx="789" cy="0"/>
            </a:xfrm>
            <a:prstGeom prst="straightConnector1">
              <a:avLst/>
            </a:prstGeom>
            <a:noFill/>
            <a:ln cap="flat" cmpd="sng" w="19050">
              <a:solidFill>
                <a:srgbClr val="000000"/>
              </a:solidFill>
              <a:prstDash val="solid"/>
              <a:round/>
              <a:headEnd len="med" w="med" type="none"/>
              <a:tailEnd len="med" w="med" type="triangle"/>
            </a:ln>
          </p:spPr>
        </p:cxnSp>
      </p:grpSp>
      <p:grpSp>
        <p:nvGrpSpPr>
          <p:cNvPr id="1315" name="Google Shape;1315;p22"/>
          <p:cNvGrpSpPr/>
          <p:nvPr/>
        </p:nvGrpSpPr>
        <p:grpSpPr>
          <a:xfrm>
            <a:off x="4111769" y="5375992"/>
            <a:ext cx="1079248" cy="215900"/>
            <a:chOff x="876" y="2800"/>
            <a:chExt cx="778" cy="175"/>
          </a:xfrm>
        </p:grpSpPr>
        <p:sp>
          <p:nvSpPr>
            <p:cNvPr id="1316" name="Google Shape;1316;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7" name="Google Shape;1317;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8" name="Google Shape;1318;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9" name="Google Shape;1319;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20" name="Google Shape;1320;p22"/>
            <p:cNvCxnSpPr/>
            <p:nvPr/>
          </p:nvCxnSpPr>
          <p:spPr>
            <a:xfrm>
              <a:off x="876" y="2887"/>
              <a:ext cx="778" cy="0"/>
            </a:xfrm>
            <a:prstGeom prst="straightConnector1">
              <a:avLst/>
            </a:prstGeom>
            <a:noFill/>
            <a:ln cap="flat" cmpd="sng" w="19050">
              <a:solidFill>
                <a:srgbClr val="000000"/>
              </a:solidFill>
              <a:prstDash val="solid"/>
              <a:round/>
              <a:headEnd len="med" w="med" type="none"/>
              <a:tailEnd len="med" w="med" type="triangle"/>
            </a:ln>
          </p:spPr>
        </p:cxnSp>
      </p:grpSp>
      <p:cxnSp>
        <p:nvCxnSpPr>
          <p:cNvPr id="1321" name="Google Shape;1321;p22"/>
          <p:cNvCxnSpPr/>
          <p:nvPr/>
        </p:nvCxnSpPr>
        <p:spPr>
          <a:xfrm>
            <a:off x="5237298" y="4561784"/>
            <a:ext cx="0" cy="1003300"/>
          </a:xfrm>
          <a:prstGeom prst="straightConnector1">
            <a:avLst/>
          </a:prstGeom>
          <a:noFill/>
          <a:ln cap="flat" cmpd="sng" w="76200">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grpSp>
        <p:nvGrpSpPr>
          <p:cNvPr id="1322" name="Google Shape;1322;p22"/>
          <p:cNvGrpSpPr/>
          <p:nvPr/>
        </p:nvGrpSpPr>
        <p:grpSpPr>
          <a:xfrm>
            <a:off x="5305137" y="4570624"/>
            <a:ext cx="1030288" cy="215900"/>
            <a:chOff x="367" y="3463"/>
            <a:chExt cx="649" cy="136"/>
          </a:xfrm>
        </p:grpSpPr>
        <p:sp>
          <p:nvSpPr>
            <p:cNvPr id="1323" name="Google Shape;1323;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4" name="Google Shape;1324;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5" name="Google Shape;1325;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6" name="Google Shape;1326;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27" name="Google Shape;1327;p22"/>
            <p:cNvCxnSpPr/>
            <p:nvPr/>
          </p:nvCxnSpPr>
          <p:spPr>
            <a:xfrm>
              <a:off x="367" y="3527"/>
              <a:ext cx="649" cy="0"/>
            </a:xfrm>
            <a:prstGeom prst="straightConnector1">
              <a:avLst/>
            </a:prstGeom>
            <a:noFill/>
            <a:ln cap="flat" cmpd="sng" w="19050">
              <a:solidFill>
                <a:srgbClr val="000000"/>
              </a:solidFill>
              <a:prstDash val="solid"/>
              <a:round/>
              <a:headEnd len="med" w="med" type="none"/>
              <a:tailEnd len="med" w="med" type="triangle"/>
            </a:ln>
          </p:spPr>
        </p:cxnSp>
      </p:grpSp>
      <p:grpSp>
        <p:nvGrpSpPr>
          <p:cNvPr id="1328" name="Google Shape;1328;p22"/>
          <p:cNvGrpSpPr/>
          <p:nvPr/>
        </p:nvGrpSpPr>
        <p:grpSpPr>
          <a:xfrm>
            <a:off x="5295612" y="4962737"/>
            <a:ext cx="1044574" cy="215900"/>
            <a:chOff x="358" y="3463"/>
            <a:chExt cx="658" cy="136"/>
          </a:xfrm>
        </p:grpSpPr>
        <p:sp>
          <p:nvSpPr>
            <p:cNvPr id="1329" name="Google Shape;1329;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0" name="Google Shape;1330;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1" name="Google Shape;1331;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2" name="Google Shape;1332;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33" name="Google Shape;1333;p22"/>
            <p:cNvCxnSpPr/>
            <p:nvPr/>
          </p:nvCxnSpPr>
          <p:spPr>
            <a:xfrm>
              <a:off x="358" y="3527"/>
              <a:ext cx="658" cy="0"/>
            </a:xfrm>
            <a:prstGeom prst="straightConnector1">
              <a:avLst/>
            </a:prstGeom>
            <a:noFill/>
            <a:ln cap="flat" cmpd="sng" w="19050">
              <a:solidFill>
                <a:srgbClr val="000000"/>
              </a:solidFill>
              <a:prstDash val="solid"/>
              <a:round/>
              <a:headEnd len="med" w="med" type="none"/>
              <a:tailEnd len="med" w="med" type="triangle"/>
            </a:ln>
          </p:spPr>
        </p:cxnSp>
      </p:grpSp>
      <p:grpSp>
        <p:nvGrpSpPr>
          <p:cNvPr id="1334" name="Google Shape;1334;p22"/>
          <p:cNvGrpSpPr/>
          <p:nvPr/>
        </p:nvGrpSpPr>
        <p:grpSpPr>
          <a:xfrm>
            <a:off x="5294205" y="5384831"/>
            <a:ext cx="1046163" cy="215900"/>
            <a:chOff x="357" y="3463"/>
            <a:chExt cx="659" cy="136"/>
          </a:xfrm>
        </p:grpSpPr>
        <p:sp>
          <p:nvSpPr>
            <p:cNvPr id="1335" name="Google Shape;1335;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6" name="Google Shape;1336;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7" name="Google Shape;1337;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8" name="Google Shape;1338;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39" name="Google Shape;1339;p22"/>
            <p:cNvCxnSpPr/>
            <p:nvPr/>
          </p:nvCxnSpPr>
          <p:spPr>
            <a:xfrm>
              <a:off x="357" y="3527"/>
              <a:ext cx="659" cy="0"/>
            </a:xfrm>
            <a:prstGeom prst="straightConnector1">
              <a:avLst/>
            </a:prstGeom>
            <a:noFill/>
            <a:ln cap="flat" cmpd="sng" w="19050">
              <a:solidFill>
                <a:srgbClr val="000000"/>
              </a:solidFill>
              <a:prstDash val="solid"/>
              <a:round/>
              <a:headEnd len="med" w="med" type="none"/>
              <a:tailEnd len="med" w="med" type="triangle"/>
            </a:ln>
          </p:spPr>
        </p:cxnSp>
      </p:grpSp>
      <p:sp>
        <p:nvSpPr>
          <p:cNvPr id="1340" name="Google Shape;1340;p22"/>
          <p:cNvSpPr txBox="1"/>
          <p:nvPr/>
        </p:nvSpPr>
        <p:spPr>
          <a:xfrm>
            <a:off x="5013314" y="5904304"/>
            <a:ext cx="5524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bus</a:t>
            </a:r>
            <a:endParaRPr/>
          </a:p>
        </p:txBody>
      </p:sp>
      <p:grpSp>
        <p:nvGrpSpPr>
          <p:cNvPr id="1341" name="Google Shape;1341;p22"/>
          <p:cNvGrpSpPr/>
          <p:nvPr/>
        </p:nvGrpSpPr>
        <p:grpSpPr>
          <a:xfrm>
            <a:off x="535736" y="4508339"/>
            <a:ext cx="2798763" cy="1752600"/>
            <a:chOff x="1968777" y="4452316"/>
            <a:chExt cx="2798763" cy="1752600"/>
          </a:xfrm>
        </p:grpSpPr>
        <p:grpSp>
          <p:nvGrpSpPr>
            <p:cNvPr id="1342" name="Google Shape;1342;p22"/>
            <p:cNvGrpSpPr/>
            <p:nvPr/>
          </p:nvGrpSpPr>
          <p:grpSpPr>
            <a:xfrm>
              <a:off x="2121177" y="4534866"/>
              <a:ext cx="890588" cy="215900"/>
              <a:chOff x="876" y="2800"/>
              <a:chExt cx="642" cy="175"/>
            </a:xfrm>
          </p:grpSpPr>
          <p:sp>
            <p:nvSpPr>
              <p:cNvPr id="1343" name="Google Shape;1343;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4" name="Google Shape;1344;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5" name="Google Shape;1345;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6" name="Google Shape;1346;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47" name="Google Shape;1347;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348" name="Google Shape;1348;p22"/>
            <p:cNvGrpSpPr/>
            <p:nvPr/>
          </p:nvGrpSpPr>
          <p:grpSpPr>
            <a:xfrm>
              <a:off x="2097365" y="4930154"/>
              <a:ext cx="890587" cy="215900"/>
              <a:chOff x="876" y="2800"/>
              <a:chExt cx="642" cy="175"/>
            </a:xfrm>
          </p:grpSpPr>
          <p:sp>
            <p:nvSpPr>
              <p:cNvPr id="1349" name="Google Shape;1349;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0" name="Google Shape;1350;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1" name="Google Shape;1351;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2" name="Google Shape;1352;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53" name="Google Shape;1353;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354" name="Google Shape;1354;p22"/>
            <p:cNvGrpSpPr/>
            <p:nvPr/>
          </p:nvGrpSpPr>
          <p:grpSpPr>
            <a:xfrm>
              <a:off x="2092602" y="5357191"/>
              <a:ext cx="890588" cy="215900"/>
              <a:chOff x="876" y="2800"/>
              <a:chExt cx="642" cy="175"/>
            </a:xfrm>
          </p:grpSpPr>
          <p:sp>
            <p:nvSpPr>
              <p:cNvPr id="1355" name="Google Shape;1355;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6" name="Google Shape;1356;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7" name="Google Shape;1357;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8" name="Google Shape;1358;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59" name="Google Shape;1359;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sp>
          <p:nvSpPr>
            <p:cNvPr id="1360" name="Google Shape;1360;p22"/>
            <p:cNvSpPr/>
            <p:nvPr/>
          </p:nvSpPr>
          <p:spPr>
            <a:xfrm>
              <a:off x="2980015" y="4452316"/>
              <a:ext cx="704850" cy="1176338"/>
            </a:xfrm>
            <a:prstGeom prst="rect">
              <a:avLst/>
            </a:prstGeom>
            <a:solidFill>
              <a:srgbClr val="FFFFFF"/>
            </a:solidFill>
            <a:ln cap="flat" cmpd="sng" w="28575">
              <a:solidFill>
                <a:srgbClr val="FF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361" name="Google Shape;1361;p22"/>
            <p:cNvGrpSpPr/>
            <p:nvPr/>
          </p:nvGrpSpPr>
          <p:grpSpPr>
            <a:xfrm>
              <a:off x="3689627" y="4533279"/>
              <a:ext cx="890588" cy="215900"/>
              <a:chOff x="455" y="3463"/>
              <a:chExt cx="561" cy="136"/>
            </a:xfrm>
          </p:grpSpPr>
          <p:sp>
            <p:nvSpPr>
              <p:cNvPr id="1362" name="Google Shape;1362;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3" name="Google Shape;1363;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4" name="Google Shape;1364;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5" name="Google Shape;1365;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66" name="Google Shape;1366;p22"/>
              <p:cNvCxnSpPr/>
              <p:nvPr/>
            </p:nvCxnSpPr>
            <p:spPr>
              <a:xfrm flipH="1" rot="10800000">
                <a:off x="455" y="3527"/>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367" name="Google Shape;1367;p22"/>
            <p:cNvGrpSpPr/>
            <p:nvPr/>
          </p:nvGrpSpPr>
          <p:grpSpPr>
            <a:xfrm>
              <a:off x="3694390" y="4925391"/>
              <a:ext cx="890587" cy="215900"/>
              <a:chOff x="455" y="3463"/>
              <a:chExt cx="561" cy="136"/>
            </a:xfrm>
          </p:grpSpPr>
          <p:sp>
            <p:nvSpPr>
              <p:cNvPr id="1368" name="Google Shape;1368;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9" name="Google Shape;1369;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0" name="Google Shape;1370;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1" name="Google Shape;1371;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72" name="Google Shape;1372;p22"/>
              <p:cNvCxnSpPr/>
              <p:nvPr/>
            </p:nvCxnSpPr>
            <p:spPr>
              <a:xfrm flipH="1" rot="10800000">
                <a:off x="455" y="3527"/>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373" name="Google Shape;1373;p22"/>
            <p:cNvGrpSpPr/>
            <p:nvPr/>
          </p:nvGrpSpPr>
          <p:grpSpPr>
            <a:xfrm>
              <a:off x="3689627" y="5352429"/>
              <a:ext cx="890588" cy="215900"/>
              <a:chOff x="455" y="3463"/>
              <a:chExt cx="561" cy="136"/>
            </a:xfrm>
          </p:grpSpPr>
          <p:sp>
            <p:nvSpPr>
              <p:cNvPr id="1374" name="Google Shape;1374;p22"/>
              <p:cNvSpPr/>
              <p:nvPr/>
            </p:nvSpPr>
            <p:spPr>
              <a:xfrm>
                <a:off x="498" y="3463"/>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5" name="Google Shape;1375;p22"/>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6" name="Google Shape;1376;p22"/>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7" name="Google Shape;1377;p22"/>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78" name="Google Shape;1378;p22"/>
              <p:cNvCxnSpPr/>
              <p:nvPr/>
            </p:nvCxnSpPr>
            <p:spPr>
              <a:xfrm flipH="1" rot="10800000">
                <a:off x="455" y="3527"/>
                <a:ext cx="561" cy="4"/>
              </a:xfrm>
              <a:prstGeom prst="straightConnector1">
                <a:avLst/>
              </a:prstGeom>
              <a:noFill/>
              <a:ln cap="flat" cmpd="sng" w="19050">
                <a:solidFill>
                  <a:srgbClr val="000000"/>
                </a:solidFill>
                <a:prstDash val="solid"/>
                <a:round/>
                <a:headEnd len="med" w="med" type="none"/>
                <a:tailEnd len="med" w="med" type="triangle"/>
              </a:ln>
            </p:spPr>
          </p:cxnSp>
        </p:grpSp>
        <p:sp>
          <p:nvSpPr>
            <p:cNvPr id="1379" name="Google Shape;1379;p22"/>
            <p:cNvSpPr txBox="1"/>
            <p:nvPr/>
          </p:nvSpPr>
          <p:spPr>
            <a:xfrm>
              <a:off x="2813327" y="5838204"/>
              <a:ext cx="10096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memory</a:t>
              </a:r>
              <a:endParaRPr/>
            </a:p>
          </p:txBody>
        </p:sp>
        <p:sp>
          <p:nvSpPr>
            <p:cNvPr id="1380" name="Google Shape;1380;p22"/>
            <p:cNvSpPr txBox="1"/>
            <p:nvPr/>
          </p:nvSpPr>
          <p:spPr>
            <a:xfrm>
              <a:off x="2911752" y="4769816"/>
              <a:ext cx="82391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memory</a:t>
              </a:r>
              <a:endParaRPr/>
            </a:p>
          </p:txBody>
        </p:sp>
        <p:sp>
          <p:nvSpPr>
            <p:cNvPr id="1381" name="Google Shape;1381;p22"/>
            <p:cNvSpPr/>
            <p:nvPr/>
          </p:nvSpPr>
          <p:spPr>
            <a:xfrm>
              <a:off x="1968777" y="4577729"/>
              <a:ext cx="2798763" cy="412750"/>
            </a:xfrm>
            <a:custGeom>
              <a:rect b="b" l="l" r="r" t="t"/>
              <a:pathLst>
                <a:path extrusionOk="0" h="260" w="1763">
                  <a:moveTo>
                    <a:pt x="0" y="0"/>
                  </a:moveTo>
                  <a:lnTo>
                    <a:pt x="689" y="0"/>
                  </a:lnTo>
                  <a:lnTo>
                    <a:pt x="1054" y="260"/>
                  </a:lnTo>
                  <a:lnTo>
                    <a:pt x="1763" y="260"/>
                  </a:lnTo>
                </a:path>
              </a:pathLst>
            </a:custGeom>
            <a:noFill/>
            <a:ln cap="flat" cmpd="sng" w="38100">
              <a:solidFill>
                <a:srgbClr val="00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382" name="Google Shape;1382;p22"/>
          <p:cNvSpPr/>
          <p:nvPr/>
        </p:nvSpPr>
        <p:spPr>
          <a:xfrm>
            <a:off x="4368789" y="4616841"/>
            <a:ext cx="2006600" cy="400050"/>
          </a:xfrm>
          <a:custGeom>
            <a:rect b="b" l="l" r="r" t="t"/>
            <a:pathLst>
              <a:path extrusionOk="0" h="252" w="1264">
                <a:moveTo>
                  <a:pt x="0" y="2"/>
                </a:moveTo>
                <a:lnTo>
                  <a:pt x="622" y="0"/>
                </a:lnTo>
                <a:lnTo>
                  <a:pt x="616" y="246"/>
                </a:lnTo>
                <a:lnTo>
                  <a:pt x="1264" y="252"/>
                </a:lnTo>
              </a:path>
            </a:pathLst>
          </a:custGeom>
          <a:noFill/>
          <a:ln cap="flat" cmpd="sng" w="38100">
            <a:solidFill>
              <a:srgbClr val="00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383" name="Google Shape;1383;p22"/>
          <p:cNvGrpSpPr/>
          <p:nvPr/>
        </p:nvGrpSpPr>
        <p:grpSpPr>
          <a:xfrm>
            <a:off x="6607054" y="4581434"/>
            <a:ext cx="2851744" cy="2066925"/>
            <a:chOff x="6675121" y="4485654"/>
            <a:chExt cx="2851744" cy="2066925"/>
          </a:xfrm>
        </p:grpSpPr>
        <p:grpSp>
          <p:nvGrpSpPr>
            <p:cNvPr id="1384" name="Google Shape;1384;p22"/>
            <p:cNvGrpSpPr/>
            <p:nvPr/>
          </p:nvGrpSpPr>
          <p:grpSpPr>
            <a:xfrm>
              <a:off x="7469465" y="4485654"/>
              <a:ext cx="890587" cy="215900"/>
              <a:chOff x="876" y="2800"/>
              <a:chExt cx="642" cy="175"/>
            </a:xfrm>
          </p:grpSpPr>
          <p:sp>
            <p:nvSpPr>
              <p:cNvPr id="1385" name="Google Shape;1385;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6" name="Google Shape;1386;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7" name="Google Shape;1387;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8" name="Google Shape;1388;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89" name="Google Shape;1389;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390" name="Google Shape;1390;p22"/>
            <p:cNvGrpSpPr/>
            <p:nvPr/>
          </p:nvGrpSpPr>
          <p:grpSpPr>
            <a:xfrm>
              <a:off x="7445652" y="4880941"/>
              <a:ext cx="890588" cy="215900"/>
              <a:chOff x="876" y="2800"/>
              <a:chExt cx="642" cy="175"/>
            </a:xfrm>
          </p:grpSpPr>
          <p:sp>
            <p:nvSpPr>
              <p:cNvPr id="1391" name="Google Shape;1391;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2" name="Google Shape;1392;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3" name="Google Shape;1393;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4" name="Google Shape;1394;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95" name="Google Shape;1395;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396" name="Google Shape;1396;p22"/>
            <p:cNvGrpSpPr/>
            <p:nvPr/>
          </p:nvGrpSpPr>
          <p:grpSpPr>
            <a:xfrm>
              <a:off x="7440890" y="5307979"/>
              <a:ext cx="890587" cy="215900"/>
              <a:chOff x="876" y="2800"/>
              <a:chExt cx="642" cy="175"/>
            </a:xfrm>
          </p:grpSpPr>
          <p:sp>
            <p:nvSpPr>
              <p:cNvPr id="1397" name="Google Shape;1397;p22"/>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8" name="Google Shape;1398;p22"/>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9" name="Google Shape;1399;p22"/>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0" name="Google Shape;1400;p22"/>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01" name="Google Shape;1401;p22"/>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402" name="Google Shape;1402;p22"/>
            <p:cNvGrpSpPr/>
            <p:nvPr/>
          </p:nvGrpSpPr>
          <p:grpSpPr>
            <a:xfrm rot="5400000">
              <a:off x="8561665" y="5501654"/>
              <a:ext cx="895350" cy="1035050"/>
              <a:chOff x="2952" y="2778"/>
              <a:chExt cx="564" cy="652"/>
            </a:xfrm>
          </p:grpSpPr>
          <p:grpSp>
            <p:nvGrpSpPr>
              <p:cNvPr id="1403" name="Google Shape;1403;p22"/>
              <p:cNvGrpSpPr/>
              <p:nvPr/>
            </p:nvGrpSpPr>
            <p:grpSpPr>
              <a:xfrm>
                <a:off x="2952" y="2778"/>
                <a:ext cx="561" cy="136"/>
                <a:chOff x="453" y="3465"/>
                <a:chExt cx="561" cy="136"/>
              </a:xfrm>
            </p:grpSpPr>
            <p:sp>
              <p:nvSpPr>
                <p:cNvPr id="1404" name="Google Shape;1404;p22"/>
                <p:cNvSpPr/>
                <p:nvPr/>
              </p:nvSpPr>
              <p:spPr>
                <a:xfrm>
                  <a:off x="496" y="3465"/>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5" name="Google Shape;1405;p22"/>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6" name="Google Shape;1406;p22"/>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7" name="Google Shape;1407;p22"/>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08" name="Google Shape;1408;p22"/>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409" name="Google Shape;1409;p22"/>
              <p:cNvGrpSpPr/>
              <p:nvPr/>
            </p:nvGrpSpPr>
            <p:grpSpPr>
              <a:xfrm>
                <a:off x="2955" y="3025"/>
                <a:ext cx="561" cy="136"/>
                <a:chOff x="453" y="3465"/>
                <a:chExt cx="561" cy="136"/>
              </a:xfrm>
            </p:grpSpPr>
            <p:sp>
              <p:nvSpPr>
                <p:cNvPr id="1410" name="Google Shape;1410;p22"/>
                <p:cNvSpPr/>
                <p:nvPr/>
              </p:nvSpPr>
              <p:spPr>
                <a:xfrm>
                  <a:off x="496" y="3465"/>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1" name="Google Shape;1411;p22"/>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2" name="Google Shape;1412;p22"/>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3" name="Google Shape;1413;p22"/>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14" name="Google Shape;1414;p22"/>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415" name="Google Shape;1415;p22"/>
              <p:cNvGrpSpPr/>
              <p:nvPr/>
            </p:nvGrpSpPr>
            <p:grpSpPr>
              <a:xfrm>
                <a:off x="2952" y="3294"/>
                <a:ext cx="561" cy="136"/>
                <a:chOff x="453" y="3465"/>
                <a:chExt cx="561" cy="136"/>
              </a:xfrm>
            </p:grpSpPr>
            <p:sp>
              <p:nvSpPr>
                <p:cNvPr id="1416" name="Google Shape;1416;p22"/>
                <p:cNvSpPr/>
                <p:nvPr/>
              </p:nvSpPr>
              <p:spPr>
                <a:xfrm>
                  <a:off x="496" y="3465"/>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7" name="Google Shape;1417;p22"/>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8" name="Google Shape;1418;p22"/>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9" name="Google Shape;1419;p22"/>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20" name="Google Shape;1420;p22"/>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cxnSp>
          <p:nvCxnSpPr>
            <p:cNvPr id="1421" name="Google Shape;1421;p22"/>
            <p:cNvCxnSpPr/>
            <p:nvPr/>
          </p:nvCxnSpPr>
          <p:spPr>
            <a:xfrm>
              <a:off x="8360052" y="4592016"/>
              <a:ext cx="1063625" cy="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422" name="Google Shape;1422;p22"/>
            <p:cNvCxnSpPr/>
            <p:nvPr/>
          </p:nvCxnSpPr>
          <p:spPr>
            <a:xfrm flipH="1" rot="10800000">
              <a:off x="8321952" y="4979366"/>
              <a:ext cx="1111250" cy="3175"/>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423" name="Google Shape;1423;p22"/>
            <p:cNvCxnSpPr/>
            <p:nvPr/>
          </p:nvCxnSpPr>
          <p:spPr>
            <a:xfrm>
              <a:off x="8321952" y="5411166"/>
              <a:ext cx="1101725" cy="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424" name="Google Shape;1424;p22"/>
            <p:cNvCxnSpPr/>
            <p:nvPr/>
          </p:nvCxnSpPr>
          <p:spPr>
            <a:xfrm rot="10800000">
              <a:off x="8604527" y="4592016"/>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425" name="Google Shape;1425;p22"/>
            <p:cNvCxnSpPr/>
            <p:nvPr/>
          </p:nvCxnSpPr>
          <p:spPr>
            <a:xfrm rot="10800000">
              <a:off x="9026802" y="4592016"/>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426" name="Google Shape;1426;p22"/>
            <p:cNvCxnSpPr/>
            <p:nvPr/>
          </p:nvCxnSpPr>
          <p:spPr>
            <a:xfrm rot="10800000">
              <a:off x="9423677" y="4582491"/>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sp>
          <p:nvSpPr>
            <p:cNvPr id="1427" name="Google Shape;1427;p22"/>
            <p:cNvSpPr/>
            <p:nvPr/>
          </p:nvSpPr>
          <p:spPr>
            <a:xfrm>
              <a:off x="8563252"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8" name="Google Shape;1428;p22"/>
            <p:cNvSpPr/>
            <p:nvPr/>
          </p:nvSpPr>
          <p:spPr>
            <a:xfrm>
              <a:off x="8563252"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9" name="Google Shape;1429;p22"/>
            <p:cNvSpPr/>
            <p:nvPr/>
          </p:nvSpPr>
          <p:spPr>
            <a:xfrm>
              <a:off x="8556902"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0" name="Google Shape;1430;p22"/>
            <p:cNvSpPr/>
            <p:nvPr/>
          </p:nvSpPr>
          <p:spPr>
            <a:xfrm>
              <a:off x="8988702"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1" name="Google Shape;1431;p22"/>
            <p:cNvSpPr/>
            <p:nvPr/>
          </p:nvSpPr>
          <p:spPr>
            <a:xfrm>
              <a:off x="8988702"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2" name="Google Shape;1432;p22"/>
            <p:cNvSpPr/>
            <p:nvPr/>
          </p:nvSpPr>
          <p:spPr>
            <a:xfrm>
              <a:off x="8982352"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3" name="Google Shape;1433;p22"/>
            <p:cNvSpPr/>
            <p:nvPr/>
          </p:nvSpPr>
          <p:spPr>
            <a:xfrm>
              <a:off x="9379227"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4" name="Google Shape;1434;p22"/>
            <p:cNvSpPr/>
            <p:nvPr/>
          </p:nvSpPr>
          <p:spPr>
            <a:xfrm>
              <a:off x="9379227"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5" name="Google Shape;1435;p22"/>
            <p:cNvSpPr/>
            <p:nvPr/>
          </p:nvSpPr>
          <p:spPr>
            <a:xfrm>
              <a:off x="9372877"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6" name="Google Shape;1436;p22"/>
            <p:cNvSpPr txBox="1"/>
            <p:nvPr/>
          </p:nvSpPr>
          <p:spPr>
            <a:xfrm>
              <a:off x="6675121" y="5767934"/>
              <a:ext cx="174919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interconnection</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network</a:t>
              </a:r>
              <a:endParaRPr/>
            </a:p>
          </p:txBody>
        </p:sp>
        <p:sp>
          <p:nvSpPr>
            <p:cNvPr id="1437" name="Google Shape;1437;p22"/>
            <p:cNvSpPr/>
            <p:nvPr/>
          </p:nvSpPr>
          <p:spPr>
            <a:xfrm>
              <a:off x="7417077" y="4538041"/>
              <a:ext cx="1543050" cy="2014538"/>
            </a:xfrm>
            <a:custGeom>
              <a:rect b="b" l="l" r="r" t="t"/>
              <a:pathLst>
                <a:path extrusionOk="0" h="1266" w="972">
                  <a:moveTo>
                    <a:pt x="0" y="3"/>
                  </a:moveTo>
                  <a:lnTo>
                    <a:pt x="969" y="0"/>
                  </a:lnTo>
                  <a:lnTo>
                    <a:pt x="972" y="1266"/>
                  </a:lnTo>
                </a:path>
              </a:pathLst>
            </a:custGeom>
            <a:noFill/>
            <a:ln cap="flat" cmpd="sng" w="38100">
              <a:solidFill>
                <a:srgbClr val="00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438" name="Google Shape;1438;p22"/>
          <p:cNvSpPr txBox="1"/>
          <p:nvPr/>
        </p:nvSpPr>
        <p:spPr>
          <a:xfrm>
            <a:off x="167159" y="3207061"/>
            <a:ext cx="11035748" cy="654737"/>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three major types of switching fabrics:</a:t>
            </a:r>
            <a:endParaRPr/>
          </a:p>
        </p:txBody>
      </p:sp>
      <p:sp>
        <p:nvSpPr>
          <p:cNvPr id="1439" name="Google Shape;1439;p22"/>
          <p:cNvSpPr txBox="1"/>
          <p:nvPr>
            <p:ph idx="1" type="body"/>
          </p:nvPr>
        </p:nvSpPr>
        <p:spPr>
          <a:xfrm>
            <a:off x="160533" y="1448747"/>
            <a:ext cx="11035748" cy="6348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Noto Sans Symbols"/>
              <a:buChar char="▪"/>
            </a:pPr>
            <a:r>
              <a:rPr lang="en-US" sz="2400"/>
              <a:t>transfer packet from input link to appropriate output link</a:t>
            </a:r>
            <a:endParaRPr/>
          </a:p>
          <a:p>
            <a:pPr indent="-101600" lvl="0" marL="228600" rtl="0" algn="l">
              <a:lnSpc>
                <a:spcPct val="90000"/>
              </a:lnSpc>
              <a:spcBef>
                <a:spcPts val="1000"/>
              </a:spcBef>
              <a:spcAft>
                <a:spcPts val="0"/>
              </a:spcAft>
              <a:buClr>
                <a:schemeClr val="dk1"/>
              </a:buClr>
              <a:buSzPts val="2000"/>
              <a:buFont typeface="Noto Sans Symbols"/>
              <a:buNone/>
            </a:pPr>
            <a:r>
              <a:t/>
            </a:r>
            <a:endParaRPr sz="2000"/>
          </a:p>
        </p:txBody>
      </p:sp>
      <p:sp>
        <p:nvSpPr>
          <p:cNvPr id="1440" name="Google Shape;1440;p22"/>
          <p:cNvSpPr txBox="1"/>
          <p:nvPr/>
        </p:nvSpPr>
        <p:spPr>
          <a:xfrm>
            <a:off x="153907" y="1958955"/>
            <a:ext cx="11035748" cy="2317887"/>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A3"/>
                </a:solidFill>
                <a:latin typeface="Calibri"/>
                <a:ea typeface="Calibri"/>
                <a:cs typeface="Calibri"/>
                <a:sym typeface="Calibri"/>
              </a:rPr>
              <a:t>switching rate: </a:t>
            </a:r>
            <a:r>
              <a:rPr b="0" i="0" lang="en-US" sz="2400" u="none" cap="none" strike="noStrike">
                <a:solidFill>
                  <a:srgbClr val="000000"/>
                </a:solidFill>
                <a:latin typeface="Calibri"/>
                <a:ea typeface="Calibri"/>
                <a:cs typeface="Calibri"/>
                <a:sym typeface="Calibri"/>
              </a:rPr>
              <a:t>rate at which packets can be transfer from inputs to outputs</a:t>
            </a:r>
            <a:endParaRPr/>
          </a:p>
          <a:p>
            <a:pPr indent="-231775" lvl="1" marL="695325"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often measured as multiple of input/output line rate</a:t>
            </a:r>
            <a:endParaRPr/>
          </a:p>
          <a:p>
            <a:pPr indent="-231775" lvl="1" marL="695325"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N inputs: switching rate N times line rate desirable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descr="A close up of a logo&#10;&#10;Description automatically generated" id="1445" name="Google Shape;1445;p2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446" name="Google Shape;1446;p2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447" name="Google Shape;1447;p2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448" name="Google Shape;1448;p2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via Memory</a:t>
            </a:r>
            <a:endParaRPr/>
          </a:p>
        </p:txBody>
      </p:sp>
      <p:sp>
        <p:nvSpPr>
          <p:cNvPr id="1449" name="Google Shape;1449;p23"/>
          <p:cNvSpPr txBox="1"/>
          <p:nvPr>
            <p:ph idx="1" type="body"/>
          </p:nvPr>
        </p:nvSpPr>
        <p:spPr>
          <a:xfrm>
            <a:off x="174383" y="1472236"/>
            <a:ext cx="8928053" cy="2768460"/>
          </a:xfrm>
          <a:prstGeom prst="rect">
            <a:avLst/>
          </a:prstGeom>
          <a:noFill/>
          <a:ln>
            <a:noFill/>
          </a:ln>
        </p:spPr>
        <p:txBody>
          <a:bodyPr anchorCtr="0" anchor="t" bIns="45700" lIns="91425" spcFirstLastPara="1" rIns="91425" wrap="square" tIns="45700">
            <a:normAutofit/>
          </a:bodyPr>
          <a:lstStyle/>
          <a:p>
            <a:pPr indent="-234950" lvl="0" marL="234950" rtl="0" algn="l">
              <a:lnSpc>
                <a:spcPct val="90000"/>
              </a:lnSpc>
              <a:spcBef>
                <a:spcPts val="0"/>
              </a:spcBef>
              <a:spcAft>
                <a:spcPts val="0"/>
              </a:spcAft>
              <a:buClr>
                <a:srgbClr val="C00000"/>
              </a:buClr>
              <a:buSzPts val="2800"/>
              <a:buNone/>
            </a:pPr>
            <a:r>
              <a:rPr lang="en-US">
                <a:solidFill>
                  <a:srgbClr val="C00000"/>
                </a:solidFill>
              </a:rPr>
              <a:t>first generation routers:</a:t>
            </a:r>
            <a:endParaRPr/>
          </a:p>
          <a:p>
            <a:pPr indent="-287338" lvl="0" marL="404813" rtl="0" algn="l">
              <a:lnSpc>
                <a:spcPct val="90000"/>
              </a:lnSpc>
              <a:spcBef>
                <a:spcPts val="1000"/>
              </a:spcBef>
              <a:spcAft>
                <a:spcPts val="0"/>
              </a:spcAft>
              <a:buClr>
                <a:schemeClr val="dk1"/>
              </a:buClr>
              <a:buSzPts val="2400"/>
              <a:buChar char="•"/>
            </a:pPr>
            <a:r>
              <a:rPr lang="en-US" sz="2400"/>
              <a:t>traditional computers with switching under direct control of CPU</a:t>
            </a:r>
            <a:endParaRPr/>
          </a:p>
          <a:p>
            <a:pPr indent="-287338" lvl="0" marL="404813" rtl="0" algn="l">
              <a:lnSpc>
                <a:spcPct val="90000"/>
              </a:lnSpc>
              <a:spcBef>
                <a:spcPts val="1000"/>
              </a:spcBef>
              <a:spcAft>
                <a:spcPts val="0"/>
              </a:spcAft>
              <a:buClr>
                <a:schemeClr val="dk1"/>
              </a:buClr>
              <a:buSzPts val="2400"/>
              <a:buChar char="•"/>
            </a:pPr>
            <a:r>
              <a:rPr lang="en-US" sz="2400"/>
              <a:t>packet copied to system’s memory</a:t>
            </a:r>
            <a:endParaRPr/>
          </a:p>
          <a:p>
            <a:pPr indent="-287338" lvl="0" marL="404813" rtl="0" algn="l">
              <a:lnSpc>
                <a:spcPct val="90000"/>
              </a:lnSpc>
              <a:spcBef>
                <a:spcPts val="1000"/>
              </a:spcBef>
              <a:spcAft>
                <a:spcPts val="0"/>
              </a:spcAft>
              <a:buClr>
                <a:schemeClr val="dk1"/>
              </a:buClr>
              <a:buSzPts val="2400"/>
              <a:buChar char="•"/>
            </a:pPr>
            <a:r>
              <a:rPr lang="en-US" sz="2400"/>
              <a:t>speed limited by memory bandwidth (2 bus crossings per datagram)</a:t>
            </a:r>
            <a:endParaRPr sz="1800"/>
          </a:p>
        </p:txBody>
      </p:sp>
      <p:grpSp>
        <p:nvGrpSpPr>
          <p:cNvPr id="1450" name="Google Shape;1450;p23"/>
          <p:cNvGrpSpPr/>
          <p:nvPr/>
        </p:nvGrpSpPr>
        <p:grpSpPr>
          <a:xfrm>
            <a:off x="1550871" y="4197303"/>
            <a:ext cx="6611937" cy="1787525"/>
            <a:chOff x="983" y="2540"/>
            <a:chExt cx="4165" cy="1126"/>
          </a:xfrm>
        </p:grpSpPr>
        <p:sp>
          <p:nvSpPr>
            <p:cNvPr id="1451" name="Google Shape;1451;p23"/>
            <p:cNvSpPr/>
            <p:nvPr/>
          </p:nvSpPr>
          <p:spPr>
            <a:xfrm>
              <a:off x="983" y="2542"/>
              <a:ext cx="766" cy="702"/>
            </a:xfrm>
            <a:prstGeom prst="rect">
              <a:avLst/>
            </a:prstGeom>
            <a:solidFill>
              <a:srgbClr val="FFFFFF"/>
            </a:solid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2" name="Google Shape;1452;p23"/>
            <p:cNvSpPr txBox="1"/>
            <p:nvPr/>
          </p:nvSpPr>
          <p:spPr>
            <a:xfrm>
              <a:off x="991" y="2557"/>
              <a:ext cx="708" cy="68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input</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port</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(e.g.,</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Ethernet)</a:t>
              </a:r>
              <a:endParaRPr/>
            </a:p>
          </p:txBody>
        </p:sp>
        <p:sp>
          <p:nvSpPr>
            <p:cNvPr id="1453" name="Google Shape;1453;p23"/>
            <p:cNvSpPr txBox="1"/>
            <p:nvPr/>
          </p:nvSpPr>
          <p:spPr>
            <a:xfrm>
              <a:off x="2324" y="2773"/>
              <a:ext cx="636" cy="21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memory</a:t>
              </a:r>
              <a:endParaRPr/>
            </a:p>
          </p:txBody>
        </p:sp>
        <p:sp>
          <p:nvSpPr>
            <p:cNvPr id="1454" name="Google Shape;1454;p23"/>
            <p:cNvSpPr/>
            <p:nvPr/>
          </p:nvSpPr>
          <p:spPr>
            <a:xfrm>
              <a:off x="2072" y="2542"/>
              <a:ext cx="1173" cy="68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5" name="Google Shape;1455;p23"/>
            <p:cNvSpPr/>
            <p:nvPr/>
          </p:nvSpPr>
          <p:spPr>
            <a:xfrm>
              <a:off x="3557" y="2540"/>
              <a:ext cx="766" cy="702"/>
            </a:xfrm>
            <a:prstGeom prst="rect">
              <a:avLst/>
            </a:prstGeom>
            <a:solidFill>
              <a:srgbClr val="FFFFFF"/>
            </a:solid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6" name="Google Shape;1456;p23"/>
            <p:cNvSpPr txBox="1"/>
            <p:nvPr/>
          </p:nvSpPr>
          <p:spPr>
            <a:xfrm>
              <a:off x="3565" y="2555"/>
              <a:ext cx="708" cy="68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output</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port</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(e.g.,</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Ethernet)</a:t>
              </a:r>
              <a:endParaRPr/>
            </a:p>
          </p:txBody>
        </p:sp>
        <p:cxnSp>
          <p:nvCxnSpPr>
            <p:cNvPr id="1457" name="Google Shape;1457;p23"/>
            <p:cNvCxnSpPr/>
            <p:nvPr/>
          </p:nvCxnSpPr>
          <p:spPr>
            <a:xfrm>
              <a:off x="983" y="3561"/>
              <a:ext cx="3337" cy="0"/>
            </a:xfrm>
            <a:prstGeom prst="straightConnector1">
              <a:avLst/>
            </a:prstGeom>
            <a:noFill/>
            <a:ln cap="flat" cmpd="sng" w="28575">
              <a:solidFill>
                <a:srgbClr val="000000"/>
              </a:solidFill>
              <a:prstDash val="solid"/>
              <a:round/>
              <a:headEnd len="med" w="med" type="none"/>
              <a:tailEnd len="med" w="med" type="none"/>
            </a:ln>
          </p:spPr>
        </p:cxnSp>
        <p:cxnSp>
          <p:nvCxnSpPr>
            <p:cNvPr id="1458" name="Google Shape;1458;p23"/>
            <p:cNvCxnSpPr/>
            <p:nvPr/>
          </p:nvCxnSpPr>
          <p:spPr>
            <a:xfrm>
              <a:off x="1370" y="3252"/>
              <a:ext cx="0" cy="316"/>
            </a:xfrm>
            <a:prstGeom prst="straightConnector1">
              <a:avLst/>
            </a:prstGeom>
            <a:noFill/>
            <a:ln cap="flat" cmpd="sng" w="28575">
              <a:solidFill>
                <a:srgbClr val="3333CC"/>
              </a:solidFill>
              <a:prstDash val="solid"/>
              <a:round/>
              <a:headEnd len="med" w="med" type="none"/>
              <a:tailEnd len="med" w="med" type="none"/>
            </a:ln>
          </p:spPr>
        </p:cxnSp>
        <p:cxnSp>
          <p:nvCxnSpPr>
            <p:cNvPr id="1459" name="Google Shape;1459;p23"/>
            <p:cNvCxnSpPr/>
            <p:nvPr/>
          </p:nvCxnSpPr>
          <p:spPr>
            <a:xfrm>
              <a:off x="3939" y="3242"/>
              <a:ext cx="0" cy="316"/>
            </a:xfrm>
            <a:prstGeom prst="straightConnector1">
              <a:avLst/>
            </a:prstGeom>
            <a:noFill/>
            <a:ln cap="flat" cmpd="sng" w="28575">
              <a:solidFill>
                <a:srgbClr val="3333CC"/>
              </a:solidFill>
              <a:prstDash val="solid"/>
              <a:round/>
              <a:headEnd len="med" w="med" type="none"/>
              <a:tailEnd len="med" w="med" type="none"/>
            </a:ln>
          </p:spPr>
        </p:cxnSp>
        <p:cxnSp>
          <p:nvCxnSpPr>
            <p:cNvPr id="1460" name="Google Shape;1460;p23"/>
            <p:cNvCxnSpPr/>
            <p:nvPr/>
          </p:nvCxnSpPr>
          <p:spPr>
            <a:xfrm>
              <a:off x="2665" y="3240"/>
              <a:ext cx="0" cy="316"/>
            </a:xfrm>
            <a:prstGeom prst="straightConnector1">
              <a:avLst/>
            </a:prstGeom>
            <a:noFill/>
            <a:ln cap="flat" cmpd="sng" w="28575">
              <a:solidFill>
                <a:srgbClr val="FF0000"/>
              </a:solidFill>
              <a:prstDash val="solid"/>
              <a:round/>
              <a:headEnd len="med" w="med" type="none"/>
              <a:tailEnd len="med" w="med" type="none"/>
            </a:ln>
          </p:spPr>
        </p:cxnSp>
        <p:sp>
          <p:nvSpPr>
            <p:cNvPr id="1461" name="Google Shape;1461;p23"/>
            <p:cNvSpPr txBox="1"/>
            <p:nvPr/>
          </p:nvSpPr>
          <p:spPr>
            <a:xfrm>
              <a:off x="4304" y="3435"/>
              <a:ext cx="844"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system bus</a:t>
              </a:r>
              <a:endParaRPr/>
            </a:p>
          </p:txBody>
        </p:sp>
      </p:grpSp>
      <p:pic>
        <p:nvPicPr>
          <p:cNvPr id="1462" name="Google Shape;1462;p23"/>
          <p:cNvPicPr preferRelativeResize="0"/>
          <p:nvPr/>
        </p:nvPicPr>
        <p:blipFill rotWithShape="1">
          <a:blip r:embed="rId4">
            <a:alphaModFix/>
          </a:blip>
          <a:srcRect b="0" l="0" r="0" t="0"/>
          <a:stretch/>
        </p:blipFill>
        <p:spPr>
          <a:xfrm>
            <a:off x="1115896" y="4390978"/>
            <a:ext cx="533400" cy="684213"/>
          </a:xfrm>
          <a:prstGeom prst="rect">
            <a:avLst/>
          </a:prstGeom>
          <a:noFill/>
          <a:ln>
            <a:noFill/>
          </a:ln>
        </p:spPr>
      </p:pic>
      <p:pic>
        <p:nvPicPr>
          <p:cNvPr id="1463" name="Google Shape;1463;p23"/>
          <p:cNvPicPr preferRelativeResize="0"/>
          <p:nvPr/>
        </p:nvPicPr>
        <p:blipFill rotWithShape="1">
          <a:blip r:embed="rId4">
            <a:alphaModFix/>
          </a:blip>
          <a:srcRect b="0" l="0" r="0" t="0"/>
          <a:stretch/>
        </p:blipFill>
        <p:spPr>
          <a:xfrm>
            <a:off x="6754696" y="4354466"/>
            <a:ext cx="533400" cy="684212"/>
          </a:xfrm>
          <a:prstGeom prst="rect">
            <a:avLst/>
          </a:prstGeom>
          <a:noFill/>
          <a:ln>
            <a:noFill/>
          </a:ln>
        </p:spPr>
      </p:pic>
      <p:sp>
        <p:nvSpPr>
          <p:cNvPr id="1464" name="Google Shape;1464;p23"/>
          <p:cNvSpPr/>
          <p:nvPr/>
        </p:nvSpPr>
        <p:spPr>
          <a:xfrm>
            <a:off x="368183" y="4625928"/>
            <a:ext cx="434975" cy="222250"/>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5" name="Google Shape;1465;p23"/>
          <p:cNvSpPr/>
          <p:nvPr/>
        </p:nvSpPr>
        <p:spPr>
          <a:xfrm>
            <a:off x="380883" y="4635453"/>
            <a:ext cx="446088" cy="2127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500"/>
                                        <p:tgtEl>
                                          <p:spTgt spid="1465"/>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464"/>
                                        </p:tgtEl>
                                      </p:cBhvr>
                                    </p:animEffect>
                                    <p:set>
                                      <p:cBhvr>
                                        <p:cTn dur="1" fill="hold">
                                          <p:stCondLst>
                                            <p:cond delay="500"/>
                                          </p:stCondLst>
                                        </p:cTn>
                                        <p:tgtEl>
                                          <p:spTgt spid="14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descr="A close up of a logo&#10;&#10;Description automatically generated" id="1470" name="Google Shape;1470;p2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471" name="Google Shape;1471;p2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472" name="Google Shape;1472;p2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473" name="Google Shape;1473;p2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via a Bus</a:t>
            </a:r>
            <a:endParaRPr/>
          </a:p>
        </p:txBody>
      </p:sp>
      <p:sp>
        <p:nvSpPr>
          <p:cNvPr id="1474" name="Google Shape;1474;p24"/>
          <p:cNvSpPr txBox="1"/>
          <p:nvPr>
            <p:ph idx="1" type="body"/>
          </p:nvPr>
        </p:nvSpPr>
        <p:spPr>
          <a:xfrm>
            <a:off x="273176" y="1502960"/>
            <a:ext cx="8157116" cy="24766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Noto Sans Symbols"/>
              <a:buChar char="▪"/>
            </a:pPr>
            <a:r>
              <a:rPr lang="en-US" sz="2400"/>
              <a:t>datagram from input port memory to output port memory via a shared bus</a:t>
            </a:r>
            <a:endParaRPr/>
          </a:p>
          <a:p>
            <a:pPr indent="-228600" lvl="0" marL="228600" rtl="0" algn="l">
              <a:lnSpc>
                <a:spcPct val="90000"/>
              </a:lnSpc>
              <a:spcBef>
                <a:spcPts val="1000"/>
              </a:spcBef>
              <a:spcAft>
                <a:spcPts val="0"/>
              </a:spcAft>
              <a:buClr>
                <a:srgbClr val="CC0000"/>
              </a:buClr>
              <a:buSzPts val="2400"/>
              <a:buFont typeface="Noto Sans Symbols"/>
              <a:buChar char="▪"/>
            </a:pPr>
            <a:r>
              <a:rPr i="1" lang="en-US" sz="2400">
                <a:solidFill>
                  <a:srgbClr val="CC0000"/>
                </a:solidFill>
              </a:rPr>
              <a:t>bus contention:</a:t>
            </a:r>
            <a:r>
              <a:rPr lang="en-US" sz="2400"/>
              <a:t>  switching speed limited by bus bandwidth</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t>32 Gbps bus, Cisco 5600: sufficient speed for access routers</a:t>
            </a:r>
            <a:endParaRPr/>
          </a:p>
        </p:txBody>
      </p:sp>
      <p:grpSp>
        <p:nvGrpSpPr>
          <p:cNvPr id="1475" name="Google Shape;1475;p24"/>
          <p:cNvGrpSpPr/>
          <p:nvPr/>
        </p:nvGrpSpPr>
        <p:grpSpPr>
          <a:xfrm>
            <a:off x="1418619" y="3980205"/>
            <a:ext cx="5296665" cy="1766338"/>
            <a:chOff x="4336991" y="4484392"/>
            <a:chExt cx="2903568" cy="1047064"/>
          </a:xfrm>
        </p:grpSpPr>
        <p:grpSp>
          <p:nvGrpSpPr>
            <p:cNvPr id="1476" name="Google Shape;1476;p24"/>
            <p:cNvGrpSpPr/>
            <p:nvPr/>
          </p:nvGrpSpPr>
          <p:grpSpPr>
            <a:xfrm>
              <a:off x="4769281" y="4484392"/>
              <a:ext cx="1093120" cy="215900"/>
              <a:chOff x="876" y="2800"/>
              <a:chExt cx="788" cy="175"/>
            </a:xfrm>
          </p:grpSpPr>
          <p:sp>
            <p:nvSpPr>
              <p:cNvPr id="1477" name="Google Shape;1477;p24"/>
              <p:cNvSpPr/>
              <p:nvPr/>
            </p:nvSpPr>
            <p:spPr>
              <a:xfrm>
                <a:off x="925" y="2800"/>
                <a:ext cx="485" cy="175"/>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8" name="Google Shape;1478;p24"/>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9" name="Google Shape;1479;p24"/>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0" name="Google Shape;1480;p24"/>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81" name="Google Shape;1481;p24"/>
              <p:cNvCxnSpPr/>
              <p:nvPr/>
            </p:nvCxnSpPr>
            <p:spPr>
              <a:xfrm>
                <a:off x="876" y="2887"/>
                <a:ext cx="788" cy="0"/>
              </a:xfrm>
              <a:prstGeom prst="straightConnector1">
                <a:avLst/>
              </a:prstGeom>
              <a:noFill/>
              <a:ln cap="flat" cmpd="sng" w="19050">
                <a:solidFill>
                  <a:srgbClr val="000000"/>
                </a:solidFill>
                <a:prstDash val="solid"/>
                <a:round/>
                <a:headEnd len="med" w="med" type="none"/>
                <a:tailEnd len="med" w="med" type="triangle"/>
              </a:ln>
            </p:spPr>
          </p:cxnSp>
        </p:grpSp>
        <p:grpSp>
          <p:nvGrpSpPr>
            <p:cNvPr id="1482" name="Google Shape;1482;p24"/>
            <p:cNvGrpSpPr/>
            <p:nvPr/>
          </p:nvGrpSpPr>
          <p:grpSpPr>
            <a:xfrm>
              <a:off x="4767694" y="4879680"/>
              <a:ext cx="1094506" cy="215900"/>
              <a:chOff x="876" y="2800"/>
              <a:chExt cx="789" cy="175"/>
            </a:xfrm>
          </p:grpSpPr>
          <p:sp>
            <p:nvSpPr>
              <p:cNvPr id="1483" name="Google Shape;1483;p24"/>
              <p:cNvSpPr/>
              <p:nvPr/>
            </p:nvSpPr>
            <p:spPr>
              <a:xfrm>
                <a:off x="925" y="2800"/>
                <a:ext cx="485" cy="175"/>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4" name="Google Shape;1484;p24"/>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5" name="Google Shape;1485;p24"/>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6" name="Google Shape;1486;p24"/>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87" name="Google Shape;1487;p24"/>
              <p:cNvCxnSpPr/>
              <p:nvPr/>
            </p:nvCxnSpPr>
            <p:spPr>
              <a:xfrm>
                <a:off x="876" y="2887"/>
                <a:ext cx="789" cy="0"/>
              </a:xfrm>
              <a:prstGeom prst="straightConnector1">
                <a:avLst/>
              </a:prstGeom>
              <a:noFill/>
              <a:ln cap="flat" cmpd="sng" w="19050">
                <a:solidFill>
                  <a:srgbClr val="000000"/>
                </a:solidFill>
                <a:prstDash val="solid"/>
                <a:round/>
                <a:headEnd len="med" w="med" type="none"/>
                <a:tailEnd len="med" w="med" type="triangle"/>
              </a:ln>
            </p:spPr>
          </p:cxnSp>
        </p:grpSp>
        <p:grpSp>
          <p:nvGrpSpPr>
            <p:cNvPr id="1488" name="Google Shape;1488;p24"/>
            <p:cNvGrpSpPr/>
            <p:nvPr/>
          </p:nvGrpSpPr>
          <p:grpSpPr>
            <a:xfrm>
              <a:off x="4762932" y="5306717"/>
              <a:ext cx="1079248" cy="215900"/>
              <a:chOff x="876" y="2800"/>
              <a:chExt cx="778" cy="175"/>
            </a:xfrm>
          </p:grpSpPr>
          <p:sp>
            <p:nvSpPr>
              <p:cNvPr id="1489" name="Google Shape;1489;p24"/>
              <p:cNvSpPr/>
              <p:nvPr/>
            </p:nvSpPr>
            <p:spPr>
              <a:xfrm>
                <a:off x="925" y="2800"/>
                <a:ext cx="485" cy="175"/>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0" name="Google Shape;1490;p24"/>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1" name="Google Shape;1491;p24"/>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2" name="Google Shape;1492;p24"/>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493" name="Google Shape;1493;p24"/>
              <p:cNvCxnSpPr/>
              <p:nvPr/>
            </p:nvCxnSpPr>
            <p:spPr>
              <a:xfrm>
                <a:off x="876" y="2887"/>
                <a:ext cx="778" cy="0"/>
              </a:xfrm>
              <a:prstGeom prst="straightConnector1">
                <a:avLst/>
              </a:prstGeom>
              <a:noFill/>
              <a:ln cap="flat" cmpd="sng" w="19050">
                <a:solidFill>
                  <a:srgbClr val="000000"/>
                </a:solidFill>
                <a:prstDash val="solid"/>
                <a:round/>
                <a:headEnd len="med" w="med" type="none"/>
                <a:tailEnd len="med" w="med" type="triangle"/>
              </a:ln>
            </p:spPr>
          </p:cxnSp>
        </p:grpSp>
        <p:cxnSp>
          <p:nvCxnSpPr>
            <p:cNvPr id="1494" name="Google Shape;1494;p24"/>
            <p:cNvCxnSpPr/>
            <p:nvPr/>
          </p:nvCxnSpPr>
          <p:spPr>
            <a:xfrm>
              <a:off x="5888461" y="4492509"/>
              <a:ext cx="0" cy="1003300"/>
            </a:xfrm>
            <a:prstGeom prst="straightConnector1">
              <a:avLst/>
            </a:prstGeom>
            <a:noFill/>
            <a:ln cap="flat" cmpd="sng" w="76200">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grpSp>
          <p:nvGrpSpPr>
            <p:cNvPr id="1495" name="Google Shape;1495;p24"/>
            <p:cNvGrpSpPr/>
            <p:nvPr/>
          </p:nvGrpSpPr>
          <p:grpSpPr>
            <a:xfrm>
              <a:off x="5956300" y="4501349"/>
              <a:ext cx="1030288" cy="215900"/>
              <a:chOff x="367" y="3463"/>
              <a:chExt cx="649" cy="136"/>
            </a:xfrm>
          </p:grpSpPr>
          <p:sp>
            <p:nvSpPr>
              <p:cNvPr id="1496" name="Google Shape;1496;p24"/>
              <p:cNvSpPr/>
              <p:nvPr/>
            </p:nvSpPr>
            <p:spPr>
              <a:xfrm>
                <a:off x="498" y="3463"/>
                <a:ext cx="424" cy="136"/>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7" name="Google Shape;1497;p24"/>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8" name="Google Shape;1498;p24"/>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9" name="Google Shape;1499;p24"/>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00" name="Google Shape;1500;p24"/>
              <p:cNvCxnSpPr/>
              <p:nvPr/>
            </p:nvCxnSpPr>
            <p:spPr>
              <a:xfrm>
                <a:off x="367" y="3527"/>
                <a:ext cx="649" cy="0"/>
              </a:xfrm>
              <a:prstGeom prst="straightConnector1">
                <a:avLst/>
              </a:prstGeom>
              <a:noFill/>
              <a:ln cap="flat" cmpd="sng" w="19050">
                <a:solidFill>
                  <a:srgbClr val="000000"/>
                </a:solidFill>
                <a:prstDash val="solid"/>
                <a:round/>
                <a:headEnd len="med" w="med" type="none"/>
                <a:tailEnd len="med" w="med" type="triangle"/>
              </a:ln>
            </p:spPr>
          </p:cxnSp>
        </p:grpSp>
        <p:grpSp>
          <p:nvGrpSpPr>
            <p:cNvPr id="1501" name="Google Shape;1501;p24"/>
            <p:cNvGrpSpPr/>
            <p:nvPr/>
          </p:nvGrpSpPr>
          <p:grpSpPr>
            <a:xfrm>
              <a:off x="5946775" y="4893462"/>
              <a:ext cx="1044574" cy="215900"/>
              <a:chOff x="358" y="3463"/>
              <a:chExt cx="658" cy="136"/>
            </a:xfrm>
          </p:grpSpPr>
          <p:sp>
            <p:nvSpPr>
              <p:cNvPr id="1502" name="Google Shape;1502;p24"/>
              <p:cNvSpPr/>
              <p:nvPr/>
            </p:nvSpPr>
            <p:spPr>
              <a:xfrm>
                <a:off x="498" y="3463"/>
                <a:ext cx="424" cy="136"/>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3" name="Google Shape;1503;p24"/>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4" name="Google Shape;1504;p24"/>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5" name="Google Shape;1505;p24"/>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06" name="Google Shape;1506;p24"/>
              <p:cNvCxnSpPr/>
              <p:nvPr/>
            </p:nvCxnSpPr>
            <p:spPr>
              <a:xfrm>
                <a:off x="358" y="3527"/>
                <a:ext cx="658" cy="0"/>
              </a:xfrm>
              <a:prstGeom prst="straightConnector1">
                <a:avLst/>
              </a:prstGeom>
              <a:noFill/>
              <a:ln cap="flat" cmpd="sng" w="19050">
                <a:solidFill>
                  <a:srgbClr val="000000"/>
                </a:solidFill>
                <a:prstDash val="solid"/>
                <a:round/>
                <a:headEnd len="med" w="med" type="none"/>
                <a:tailEnd len="med" w="med" type="triangle"/>
              </a:ln>
            </p:spPr>
          </p:cxnSp>
        </p:grpSp>
        <p:grpSp>
          <p:nvGrpSpPr>
            <p:cNvPr id="1507" name="Google Shape;1507;p24"/>
            <p:cNvGrpSpPr/>
            <p:nvPr/>
          </p:nvGrpSpPr>
          <p:grpSpPr>
            <a:xfrm>
              <a:off x="5945368" y="5315556"/>
              <a:ext cx="1046163" cy="215900"/>
              <a:chOff x="357" y="3463"/>
              <a:chExt cx="659" cy="136"/>
            </a:xfrm>
          </p:grpSpPr>
          <p:sp>
            <p:nvSpPr>
              <p:cNvPr id="1508" name="Google Shape;1508;p24"/>
              <p:cNvSpPr/>
              <p:nvPr/>
            </p:nvSpPr>
            <p:spPr>
              <a:xfrm>
                <a:off x="498" y="3463"/>
                <a:ext cx="424" cy="136"/>
              </a:xfrm>
              <a:prstGeom prst="rect">
                <a:avLst/>
              </a:prstGeom>
              <a:solidFill>
                <a:srgbClr val="FFFFFF"/>
              </a:solidFill>
              <a:ln cap="flat" cmpd="sng" w="2540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9" name="Google Shape;1509;p24"/>
              <p:cNvSpPr/>
              <p:nvPr/>
            </p:nvSpPr>
            <p:spPr>
              <a:xfrm>
                <a:off x="771" y="3500"/>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0" name="Google Shape;1510;p24"/>
              <p:cNvSpPr/>
              <p:nvPr/>
            </p:nvSpPr>
            <p:spPr>
              <a:xfrm>
                <a:off x="644" y="3477"/>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1" name="Google Shape;1511;p24"/>
              <p:cNvSpPr/>
              <p:nvPr/>
            </p:nvSpPr>
            <p:spPr>
              <a:xfrm>
                <a:off x="517" y="3480"/>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12" name="Google Shape;1512;p24"/>
              <p:cNvCxnSpPr/>
              <p:nvPr/>
            </p:nvCxnSpPr>
            <p:spPr>
              <a:xfrm>
                <a:off x="357" y="3527"/>
                <a:ext cx="659" cy="0"/>
              </a:xfrm>
              <a:prstGeom prst="straightConnector1">
                <a:avLst/>
              </a:prstGeom>
              <a:noFill/>
              <a:ln cap="flat" cmpd="sng" w="19050">
                <a:solidFill>
                  <a:srgbClr val="000000"/>
                </a:solidFill>
                <a:prstDash val="solid"/>
                <a:round/>
                <a:headEnd len="med" w="med" type="none"/>
                <a:tailEnd len="med" w="med" type="triangle"/>
              </a:ln>
            </p:spPr>
          </p:cxnSp>
        </p:grpSp>
        <p:sp>
          <p:nvSpPr>
            <p:cNvPr id="1513" name="Google Shape;1513;p24"/>
            <p:cNvSpPr/>
            <p:nvPr/>
          </p:nvSpPr>
          <p:spPr>
            <a:xfrm>
              <a:off x="4336991" y="4553666"/>
              <a:ext cx="2903568" cy="396590"/>
            </a:xfrm>
            <a:custGeom>
              <a:rect b="b" l="l" r="r" t="t"/>
              <a:pathLst>
                <a:path extrusionOk="0" h="10156" w="10000">
                  <a:moveTo>
                    <a:pt x="0" y="3"/>
                  </a:moveTo>
                  <a:lnTo>
                    <a:pt x="5351" y="0"/>
                  </a:lnTo>
                  <a:cubicBezTo>
                    <a:pt x="5359" y="3359"/>
                    <a:pt x="5357" y="6797"/>
                    <a:pt x="5365" y="10156"/>
                  </a:cubicBezTo>
                  <a:lnTo>
                    <a:pt x="10000" y="9777"/>
                  </a:lnTo>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descr="A close up of a logo&#10;&#10;Description automatically generated" id="1518" name="Google Shape;1518;p2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519" name="Google Shape;1519;p2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520" name="Google Shape;1520;p2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521" name="Google Shape;1521;p2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via interconnection network</a:t>
            </a:r>
            <a:endParaRPr/>
          </a:p>
        </p:txBody>
      </p:sp>
      <p:sp>
        <p:nvSpPr>
          <p:cNvPr id="1522" name="Google Shape;1522;p25"/>
          <p:cNvSpPr txBox="1"/>
          <p:nvPr>
            <p:ph idx="1" type="body"/>
          </p:nvPr>
        </p:nvSpPr>
        <p:spPr>
          <a:xfrm>
            <a:off x="93061" y="1475250"/>
            <a:ext cx="6477000" cy="51008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Noto Sans Symbols"/>
              <a:buChar char="▪"/>
            </a:pPr>
            <a:r>
              <a:rPr lang="en-US" sz="2400"/>
              <a:t>Crossbar, Clos networks, other interconnection nets initially developed to connect processors in multiprocessor</a:t>
            </a:r>
            <a:endParaRPr/>
          </a:p>
        </p:txBody>
      </p:sp>
      <p:grpSp>
        <p:nvGrpSpPr>
          <p:cNvPr id="1523" name="Google Shape;1523;p25"/>
          <p:cNvGrpSpPr/>
          <p:nvPr/>
        </p:nvGrpSpPr>
        <p:grpSpPr>
          <a:xfrm>
            <a:off x="7030872" y="1659537"/>
            <a:ext cx="2315645" cy="1855304"/>
            <a:chOff x="7417077" y="4485654"/>
            <a:chExt cx="2109788" cy="2066925"/>
          </a:xfrm>
        </p:grpSpPr>
        <p:grpSp>
          <p:nvGrpSpPr>
            <p:cNvPr id="1524" name="Google Shape;1524;p25"/>
            <p:cNvGrpSpPr/>
            <p:nvPr/>
          </p:nvGrpSpPr>
          <p:grpSpPr>
            <a:xfrm>
              <a:off x="7469465" y="4485654"/>
              <a:ext cx="890587" cy="215900"/>
              <a:chOff x="876" y="2800"/>
              <a:chExt cx="642" cy="175"/>
            </a:xfrm>
          </p:grpSpPr>
          <p:sp>
            <p:nvSpPr>
              <p:cNvPr id="1525" name="Google Shape;1525;p25"/>
              <p:cNvSpPr/>
              <p:nvPr/>
            </p:nvSpPr>
            <p:spPr>
              <a:xfrm>
                <a:off x="925" y="2800"/>
                <a:ext cx="485" cy="175"/>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6" name="Google Shape;1526;p25"/>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7" name="Google Shape;1527;p25"/>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8" name="Google Shape;1528;p25"/>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29" name="Google Shape;1529;p25"/>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530" name="Google Shape;1530;p25"/>
            <p:cNvGrpSpPr/>
            <p:nvPr/>
          </p:nvGrpSpPr>
          <p:grpSpPr>
            <a:xfrm>
              <a:off x="7445652" y="4880941"/>
              <a:ext cx="890588" cy="215900"/>
              <a:chOff x="876" y="2800"/>
              <a:chExt cx="642" cy="175"/>
            </a:xfrm>
          </p:grpSpPr>
          <p:sp>
            <p:nvSpPr>
              <p:cNvPr id="1531" name="Google Shape;1531;p25"/>
              <p:cNvSpPr/>
              <p:nvPr/>
            </p:nvSpPr>
            <p:spPr>
              <a:xfrm>
                <a:off x="925" y="2800"/>
                <a:ext cx="485" cy="175"/>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2" name="Google Shape;1532;p25"/>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3" name="Google Shape;1533;p25"/>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4" name="Google Shape;1534;p25"/>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35" name="Google Shape;1535;p25"/>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536" name="Google Shape;1536;p25"/>
            <p:cNvGrpSpPr/>
            <p:nvPr/>
          </p:nvGrpSpPr>
          <p:grpSpPr>
            <a:xfrm>
              <a:off x="7440890" y="5307979"/>
              <a:ext cx="890587" cy="215900"/>
              <a:chOff x="876" y="2800"/>
              <a:chExt cx="642" cy="175"/>
            </a:xfrm>
          </p:grpSpPr>
          <p:sp>
            <p:nvSpPr>
              <p:cNvPr id="1537" name="Google Shape;1537;p25"/>
              <p:cNvSpPr/>
              <p:nvPr/>
            </p:nvSpPr>
            <p:spPr>
              <a:xfrm>
                <a:off x="925" y="2800"/>
                <a:ext cx="485" cy="175"/>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8" name="Google Shape;1538;p25"/>
              <p:cNvSpPr/>
              <p:nvPr/>
            </p:nvSpPr>
            <p:spPr>
              <a:xfrm>
                <a:off x="945" y="2849"/>
                <a:ext cx="151" cy="78"/>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9" name="Google Shape;1539;p25"/>
              <p:cNvSpPr/>
              <p:nvPr/>
            </p:nvSpPr>
            <p:spPr>
              <a:xfrm>
                <a:off x="1117" y="2818"/>
                <a:ext cx="124" cy="13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0" name="Google Shape;1540;p25"/>
              <p:cNvSpPr/>
              <p:nvPr/>
            </p:nvSpPr>
            <p:spPr>
              <a:xfrm>
                <a:off x="1263" y="2815"/>
                <a:ext cx="125" cy="13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41" name="Google Shape;1541;p25"/>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542" name="Google Shape;1542;p25"/>
            <p:cNvGrpSpPr/>
            <p:nvPr/>
          </p:nvGrpSpPr>
          <p:grpSpPr>
            <a:xfrm rot="5400000">
              <a:off x="8561665" y="5501654"/>
              <a:ext cx="895350" cy="1035050"/>
              <a:chOff x="2952" y="2778"/>
              <a:chExt cx="564" cy="652"/>
            </a:xfrm>
          </p:grpSpPr>
          <p:grpSp>
            <p:nvGrpSpPr>
              <p:cNvPr id="1543" name="Google Shape;1543;p25"/>
              <p:cNvGrpSpPr/>
              <p:nvPr/>
            </p:nvGrpSpPr>
            <p:grpSpPr>
              <a:xfrm>
                <a:off x="2952" y="2778"/>
                <a:ext cx="561" cy="136"/>
                <a:chOff x="453" y="3465"/>
                <a:chExt cx="561" cy="136"/>
              </a:xfrm>
            </p:grpSpPr>
            <p:sp>
              <p:nvSpPr>
                <p:cNvPr id="1544" name="Google Shape;1544;p25"/>
                <p:cNvSpPr/>
                <p:nvPr/>
              </p:nvSpPr>
              <p:spPr>
                <a:xfrm>
                  <a:off x="496" y="3465"/>
                  <a:ext cx="424" cy="136"/>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5" name="Google Shape;1545;p25"/>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6" name="Google Shape;1546;p25"/>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7" name="Google Shape;1547;p25"/>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48" name="Google Shape;1548;p25"/>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549" name="Google Shape;1549;p25"/>
              <p:cNvGrpSpPr/>
              <p:nvPr/>
            </p:nvGrpSpPr>
            <p:grpSpPr>
              <a:xfrm>
                <a:off x="2955" y="3025"/>
                <a:ext cx="561" cy="136"/>
                <a:chOff x="453" y="3465"/>
                <a:chExt cx="561" cy="136"/>
              </a:xfrm>
            </p:grpSpPr>
            <p:sp>
              <p:nvSpPr>
                <p:cNvPr id="1550" name="Google Shape;1550;p25"/>
                <p:cNvSpPr/>
                <p:nvPr/>
              </p:nvSpPr>
              <p:spPr>
                <a:xfrm>
                  <a:off x="496" y="3465"/>
                  <a:ext cx="424" cy="136"/>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1" name="Google Shape;1551;p25"/>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2" name="Google Shape;1552;p25"/>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3" name="Google Shape;1553;p25"/>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54" name="Google Shape;1554;p25"/>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nvGrpSpPr>
              <p:cNvPr id="1555" name="Google Shape;1555;p25"/>
              <p:cNvGrpSpPr/>
              <p:nvPr/>
            </p:nvGrpSpPr>
            <p:grpSpPr>
              <a:xfrm>
                <a:off x="2952" y="3294"/>
                <a:ext cx="561" cy="136"/>
                <a:chOff x="453" y="3465"/>
                <a:chExt cx="561" cy="136"/>
              </a:xfrm>
            </p:grpSpPr>
            <p:sp>
              <p:nvSpPr>
                <p:cNvPr id="1556" name="Google Shape;1556;p25"/>
                <p:cNvSpPr/>
                <p:nvPr/>
              </p:nvSpPr>
              <p:spPr>
                <a:xfrm>
                  <a:off x="496" y="3465"/>
                  <a:ext cx="424" cy="136"/>
                </a:xfrm>
                <a:prstGeom prst="rect">
                  <a:avLst/>
                </a:prstGeom>
                <a:solidFill>
                  <a:srgbClr val="FFFFFF"/>
                </a:solidFill>
                <a:ln cap="flat" cmpd="sng" w="28575">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7" name="Google Shape;1557;p25"/>
                <p:cNvSpPr/>
                <p:nvPr/>
              </p:nvSpPr>
              <p:spPr>
                <a:xfrm>
                  <a:off x="769" y="3504"/>
                  <a:ext cx="132" cy="61"/>
                </a:xfrm>
                <a:prstGeom prst="rect">
                  <a:avLst/>
                </a:prstGeom>
                <a:solidFill>
                  <a:srgbClr val="FFFFFF"/>
                </a:solidFill>
                <a:ln cap="flat" cmpd="sng" w="1905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8" name="Google Shape;1558;p25"/>
                <p:cNvSpPr/>
                <p:nvPr/>
              </p:nvSpPr>
              <p:spPr>
                <a:xfrm>
                  <a:off x="642" y="3479"/>
                  <a:ext cx="108" cy="104"/>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9" name="Google Shape;1559;p25"/>
                <p:cNvSpPr/>
                <p:nvPr/>
              </p:nvSpPr>
              <p:spPr>
                <a:xfrm>
                  <a:off x="515" y="3484"/>
                  <a:ext cx="108" cy="105"/>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560" name="Google Shape;1560;p25"/>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cxnSp>
          <p:nvCxnSpPr>
            <p:cNvPr id="1561" name="Google Shape;1561;p25"/>
            <p:cNvCxnSpPr/>
            <p:nvPr/>
          </p:nvCxnSpPr>
          <p:spPr>
            <a:xfrm>
              <a:off x="8360052" y="4592016"/>
              <a:ext cx="1063625" cy="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562" name="Google Shape;1562;p25"/>
            <p:cNvCxnSpPr/>
            <p:nvPr/>
          </p:nvCxnSpPr>
          <p:spPr>
            <a:xfrm flipH="1" rot="10800000">
              <a:off x="8321952" y="4979366"/>
              <a:ext cx="1111250" cy="3175"/>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563" name="Google Shape;1563;p25"/>
            <p:cNvCxnSpPr/>
            <p:nvPr/>
          </p:nvCxnSpPr>
          <p:spPr>
            <a:xfrm>
              <a:off x="8321952" y="5411166"/>
              <a:ext cx="1101725" cy="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564" name="Google Shape;1564;p25"/>
            <p:cNvCxnSpPr/>
            <p:nvPr/>
          </p:nvCxnSpPr>
          <p:spPr>
            <a:xfrm rot="10800000">
              <a:off x="8604527" y="4592016"/>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565" name="Google Shape;1565;p25"/>
            <p:cNvCxnSpPr/>
            <p:nvPr/>
          </p:nvCxnSpPr>
          <p:spPr>
            <a:xfrm rot="10800000">
              <a:off x="9026802" y="4592016"/>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cxnSp>
          <p:nvCxnSpPr>
            <p:cNvPr id="1566" name="Google Shape;1566;p25"/>
            <p:cNvCxnSpPr/>
            <p:nvPr/>
          </p:nvCxnSpPr>
          <p:spPr>
            <a:xfrm rot="10800000">
              <a:off x="9423677" y="4582491"/>
              <a:ext cx="0" cy="977900"/>
            </a:xfrm>
            <a:prstGeom prst="straightConnector1">
              <a:avLst/>
            </a:prstGeom>
            <a:noFill/>
            <a:ln cap="flat" cmpd="sng" w="28575">
              <a:solidFill>
                <a:srgbClr val="FF0000"/>
              </a:solidFill>
              <a:prstDash val="solid"/>
              <a:round/>
              <a:headEnd len="med" w="med" type="none"/>
              <a:tailEnd len="med" w="med" type="none"/>
            </a:ln>
            <a:effectLst>
              <a:outerShdw blurRad="50800" rotWithShape="0" algn="tl" dir="2700000" dist="38100">
                <a:srgbClr val="000000">
                  <a:alpha val="40000"/>
                </a:srgbClr>
              </a:outerShdw>
            </a:effectLst>
          </p:spPr>
        </p:cxnSp>
        <p:sp>
          <p:nvSpPr>
            <p:cNvPr id="1567" name="Google Shape;1567;p25"/>
            <p:cNvSpPr/>
            <p:nvPr/>
          </p:nvSpPr>
          <p:spPr>
            <a:xfrm>
              <a:off x="8563252"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8" name="Google Shape;1568;p25"/>
            <p:cNvSpPr/>
            <p:nvPr/>
          </p:nvSpPr>
          <p:spPr>
            <a:xfrm>
              <a:off x="8563252"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9" name="Google Shape;1569;p25"/>
            <p:cNvSpPr/>
            <p:nvPr/>
          </p:nvSpPr>
          <p:spPr>
            <a:xfrm>
              <a:off x="8556902"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0" name="Google Shape;1570;p25"/>
            <p:cNvSpPr/>
            <p:nvPr/>
          </p:nvSpPr>
          <p:spPr>
            <a:xfrm>
              <a:off x="8988702"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1" name="Google Shape;1571;p25"/>
            <p:cNvSpPr/>
            <p:nvPr/>
          </p:nvSpPr>
          <p:spPr>
            <a:xfrm>
              <a:off x="8988702"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2" name="Google Shape;1572;p25"/>
            <p:cNvSpPr/>
            <p:nvPr/>
          </p:nvSpPr>
          <p:spPr>
            <a:xfrm>
              <a:off x="8982352"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3" name="Google Shape;1573;p25"/>
            <p:cNvSpPr/>
            <p:nvPr/>
          </p:nvSpPr>
          <p:spPr>
            <a:xfrm>
              <a:off x="9379227" y="4553916"/>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4" name="Google Shape;1574;p25"/>
            <p:cNvSpPr/>
            <p:nvPr/>
          </p:nvSpPr>
          <p:spPr>
            <a:xfrm>
              <a:off x="9379227" y="493809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5" name="Google Shape;1575;p25"/>
            <p:cNvSpPr/>
            <p:nvPr/>
          </p:nvSpPr>
          <p:spPr>
            <a:xfrm>
              <a:off x="9372877" y="5363541"/>
              <a:ext cx="88900" cy="889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6" name="Google Shape;1576;p25"/>
            <p:cNvSpPr/>
            <p:nvPr/>
          </p:nvSpPr>
          <p:spPr>
            <a:xfrm>
              <a:off x="7417077" y="4538041"/>
              <a:ext cx="1543050" cy="2014538"/>
            </a:xfrm>
            <a:custGeom>
              <a:rect b="b" l="l" r="r" t="t"/>
              <a:pathLst>
                <a:path extrusionOk="0" h="1266" w="972">
                  <a:moveTo>
                    <a:pt x="0" y="3"/>
                  </a:moveTo>
                  <a:lnTo>
                    <a:pt x="969" y="0"/>
                  </a:lnTo>
                  <a:lnTo>
                    <a:pt x="972" y="1266"/>
                  </a:lnTo>
                </a:path>
              </a:pathLst>
            </a:custGeom>
            <a:noFill/>
            <a:ln cap="flat" cmpd="sng" w="38100">
              <a:solidFill>
                <a:srgbClr val="00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1577" name="Google Shape;1577;p25"/>
          <p:cNvGrpSpPr/>
          <p:nvPr/>
        </p:nvGrpSpPr>
        <p:grpSpPr>
          <a:xfrm>
            <a:off x="7044125" y="4089239"/>
            <a:ext cx="3244414" cy="2535302"/>
            <a:chOff x="8097079" y="4019964"/>
            <a:chExt cx="3244414" cy="2535302"/>
          </a:xfrm>
        </p:grpSpPr>
        <p:grpSp>
          <p:nvGrpSpPr>
            <p:cNvPr id="1578" name="Google Shape;1578;p25"/>
            <p:cNvGrpSpPr/>
            <p:nvPr/>
          </p:nvGrpSpPr>
          <p:grpSpPr>
            <a:xfrm>
              <a:off x="8169965" y="4019964"/>
              <a:ext cx="2682875" cy="1949450"/>
              <a:chOff x="7772400" y="4086225"/>
              <a:chExt cx="2682875" cy="1949450"/>
            </a:xfrm>
          </p:grpSpPr>
          <p:sp>
            <p:nvSpPr>
              <p:cNvPr id="1579" name="Google Shape;1579;p25"/>
              <p:cNvSpPr/>
              <p:nvPr/>
            </p:nvSpPr>
            <p:spPr>
              <a:xfrm>
                <a:off x="7778750" y="4194175"/>
                <a:ext cx="2676525" cy="479425"/>
              </a:xfrm>
              <a:custGeom>
                <a:rect b="b" l="l" r="r" t="t"/>
                <a:pathLst>
                  <a:path extrusionOk="0" h="479425" w="2676525">
                    <a:moveTo>
                      <a:pt x="0" y="476250"/>
                    </a:moveTo>
                    <a:lnTo>
                      <a:pt x="622300" y="479425"/>
                    </a:lnTo>
                    <a:lnTo>
                      <a:pt x="1028700" y="0"/>
                    </a:lnTo>
                    <a:lnTo>
                      <a:pt x="1644650" y="0"/>
                    </a:lnTo>
                    <a:lnTo>
                      <a:pt x="2054225" y="469900"/>
                    </a:lnTo>
                    <a:lnTo>
                      <a:pt x="2676525" y="46672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0" name="Google Shape;1580;p25"/>
              <p:cNvSpPr/>
              <p:nvPr/>
            </p:nvSpPr>
            <p:spPr>
              <a:xfrm flipH="1" rot="10800000">
                <a:off x="7775575" y="5454650"/>
                <a:ext cx="2676525" cy="479425"/>
              </a:xfrm>
              <a:custGeom>
                <a:rect b="b" l="l" r="r" t="t"/>
                <a:pathLst>
                  <a:path extrusionOk="0" h="479425" w="2676525">
                    <a:moveTo>
                      <a:pt x="0" y="476250"/>
                    </a:moveTo>
                    <a:lnTo>
                      <a:pt x="622300" y="479425"/>
                    </a:lnTo>
                    <a:lnTo>
                      <a:pt x="1028700" y="0"/>
                    </a:lnTo>
                    <a:lnTo>
                      <a:pt x="1644650" y="0"/>
                    </a:lnTo>
                    <a:lnTo>
                      <a:pt x="2054225" y="469900"/>
                    </a:lnTo>
                    <a:lnTo>
                      <a:pt x="2676525" y="46672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1" name="Google Shape;1581;p25"/>
              <p:cNvSpPr/>
              <p:nvPr/>
            </p:nvSpPr>
            <p:spPr>
              <a:xfrm>
                <a:off x="7781925" y="4699000"/>
                <a:ext cx="2673350" cy="57150"/>
              </a:xfrm>
              <a:custGeom>
                <a:rect b="b" l="l" r="r" t="t"/>
                <a:pathLst>
                  <a:path extrusionOk="0" h="57150" w="2673350">
                    <a:moveTo>
                      <a:pt x="0" y="57150"/>
                    </a:moveTo>
                    <a:lnTo>
                      <a:pt x="619125" y="57150"/>
                    </a:lnTo>
                    <a:lnTo>
                      <a:pt x="1025525" y="0"/>
                    </a:lnTo>
                    <a:lnTo>
                      <a:pt x="1638300" y="3175"/>
                    </a:lnTo>
                    <a:lnTo>
                      <a:pt x="2047875" y="47625"/>
                    </a:lnTo>
                    <a:lnTo>
                      <a:pt x="2673350" y="4762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2" name="Google Shape;1582;p25"/>
              <p:cNvSpPr/>
              <p:nvPr/>
            </p:nvSpPr>
            <p:spPr>
              <a:xfrm flipH="1" rot="10800000">
                <a:off x="7772400" y="5381625"/>
                <a:ext cx="2673350" cy="57150"/>
              </a:xfrm>
              <a:custGeom>
                <a:rect b="b" l="l" r="r" t="t"/>
                <a:pathLst>
                  <a:path extrusionOk="0" h="57150" w="2673350">
                    <a:moveTo>
                      <a:pt x="0" y="57150"/>
                    </a:moveTo>
                    <a:lnTo>
                      <a:pt x="619125" y="57150"/>
                    </a:lnTo>
                    <a:lnTo>
                      <a:pt x="1025525" y="0"/>
                    </a:lnTo>
                    <a:lnTo>
                      <a:pt x="1638300" y="3175"/>
                    </a:lnTo>
                    <a:lnTo>
                      <a:pt x="2047875" y="47625"/>
                    </a:lnTo>
                    <a:lnTo>
                      <a:pt x="2673350" y="4762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3" name="Google Shape;1583;p25"/>
              <p:cNvSpPr/>
              <p:nvPr/>
            </p:nvSpPr>
            <p:spPr>
              <a:xfrm>
                <a:off x="7781925" y="4832350"/>
                <a:ext cx="2670175" cy="431800"/>
              </a:xfrm>
              <a:custGeom>
                <a:rect b="b" l="l" r="r" t="t"/>
                <a:pathLst>
                  <a:path extrusionOk="0" h="431800" w="2670175">
                    <a:moveTo>
                      <a:pt x="0" y="9525"/>
                    </a:moveTo>
                    <a:lnTo>
                      <a:pt x="619125" y="12700"/>
                    </a:lnTo>
                    <a:lnTo>
                      <a:pt x="1028700" y="431800"/>
                    </a:lnTo>
                    <a:lnTo>
                      <a:pt x="1647825" y="431800"/>
                    </a:lnTo>
                    <a:lnTo>
                      <a:pt x="2047875" y="0"/>
                    </a:lnTo>
                    <a:lnTo>
                      <a:pt x="2670175" y="0"/>
                    </a:lnTo>
                    <a:lnTo>
                      <a:pt x="2670175" y="0"/>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4" name="Google Shape;1584;p25"/>
              <p:cNvSpPr/>
              <p:nvPr/>
            </p:nvSpPr>
            <p:spPr>
              <a:xfrm flipH="1" rot="10800000">
                <a:off x="7772400" y="4870450"/>
                <a:ext cx="2670175" cy="431800"/>
              </a:xfrm>
              <a:custGeom>
                <a:rect b="b" l="l" r="r" t="t"/>
                <a:pathLst>
                  <a:path extrusionOk="0" h="431800" w="2670175">
                    <a:moveTo>
                      <a:pt x="0" y="9525"/>
                    </a:moveTo>
                    <a:lnTo>
                      <a:pt x="619125" y="12700"/>
                    </a:lnTo>
                    <a:lnTo>
                      <a:pt x="1028700" y="431800"/>
                    </a:lnTo>
                    <a:lnTo>
                      <a:pt x="1647825" y="431800"/>
                    </a:lnTo>
                    <a:lnTo>
                      <a:pt x="2047875" y="0"/>
                    </a:lnTo>
                    <a:lnTo>
                      <a:pt x="2670175" y="0"/>
                    </a:lnTo>
                    <a:lnTo>
                      <a:pt x="2670175" y="0"/>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5" name="Google Shape;1585;p25"/>
              <p:cNvSpPr/>
              <p:nvPr/>
            </p:nvSpPr>
            <p:spPr>
              <a:xfrm>
                <a:off x="7778750" y="4911725"/>
                <a:ext cx="2667000" cy="860425"/>
              </a:xfrm>
              <a:custGeom>
                <a:rect b="b" l="l" r="r" t="t"/>
                <a:pathLst>
                  <a:path extrusionOk="0" h="860425" w="2667000">
                    <a:moveTo>
                      <a:pt x="0" y="12700"/>
                    </a:moveTo>
                    <a:lnTo>
                      <a:pt x="622300" y="15875"/>
                    </a:lnTo>
                    <a:lnTo>
                      <a:pt x="1022350" y="860425"/>
                    </a:lnTo>
                    <a:lnTo>
                      <a:pt x="1654175" y="857250"/>
                    </a:lnTo>
                    <a:lnTo>
                      <a:pt x="2057400" y="0"/>
                    </a:lnTo>
                    <a:lnTo>
                      <a:pt x="2667000" y="31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6" name="Google Shape;1586;p25"/>
              <p:cNvSpPr/>
              <p:nvPr/>
            </p:nvSpPr>
            <p:spPr>
              <a:xfrm flipH="1" rot="10800000">
                <a:off x="7772400" y="4362450"/>
                <a:ext cx="2667000" cy="860425"/>
              </a:xfrm>
              <a:custGeom>
                <a:rect b="b" l="l" r="r" t="t"/>
                <a:pathLst>
                  <a:path extrusionOk="0" h="860425" w="2667000">
                    <a:moveTo>
                      <a:pt x="0" y="12700"/>
                    </a:moveTo>
                    <a:lnTo>
                      <a:pt x="622300" y="15875"/>
                    </a:lnTo>
                    <a:lnTo>
                      <a:pt x="1022350" y="860425"/>
                    </a:lnTo>
                    <a:lnTo>
                      <a:pt x="1654175" y="857250"/>
                    </a:lnTo>
                    <a:lnTo>
                      <a:pt x="2057400" y="0"/>
                    </a:lnTo>
                    <a:lnTo>
                      <a:pt x="2667000" y="31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7" name="Google Shape;1587;p25"/>
              <p:cNvSpPr/>
              <p:nvPr/>
            </p:nvSpPr>
            <p:spPr>
              <a:xfrm>
                <a:off x="7896225" y="460692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8" name="Google Shape;1588;p25"/>
              <p:cNvSpPr/>
              <p:nvPr/>
            </p:nvSpPr>
            <p:spPr>
              <a:xfrm>
                <a:off x="7893050" y="515302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9" name="Google Shape;1589;p25"/>
              <p:cNvSpPr/>
              <p:nvPr/>
            </p:nvSpPr>
            <p:spPr>
              <a:xfrm>
                <a:off x="8921750" y="408622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0" name="Google Shape;1590;p25"/>
              <p:cNvSpPr/>
              <p:nvPr/>
            </p:nvSpPr>
            <p:spPr>
              <a:xfrm>
                <a:off x="8912225" y="458787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1" name="Google Shape;1591;p25"/>
              <p:cNvSpPr/>
              <p:nvPr/>
            </p:nvSpPr>
            <p:spPr>
              <a:xfrm>
                <a:off x="8915400" y="5143500"/>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2" name="Google Shape;1592;p25"/>
              <p:cNvSpPr/>
              <p:nvPr/>
            </p:nvSpPr>
            <p:spPr>
              <a:xfrm>
                <a:off x="8921750" y="565467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3" name="Google Shape;1593;p25"/>
              <p:cNvSpPr/>
              <p:nvPr/>
            </p:nvSpPr>
            <p:spPr>
              <a:xfrm>
                <a:off x="9944100" y="515302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4" name="Google Shape;1594;p25"/>
              <p:cNvSpPr/>
              <p:nvPr/>
            </p:nvSpPr>
            <p:spPr>
              <a:xfrm>
                <a:off x="9944100" y="4587875"/>
                <a:ext cx="381000" cy="381000"/>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95" name="Google Shape;1595;p25"/>
            <p:cNvSpPr txBox="1"/>
            <p:nvPr/>
          </p:nvSpPr>
          <p:spPr>
            <a:xfrm>
              <a:off x="8097079" y="5989983"/>
              <a:ext cx="3244414" cy="565283"/>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8x8 multistage switch </a:t>
              </a:r>
              <a:endParaRPr/>
            </a:p>
            <a:p>
              <a:pPr indent="0" lvl="0" marL="0" marR="0" rtl="0" algn="ctr">
                <a:lnSpc>
                  <a:spcPct val="85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built from smaller-sized switches</a:t>
              </a:r>
              <a:endParaRPr/>
            </a:p>
          </p:txBody>
        </p:sp>
      </p:grpSp>
      <p:sp>
        <p:nvSpPr>
          <p:cNvPr id="1596" name="Google Shape;1596;p25"/>
          <p:cNvSpPr txBox="1"/>
          <p:nvPr/>
        </p:nvSpPr>
        <p:spPr>
          <a:xfrm>
            <a:off x="7953626" y="3508215"/>
            <a:ext cx="1359155" cy="329834"/>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3x3 crossbar</a:t>
            </a:r>
            <a:endParaRPr/>
          </a:p>
        </p:txBody>
      </p:sp>
      <p:sp>
        <p:nvSpPr>
          <p:cNvPr id="1597" name="Google Shape;1597;p25"/>
          <p:cNvSpPr txBox="1"/>
          <p:nvPr/>
        </p:nvSpPr>
        <p:spPr>
          <a:xfrm>
            <a:off x="109994" y="3104186"/>
            <a:ext cx="6477000" cy="1093740"/>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A3"/>
                </a:solidFill>
                <a:latin typeface="Calibri"/>
                <a:ea typeface="Calibri"/>
                <a:cs typeface="Calibri"/>
                <a:sym typeface="Calibri"/>
              </a:rPr>
              <a:t>multistage switch: </a:t>
            </a:r>
            <a:r>
              <a:rPr b="0" i="1" lang="en-US" sz="2400" u="none" cap="none" strike="noStrike">
                <a:solidFill>
                  <a:srgbClr val="000000"/>
                </a:solidFill>
                <a:latin typeface="Calibri"/>
                <a:ea typeface="Calibri"/>
                <a:cs typeface="Calibri"/>
                <a:sym typeface="Calibri"/>
              </a:rPr>
              <a:t>nxn</a:t>
            </a:r>
            <a:r>
              <a:rPr b="0" i="0" lang="en-US" sz="2400" u="none" cap="none" strike="noStrike">
                <a:solidFill>
                  <a:srgbClr val="000000"/>
                </a:solidFill>
                <a:latin typeface="Calibri"/>
                <a:ea typeface="Calibri"/>
                <a:cs typeface="Calibri"/>
                <a:sym typeface="Calibri"/>
              </a:rPr>
              <a:t> switch from multiple stages of smaller switches</a:t>
            </a:r>
            <a:endParaRPr/>
          </a:p>
        </p:txBody>
      </p:sp>
      <p:sp>
        <p:nvSpPr>
          <p:cNvPr id="1598" name="Google Shape;1598;p25"/>
          <p:cNvSpPr txBox="1"/>
          <p:nvPr/>
        </p:nvSpPr>
        <p:spPr>
          <a:xfrm>
            <a:off x="96137" y="4351100"/>
            <a:ext cx="6477000" cy="2118976"/>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A3"/>
                </a:solidFill>
                <a:latin typeface="Calibri"/>
                <a:ea typeface="Calibri"/>
                <a:cs typeface="Calibri"/>
                <a:sym typeface="Calibri"/>
              </a:rPr>
              <a:t>exploiting parallelism: </a:t>
            </a:r>
            <a:endParaRPr/>
          </a:p>
          <a:p>
            <a:pPr indent="-287338" lvl="1" marL="693738"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fragment datagram into fixed length cells on entry</a:t>
            </a:r>
            <a:endParaRPr/>
          </a:p>
          <a:p>
            <a:pPr indent="-287338" lvl="1" marL="693738" marR="0" rtl="0" algn="l">
              <a:lnSpc>
                <a:spcPct val="90000"/>
              </a:lnSpc>
              <a:spcBef>
                <a:spcPts val="500"/>
              </a:spcBef>
              <a:spcAft>
                <a:spcPts val="0"/>
              </a:spcAft>
              <a:buClr>
                <a:srgbClr val="0000A8"/>
              </a:buClr>
              <a:buSzPts val="1800"/>
              <a:buFont typeface="Arial"/>
              <a:buChar char="•"/>
            </a:pPr>
            <a:r>
              <a:rPr b="0" i="0" lang="en-US" sz="1800" u="none" cap="none" strike="noStrike">
                <a:solidFill>
                  <a:srgbClr val="000000"/>
                </a:solidFill>
                <a:latin typeface="Calibri"/>
                <a:ea typeface="Calibri"/>
                <a:cs typeface="Calibri"/>
                <a:sym typeface="Calibri"/>
              </a:rPr>
              <a:t>switch cells through the fabric, reassemble datagram at exit</a:t>
            </a:r>
            <a:endParaRPr/>
          </a:p>
        </p:txBody>
      </p:sp>
      <p:sp>
        <p:nvSpPr>
          <p:cNvPr id="1599" name="Google Shape;1599;p25"/>
          <p:cNvSpPr txBox="1"/>
          <p:nvPr/>
        </p:nvSpPr>
        <p:spPr>
          <a:xfrm>
            <a:off x="7953626" y="3508215"/>
            <a:ext cx="1359155" cy="329834"/>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3x3 crossbar</a:t>
            </a:r>
            <a:endParaRPr/>
          </a:p>
        </p:txBody>
      </p:sp>
      <p:sp>
        <p:nvSpPr>
          <p:cNvPr id="1600" name="Google Shape;1600;p25"/>
          <p:cNvSpPr/>
          <p:nvPr/>
        </p:nvSpPr>
        <p:spPr>
          <a:xfrm>
            <a:off x="6225503" y="4578213"/>
            <a:ext cx="290819" cy="190180"/>
          </a:xfrm>
          <a:prstGeom prst="rect">
            <a:avLst/>
          </a:prstGeom>
          <a:solidFill>
            <a:srgbClr val="00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1" name="Google Shape;1601;p25"/>
          <p:cNvSpPr/>
          <p:nvPr/>
        </p:nvSpPr>
        <p:spPr>
          <a:xfrm>
            <a:off x="6518308" y="4577641"/>
            <a:ext cx="290819" cy="190180"/>
          </a:xfrm>
          <a:prstGeom prst="rect">
            <a:avLst/>
          </a:prstGeom>
          <a:solidFill>
            <a:srgbClr val="00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2" name="Google Shape;1602;p25"/>
          <p:cNvSpPr/>
          <p:nvPr/>
        </p:nvSpPr>
        <p:spPr>
          <a:xfrm>
            <a:off x="6809856" y="4577641"/>
            <a:ext cx="290819" cy="190180"/>
          </a:xfrm>
          <a:prstGeom prst="rect">
            <a:avLst/>
          </a:prstGeom>
          <a:solidFill>
            <a:srgbClr val="00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500"/>
                                        <p:tgtEl>
                                          <p:spTgt spid="1597"/>
                                        </p:tgtEl>
                                      </p:cBhvr>
                                    </p:animEffect>
                                  </p:childTnLst>
                                </p:cTn>
                              </p:par>
                              <p:par>
                                <p:cTn fill="hold" nodeType="with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500"/>
                                        <p:tgtEl>
                                          <p:spTgt spid="1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500"/>
                                        <p:tgtEl>
                                          <p:spTgt spid="1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500"/>
                                        <p:tgtEl>
                                          <p:spTgt spid="1600"/>
                                        </p:tgtEl>
                                      </p:cBhvr>
                                    </p:animEffect>
                                  </p:childTnLst>
                                </p:cTn>
                              </p:par>
                              <p:par>
                                <p:cTn fill="hold" nodeType="with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500"/>
                                        <p:tgtEl>
                                          <p:spTgt spid="1601"/>
                                        </p:tgtEl>
                                      </p:cBhvr>
                                    </p:animEffect>
                                  </p:childTnLst>
                                </p:cTn>
                              </p:par>
                              <p:par>
                                <p:cTn fill="hold" nodeType="with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500"/>
                                        <p:tgtEl>
                                          <p:spTgt spid="1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descr="A close up of a logo&#10;&#10;Description automatically generated" id="1607" name="Google Shape;1607;p2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608" name="Google Shape;1608;p2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609" name="Google Shape;1609;p2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610" name="Google Shape;1610;p2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Switching via interconnection network</a:t>
            </a:r>
            <a:endParaRPr/>
          </a:p>
        </p:txBody>
      </p:sp>
      <p:sp>
        <p:nvSpPr>
          <p:cNvPr id="1611" name="Google Shape;1611;p26"/>
          <p:cNvSpPr txBox="1"/>
          <p:nvPr>
            <p:ph idx="1" type="body"/>
          </p:nvPr>
        </p:nvSpPr>
        <p:spPr>
          <a:xfrm>
            <a:off x="176496" y="1495344"/>
            <a:ext cx="10585173" cy="102618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Char char="▪"/>
            </a:pPr>
            <a:r>
              <a:rPr lang="en-US"/>
              <a:t>scaling, using multiple switching “planes” in parallel: </a:t>
            </a:r>
            <a:endParaRPr/>
          </a:p>
          <a:p>
            <a:pPr indent="-287338" lvl="1" marL="685800" rtl="0" algn="l">
              <a:lnSpc>
                <a:spcPct val="90000"/>
              </a:lnSpc>
              <a:spcBef>
                <a:spcPts val="500"/>
              </a:spcBef>
              <a:spcAft>
                <a:spcPts val="0"/>
              </a:spcAft>
              <a:buClr>
                <a:schemeClr val="dk1"/>
              </a:buClr>
              <a:buSzPts val="2400"/>
              <a:buFont typeface="Noto Sans Symbols"/>
              <a:buChar char="▪"/>
            </a:pPr>
            <a:r>
              <a:rPr lang="en-US"/>
              <a:t>speedup, scaleup via parallelism</a:t>
            </a:r>
            <a:endParaRPr/>
          </a:p>
        </p:txBody>
      </p:sp>
      <p:grpSp>
        <p:nvGrpSpPr>
          <p:cNvPr id="1612" name="Google Shape;1612;p26"/>
          <p:cNvGrpSpPr/>
          <p:nvPr/>
        </p:nvGrpSpPr>
        <p:grpSpPr>
          <a:xfrm>
            <a:off x="4523768" y="3195405"/>
            <a:ext cx="6504470" cy="2842592"/>
            <a:chOff x="2502527" y="2166731"/>
            <a:chExt cx="6504470" cy="2842592"/>
          </a:xfrm>
        </p:grpSpPr>
        <p:grpSp>
          <p:nvGrpSpPr>
            <p:cNvPr id="1613" name="Google Shape;1613;p26"/>
            <p:cNvGrpSpPr/>
            <p:nvPr/>
          </p:nvGrpSpPr>
          <p:grpSpPr>
            <a:xfrm>
              <a:off x="2661555" y="4446106"/>
              <a:ext cx="977484" cy="193795"/>
              <a:chOff x="876" y="2800"/>
              <a:chExt cx="642" cy="175"/>
            </a:xfrm>
          </p:grpSpPr>
          <p:sp>
            <p:nvSpPr>
              <p:cNvPr id="1614" name="Google Shape;1614;p26"/>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5" name="Google Shape;1615;p26"/>
              <p:cNvSpPr/>
              <p:nvPr/>
            </p:nvSpPr>
            <p:spPr>
              <a:xfrm>
                <a:off x="945" y="2849"/>
                <a:ext cx="151" cy="78"/>
              </a:xfrm>
              <a:prstGeom prst="rect">
                <a:avLst/>
              </a:prstGeom>
              <a:solidFill>
                <a:srgbClr val="FFFFFF"/>
              </a:solidFill>
              <a:ln cap="flat" cmpd="sng" w="1270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6" name="Google Shape;1616;p26"/>
              <p:cNvSpPr/>
              <p:nvPr/>
            </p:nvSpPr>
            <p:spPr>
              <a:xfrm>
                <a:off x="1117" y="2818"/>
                <a:ext cx="124" cy="134"/>
              </a:xfrm>
              <a:prstGeom prst="rect">
                <a:avLst/>
              </a:prstGeom>
              <a:solidFill>
                <a:srgbClr val="FFFFFF"/>
              </a:solidFill>
              <a:ln cap="flat" cmpd="sng" w="1270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7" name="Google Shape;1617;p26"/>
              <p:cNvSpPr/>
              <p:nvPr/>
            </p:nvSpPr>
            <p:spPr>
              <a:xfrm>
                <a:off x="1263" y="2821"/>
                <a:ext cx="125" cy="135"/>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618" name="Google Shape;1618;p26"/>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619" name="Google Shape;1619;p26"/>
            <p:cNvGrpSpPr/>
            <p:nvPr/>
          </p:nvGrpSpPr>
          <p:grpSpPr>
            <a:xfrm>
              <a:off x="2575415" y="4611758"/>
              <a:ext cx="977484" cy="193795"/>
              <a:chOff x="876" y="2800"/>
              <a:chExt cx="642" cy="175"/>
            </a:xfrm>
          </p:grpSpPr>
          <p:sp>
            <p:nvSpPr>
              <p:cNvPr id="1620" name="Google Shape;1620;p26"/>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1" name="Google Shape;1621;p26"/>
              <p:cNvSpPr/>
              <p:nvPr/>
            </p:nvSpPr>
            <p:spPr>
              <a:xfrm>
                <a:off x="945" y="2849"/>
                <a:ext cx="151" cy="78"/>
              </a:xfrm>
              <a:prstGeom prst="rect">
                <a:avLst/>
              </a:prstGeom>
              <a:solidFill>
                <a:srgbClr val="FFFFFF"/>
              </a:solidFill>
              <a:ln cap="flat" cmpd="sng" w="1270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2" name="Google Shape;1622;p26"/>
              <p:cNvSpPr/>
              <p:nvPr/>
            </p:nvSpPr>
            <p:spPr>
              <a:xfrm>
                <a:off x="1117" y="2818"/>
                <a:ext cx="124" cy="134"/>
              </a:xfrm>
              <a:prstGeom prst="rect">
                <a:avLst/>
              </a:prstGeom>
              <a:solidFill>
                <a:srgbClr val="FFFFFF"/>
              </a:solidFill>
              <a:ln cap="flat" cmpd="sng" w="1270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3" name="Google Shape;1623;p26"/>
              <p:cNvSpPr/>
              <p:nvPr/>
            </p:nvSpPr>
            <p:spPr>
              <a:xfrm>
                <a:off x="1263" y="2821"/>
                <a:ext cx="125" cy="135"/>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624" name="Google Shape;1624;p26"/>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625" name="Google Shape;1625;p26"/>
            <p:cNvGrpSpPr/>
            <p:nvPr/>
          </p:nvGrpSpPr>
          <p:grpSpPr>
            <a:xfrm>
              <a:off x="4623758" y="2166731"/>
              <a:ext cx="2290665" cy="2842592"/>
              <a:chOff x="4199689" y="2922105"/>
              <a:chExt cx="2290665" cy="2842592"/>
            </a:xfrm>
          </p:grpSpPr>
          <p:grpSp>
            <p:nvGrpSpPr>
              <p:cNvPr id="1626" name="Google Shape;1626;p26"/>
              <p:cNvGrpSpPr/>
              <p:nvPr/>
            </p:nvGrpSpPr>
            <p:grpSpPr>
              <a:xfrm>
                <a:off x="4802662" y="2922105"/>
                <a:ext cx="1687692" cy="1311965"/>
                <a:chOff x="1416732" y="5221357"/>
                <a:chExt cx="1687692" cy="1311965"/>
              </a:xfrm>
            </p:grpSpPr>
            <p:cxnSp>
              <p:nvCxnSpPr>
                <p:cNvPr id="1627" name="Google Shape;1627;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28" name="Google Shape;1628;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29" name="Google Shape;1629;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30" name="Google Shape;1630;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31" name="Google Shape;1631;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32" name="Google Shape;1632;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33" name="Google Shape;1633;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34" name="Google Shape;1634;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635" name="Google Shape;1635;p26"/>
                <p:cNvGrpSpPr/>
                <p:nvPr/>
              </p:nvGrpSpPr>
              <p:grpSpPr>
                <a:xfrm>
                  <a:off x="1749287" y="5221357"/>
                  <a:ext cx="1200970" cy="1311965"/>
                  <a:chOff x="4426226" y="4479235"/>
                  <a:chExt cx="1200970" cy="1311965"/>
                </a:xfrm>
              </p:grpSpPr>
              <p:sp>
                <p:nvSpPr>
                  <p:cNvPr id="1636" name="Google Shape;1636;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37" name="Google Shape;1637;p26"/>
                  <p:cNvSpPr txBox="1"/>
                  <p:nvPr/>
                </p:nvSpPr>
                <p:spPr>
                  <a:xfrm>
                    <a:off x="4426226" y="4479235"/>
                    <a:ext cx="12009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0</a:t>
                    </a:r>
                    <a:endParaRPr/>
                  </a:p>
                </p:txBody>
              </p:sp>
            </p:grpSp>
            <p:sp>
              <p:nvSpPr>
                <p:cNvPr id="1638" name="Google Shape;1638;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639" name="Google Shape;1639;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640" name="Google Shape;1640;p26"/>
              <p:cNvGrpSpPr/>
              <p:nvPr/>
            </p:nvGrpSpPr>
            <p:grpSpPr>
              <a:xfrm>
                <a:off x="4716523" y="3140766"/>
                <a:ext cx="1687692" cy="1311965"/>
                <a:chOff x="1416732" y="5221357"/>
                <a:chExt cx="1687692" cy="1311965"/>
              </a:xfrm>
            </p:grpSpPr>
            <p:cxnSp>
              <p:nvCxnSpPr>
                <p:cNvPr id="1641" name="Google Shape;1641;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2" name="Google Shape;1642;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3" name="Google Shape;1643;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4" name="Google Shape;1644;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5" name="Google Shape;1645;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6" name="Google Shape;1646;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7" name="Google Shape;1647;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48" name="Google Shape;1648;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649" name="Google Shape;1649;p26"/>
                <p:cNvGrpSpPr/>
                <p:nvPr/>
              </p:nvGrpSpPr>
              <p:grpSpPr>
                <a:xfrm>
                  <a:off x="1749287" y="5221357"/>
                  <a:ext cx="1175002" cy="1311965"/>
                  <a:chOff x="4426226" y="4479235"/>
                  <a:chExt cx="1175002" cy="1311965"/>
                </a:xfrm>
              </p:grpSpPr>
              <p:sp>
                <p:nvSpPr>
                  <p:cNvPr id="1650" name="Google Shape;1650;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1" name="Google Shape;1651;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1</a:t>
                    </a:r>
                    <a:endParaRPr/>
                  </a:p>
                </p:txBody>
              </p:sp>
            </p:grpSp>
            <p:sp>
              <p:nvSpPr>
                <p:cNvPr id="1652" name="Google Shape;1652;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653" name="Google Shape;1653;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654" name="Google Shape;1654;p26"/>
              <p:cNvGrpSpPr/>
              <p:nvPr/>
            </p:nvGrpSpPr>
            <p:grpSpPr>
              <a:xfrm>
                <a:off x="4630384" y="3359427"/>
                <a:ext cx="1687692" cy="1311965"/>
                <a:chOff x="1416732" y="5221357"/>
                <a:chExt cx="1687692" cy="1311965"/>
              </a:xfrm>
            </p:grpSpPr>
            <p:cxnSp>
              <p:nvCxnSpPr>
                <p:cNvPr id="1655" name="Google Shape;1655;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56" name="Google Shape;1656;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57" name="Google Shape;1657;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58" name="Google Shape;1658;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59" name="Google Shape;1659;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60" name="Google Shape;1660;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61" name="Google Shape;1661;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62" name="Google Shape;1662;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663" name="Google Shape;1663;p26"/>
                <p:cNvGrpSpPr/>
                <p:nvPr/>
              </p:nvGrpSpPr>
              <p:grpSpPr>
                <a:xfrm>
                  <a:off x="1749287" y="5221357"/>
                  <a:ext cx="1175002" cy="1311965"/>
                  <a:chOff x="4426226" y="4479235"/>
                  <a:chExt cx="1175002" cy="1311965"/>
                </a:xfrm>
              </p:grpSpPr>
              <p:sp>
                <p:nvSpPr>
                  <p:cNvPr id="1664" name="Google Shape;1664;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5" name="Google Shape;1665;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2</a:t>
                    </a:r>
                    <a:endParaRPr/>
                  </a:p>
                </p:txBody>
              </p:sp>
            </p:grpSp>
            <p:sp>
              <p:nvSpPr>
                <p:cNvPr id="1666" name="Google Shape;1666;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667" name="Google Shape;1667;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668" name="Google Shape;1668;p26"/>
              <p:cNvGrpSpPr/>
              <p:nvPr/>
            </p:nvGrpSpPr>
            <p:grpSpPr>
              <a:xfrm>
                <a:off x="4544245" y="3578088"/>
                <a:ext cx="1687692" cy="1311965"/>
                <a:chOff x="1416732" y="5221357"/>
                <a:chExt cx="1687692" cy="1311965"/>
              </a:xfrm>
            </p:grpSpPr>
            <p:cxnSp>
              <p:nvCxnSpPr>
                <p:cNvPr id="1669" name="Google Shape;1669;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0" name="Google Shape;1670;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1" name="Google Shape;1671;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2" name="Google Shape;1672;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3" name="Google Shape;1673;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4" name="Google Shape;1674;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5" name="Google Shape;1675;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76" name="Google Shape;1676;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677" name="Google Shape;1677;p26"/>
                <p:cNvGrpSpPr/>
                <p:nvPr/>
              </p:nvGrpSpPr>
              <p:grpSpPr>
                <a:xfrm>
                  <a:off x="1749287" y="5221357"/>
                  <a:ext cx="1175002" cy="1311965"/>
                  <a:chOff x="4426226" y="4479235"/>
                  <a:chExt cx="1175002" cy="1311965"/>
                </a:xfrm>
              </p:grpSpPr>
              <p:sp>
                <p:nvSpPr>
                  <p:cNvPr id="1678" name="Google Shape;1678;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9" name="Google Shape;1679;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3</a:t>
                    </a:r>
                    <a:endParaRPr/>
                  </a:p>
                </p:txBody>
              </p:sp>
            </p:grpSp>
            <p:sp>
              <p:nvSpPr>
                <p:cNvPr id="1680" name="Google Shape;1680;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681" name="Google Shape;1681;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682" name="Google Shape;1682;p26"/>
              <p:cNvGrpSpPr/>
              <p:nvPr/>
            </p:nvGrpSpPr>
            <p:grpSpPr>
              <a:xfrm>
                <a:off x="4458106" y="3796749"/>
                <a:ext cx="1687692" cy="1311965"/>
                <a:chOff x="1416732" y="5221357"/>
                <a:chExt cx="1687692" cy="1311965"/>
              </a:xfrm>
            </p:grpSpPr>
            <p:cxnSp>
              <p:nvCxnSpPr>
                <p:cNvPr id="1683" name="Google Shape;1683;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4" name="Google Shape;1684;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5" name="Google Shape;1685;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6" name="Google Shape;1686;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7" name="Google Shape;1687;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8" name="Google Shape;1688;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89" name="Google Shape;1689;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90" name="Google Shape;1690;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691" name="Google Shape;1691;p26"/>
                <p:cNvGrpSpPr/>
                <p:nvPr/>
              </p:nvGrpSpPr>
              <p:grpSpPr>
                <a:xfrm>
                  <a:off x="1749287" y="5221357"/>
                  <a:ext cx="1175002" cy="1311965"/>
                  <a:chOff x="4426226" y="4479235"/>
                  <a:chExt cx="1175002" cy="1311965"/>
                </a:xfrm>
              </p:grpSpPr>
              <p:sp>
                <p:nvSpPr>
                  <p:cNvPr id="1692" name="Google Shape;1692;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93" name="Google Shape;1693;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4</a:t>
                    </a:r>
                    <a:endParaRPr/>
                  </a:p>
                </p:txBody>
              </p:sp>
            </p:grpSp>
            <p:sp>
              <p:nvSpPr>
                <p:cNvPr id="1694" name="Google Shape;1694;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695" name="Google Shape;1695;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696" name="Google Shape;1696;p26"/>
              <p:cNvGrpSpPr/>
              <p:nvPr/>
            </p:nvGrpSpPr>
            <p:grpSpPr>
              <a:xfrm>
                <a:off x="4371967" y="4015410"/>
                <a:ext cx="1687692" cy="1311965"/>
                <a:chOff x="1416732" y="5221357"/>
                <a:chExt cx="1687692" cy="1311965"/>
              </a:xfrm>
            </p:grpSpPr>
            <p:cxnSp>
              <p:nvCxnSpPr>
                <p:cNvPr id="1697" name="Google Shape;1697;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98" name="Google Shape;1698;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699" name="Google Shape;1699;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00" name="Google Shape;1700;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01" name="Google Shape;1701;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02" name="Google Shape;1702;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03" name="Google Shape;1703;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04" name="Google Shape;1704;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705" name="Google Shape;1705;p26"/>
                <p:cNvGrpSpPr/>
                <p:nvPr/>
              </p:nvGrpSpPr>
              <p:grpSpPr>
                <a:xfrm>
                  <a:off x="1749287" y="5221357"/>
                  <a:ext cx="1175002" cy="1311965"/>
                  <a:chOff x="4426226" y="4479235"/>
                  <a:chExt cx="1175002" cy="1311965"/>
                </a:xfrm>
              </p:grpSpPr>
              <p:sp>
                <p:nvSpPr>
                  <p:cNvPr id="1706" name="Google Shape;1706;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07" name="Google Shape;1707;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5</a:t>
                    </a:r>
                    <a:endParaRPr/>
                  </a:p>
                </p:txBody>
              </p:sp>
            </p:grpSp>
            <p:sp>
              <p:nvSpPr>
                <p:cNvPr id="1708" name="Google Shape;1708;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709" name="Google Shape;1709;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710" name="Google Shape;1710;p26"/>
              <p:cNvGrpSpPr/>
              <p:nvPr/>
            </p:nvGrpSpPr>
            <p:grpSpPr>
              <a:xfrm>
                <a:off x="4285828" y="4234071"/>
                <a:ext cx="1687692" cy="1311965"/>
                <a:chOff x="1416732" y="5221357"/>
                <a:chExt cx="1687692" cy="1311965"/>
              </a:xfrm>
            </p:grpSpPr>
            <p:cxnSp>
              <p:nvCxnSpPr>
                <p:cNvPr id="1711" name="Google Shape;1711;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2" name="Google Shape;1712;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3" name="Google Shape;1713;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4" name="Google Shape;1714;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5" name="Google Shape;1715;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6" name="Google Shape;1716;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7" name="Google Shape;1717;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18" name="Google Shape;1718;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719" name="Google Shape;1719;p26"/>
                <p:cNvGrpSpPr/>
                <p:nvPr/>
              </p:nvGrpSpPr>
              <p:grpSpPr>
                <a:xfrm>
                  <a:off x="1749287" y="5221357"/>
                  <a:ext cx="1175002" cy="1311965"/>
                  <a:chOff x="4426226" y="4479235"/>
                  <a:chExt cx="1175002" cy="1311965"/>
                </a:xfrm>
              </p:grpSpPr>
              <p:sp>
                <p:nvSpPr>
                  <p:cNvPr id="1720" name="Google Shape;1720;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21" name="Google Shape;1721;p26"/>
                  <p:cNvSpPr txBox="1"/>
                  <p:nvPr/>
                </p:nvSpPr>
                <p:spPr>
                  <a:xfrm>
                    <a:off x="4426226" y="4479235"/>
                    <a:ext cx="11750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6</a:t>
                    </a:r>
                    <a:endParaRPr/>
                  </a:p>
                </p:txBody>
              </p:sp>
            </p:grpSp>
            <p:sp>
              <p:nvSpPr>
                <p:cNvPr id="1722" name="Google Shape;1722;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723" name="Google Shape;1723;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nvGrpSpPr>
              <p:cNvPr id="1724" name="Google Shape;1724;p26"/>
              <p:cNvGrpSpPr/>
              <p:nvPr/>
            </p:nvGrpSpPr>
            <p:grpSpPr>
              <a:xfrm>
                <a:off x="4199689" y="4452732"/>
                <a:ext cx="1687692" cy="1311965"/>
                <a:chOff x="1416732" y="5221357"/>
                <a:chExt cx="1687692" cy="1311965"/>
              </a:xfrm>
            </p:grpSpPr>
            <p:cxnSp>
              <p:nvCxnSpPr>
                <p:cNvPr id="1725" name="Google Shape;1725;p26"/>
                <p:cNvCxnSpPr/>
                <p:nvPr/>
              </p:nvCxnSpPr>
              <p:spPr>
                <a:xfrm>
                  <a:off x="1629149" y="5306714"/>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26" name="Google Shape;1726;p26"/>
                <p:cNvCxnSpPr/>
                <p:nvPr/>
              </p:nvCxnSpPr>
              <p:spPr>
                <a:xfrm>
                  <a:off x="1629814" y="5415191"/>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27" name="Google Shape;1727;p26"/>
                <p:cNvCxnSpPr/>
                <p:nvPr/>
              </p:nvCxnSpPr>
              <p:spPr>
                <a:xfrm>
                  <a:off x="1626486" y="645803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28" name="Google Shape;1728;p26"/>
                <p:cNvCxnSpPr/>
                <p:nvPr/>
              </p:nvCxnSpPr>
              <p:spPr>
                <a:xfrm>
                  <a:off x="1627151" y="6358873"/>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29" name="Google Shape;1729;p26"/>
                <p:cNvCxnSpPr/>
                <p:nvPr/>
              </p:nvCxnSpPr>
              <p:spPr>
                <a:xfrm>
                  <a:off x="1627152" y="625106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30" name="Google Shape;1730;p26"/>
                <p:cNvCxnSpPr/>
                <p:nvPr/>
              </p:nvCxnSpPr>
              <p:spPr>
                <a:xfrm>
                  <a:off x="1627817" y="6151902"/>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31" name="Google Shape;1731;p26"/>
                <p:cNvCxnSpPr/>
                <p:nvPr/>
              </p:nvCxnSpPr>
              <p:spPr>
                <a:xfrm>
                  <a:off x="1623825" y="5604859"/>
                  <a:ext cx="1385576" cy="0"/>
                </a:xfrm>
                <a:prstGeom prst="straightConnector1">
                  <a:avLst/>
                </a:prstGeom>
                <a:noFill/>
                <a:ln cap="flat" cmpd="sng" w="9525">
                  <a:solidFill>
                    <a:schemeClr val="dk1"/>
                  </a:solidFill>
                  <a:prstDash val="solid"/>
                  <a:miter lim="800000"/>
                  <a:headEnd len="sm" w="sm" type="none"/>
                  <a:tailEnd len="sm" w="sm" type="none"/>
                </a:ln>
              </p:spPr>
            </p:cxnSp>
            <p:cxnSp>
              <p:nvCxnSpPr>
                <p:cNvPr id="1732" name="Google Shape;1732;p26"/>
                <p:cNvCxnSpPr/>
                <p:nvPr/>
              </p:nvCxnSpPr>
              <p:spPr>
                <a:xfrm>
                  <a:off x="1624490" y="5505699"/>
                  <a:ext cx="1385576" cy="0"/>
                </a:xfrm>
                <a:prstGeom prst="straightConnector1">
                  <a:avLst/>
                </a:prstGeom>
                <a:noFill/>
                <a:ln cap="flat" cmpd="sng" w="9525">
                  <a:solidFill>
                    <a:schemeClr val="dk1"/>
                  </a:solidFill>
                  <a:prstDash val="solid"/>
                  <a:miter lim="800000"/>
                  <a:headEnd len="sm" w="sm" type="none"/>
                  <a:tailEnd len="sm" w="sm" type="none"/>
                </a:ln>
              </p:spPr>
            </p:cxnSp>
            <p:grpSp>
              <p:nvGrpSpPr>
                <p:cNvPr id="1733" name="Google Shape;1733;p26"/>
                <p:cNvGrpSpPr/>
                <p:nvPr/>
              </p:nvGrpSpPr>
              <p:grpSpPr>
                <a:xfrm>
                  <a:off x="1749287" y="5221357"/>
                  <a:ext cx="1200970" cy="1311965"/>
                  <a:chOff x="4426226" y="4479235"/>
                  <a:chExt cx="1200970" cy="1311965"/>
                </a:xfrm>
              </p:grpSpPr>
              <p:sp>
                <p:nvSpPr>
                  <p:cNvPr id="1734" name="Google Shape;1734;p26"/>
                  <p:cNvSpPr/>
                  <p:nvPr/>
                </p:nvSpPr>
                <p:spPr>
                  <a:xfrm>
                    <a:off x="4426226" y="4479235"/>
                    <a:ext cx="1166191" cy="1311965"/>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5" name="Google Shape;1735;p26"/>
                  <p:cNvSpPr txBox="1"/>
                  <p:nvPr/>
                </p:nvSpPr>
                <p:spPr>
                  <a:xfrm>
                    <a:off x="4426226" y="4479235"/>
                    <a:ext cx="12009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fabric plane 7</a:t>
                    </a:r>
                    <a:endParaRPr/>
                  </a:p>
                </p:txBody>
              </p:sp>
            </p:grpSp>
            <p:sp>
              <p:nvSpPr>
                <p:cNvPr id="1736" name="Google Shape;1736;p26"/>
                <p:cNvSpPr txBox="1"/>
                <p:nvPr/>
              </p:nvSpPr>
              <p:spPr>
                <a:xfrm rot="-5400000">
                  <a:off x="1369604" y="5690044"/>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sp>
              <p:nvSpPr>
                <p:cNvPr id="1737" name="Google Shape;1737;p26"/>
                <p:cNvSpPr txBox="1"/>
                <p:nvPr/>
              </p:nvSpPr>
              <p:spPr>
                <a:xfrm rot="-5400000">
                  <a:off x="2687964" y="5686717"/>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 .</a:t>
                  </a:r>
                  <a:endParaRPr/>
                </a:p>
              </p:txBody>
            </p:sp>
          </p:grpSp>
        </p:grpSp>
        <p:grpSp>
          <p:nvGrpSpPr>
            <p:cNvPr id="1738" name="Google Shape;1738;p26"/>
            <p:cNvGrpSpPr/>
            <p:nvPr/>
          </p:nvGrpSpPr>
          <p:grpSpPr>
            <a:xfrm>
              <a:off x="7458844" y="4535520"/>
              <a:ext cx="799405" cy="236966"/>
              <a:chOff x="453" y="3465"/>
              <a:chExt cx="561" cy="136"/>
            </a:xfrm>
          </p:grpSpPr>
          <p:sp>
            <p:nvSpPr>
              <p:cNvPr id="1739" name="Google Shape;1739;p26"/>
              <p:cNvSpPr/>
              <p:nvPr/>
            </p:nvSpPr>
            <p:spPr>
              <a:xfrm>
                <a:off x="496" y="3465"/>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0" name="Google Shape;1740;p26"/>
              <p:cNvSpPr/>
              <p:nvPr/>
            </p:nvSpPr>
            <p:spPr>
              <a:xfrm>
                <a:off x="769" y="3504"/>
                <a:ext cx="132" cy="61"/>
              </a:xfrm>
              <a:prstGeom prst="rect">
                <a:avLst/>
              </a:prstGeom>
              <a:solidFill>
                <a:srgbClr val="FFFFFF"/>
              </a:solidFill>
              <a:ln cap="flat" cmpd="sng" w="158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1" name="Google Shape;1741;p26"/>
              <p:cNvSpPr/>
              <p:nvPr/>
            </p:nvSpPr>
            <p:spPr>
              <a:xfrm>
                <a:off x="642" y="3481"/>
                <a:ext cx="108" cy="104"/>
              </a:xfrm>
              <a:prstGeom prst="rect">
                <a:avLst/>
              </a:prstGeom>
              <a:solidFill>
                <a:srgbClr val="FFFFFF"/>
              </a:solidFill>
              <a:ln cap="flat" cmpd="sng" w="158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42" name="Google Shape;1742;p26"/>
              <p:cNvSpPr/>
              <p:nvPr/>
            </p:nvSpPr>
            <p:spPr>
              <a:xfrm>
                <a:off x="515" y="3478"/>
                <a:ext cx="108" cy="105"/>
              </a:xfrm>
              <a:prstGeom prst="rect">
                <a:avLst/>
              </a:prstGeom>
              <a:solidFill>
                <a:srgbClr val="FFFFFF"/>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743" name="Google Shape;1743;p26"/>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cxnSp>
          <p:nvCxnSpPr>
            <p:cNvPr id="1744" name="Google Shape;1744;p26"/>
            <p:cNvCxnSpPr/>
            <p:nvPr/>
          </p:nvCxnSpPr>
          <p:spPr>
            <a:xfrm flipH="1">
              <a:off x="4374532" y="2250005"/>
              <a:ext cx="1064231" cy="292455"/>
            </a:xfrm>
            <a:prstGeom prst="straightConnector1">
              <a:avLst/>
            </a:prstGeom>
            <a:noFill/>
            <a:ln cap="flat" cmpd="sng" w="9525">
              <a:solidFill>
                <a:schemeClr val="accent1"/>
              </a:solidFill>
              <a:prstDash val="solid"/>
              <a:miter lim="800000"/>
              <a:headEnd len="sm" w="sm" type="none"/>
              <a:tailEnd len="sm" w="sm" type="none"/>
            </a:ln>
          </p:spPr>
        </p:cxnSp>
        <p:cxnSp>
          <p:nvCxnSpPr>
            <p:cNvPr id="1745" name="Google Shape;1745;p26"/>
            <p:cNvCxnSpPr/>
            <p:nvPr/>
          </p:nvCxnSpPr>
          <p:spPr>
            <a:xfrm flipH="1">
              <a:off x="4379613" y="2473015"/>
              <a:ext cx="975008" cy="70021"/>
            </a:xfrm>
            <a:prstGeom prst="straightConnector1">
              <a:avLst/>
            </a:prstGeom>
            <a:noFill/>
            <a:ln cap="flat" cmpd="sng" w="9525">
              <a:solidFill>
                <a:schemeClr val="accent1"/>
              </a:solidFill>
              <a:prstDash val="solid"/>
              <a:miter lim="800000"/>
              <a:headEnd len="sm" w="sm" type="none"/>
              <a:tailEnd len="sm" w="sm" type="none"/>
            </a:ln>
          </p:spPr>
        </p:cxnSp>
        <p:cxnSp>
          <p:nvCxnSpPr>
            <p:cNvPr id="1746" name="Google Shape;1746;p26"/>
            <p:cNvCxnSpPr/>
            <p:nvPr/>
          </p:nvCxnSpPr>
          <p:spPr>
            <a:xfrm rot="10800000">
              <a:off x="4374532" y="2542460"/>
              <a:ext cx="887706" cy="145327"/>
            </a:xfrm>
            <a:prstGeom prst="straightConnector1">
              <a:avLst/>
            </a:prstGeom>
            <a:noFill/>
            <a:ln cap="flat" cmpd="sng" w="9525">
              <a:solidFill>
                <a:schemeClr val="accent1"/>
              </a:solidFill>
              <a:prstDash val="solid"/>
              <a:miter lim="800000"/>
              <a:headEnd len="sm" w="sm" type="none"/>
              <a:tailEnd len="sm" w="sm" type="none"/>
            </a:ln>
          </p:spPr>
        </p:cxnSp>
        <p:cxnSp>
          <p:nvCxnSpPr>
            <p:cNvPr id="1747" name="Google Shape;1747;p26"/>
            <p:cNvCxnSpPr/>
            <p:nvPr/>
          </p:nvCxnSpPr>
          <p:spPr>
            <a:xfrm rot="10800000">
              <a:off x="4383143" y="2539506"/>
              <a:ext cx="803404" cy="366008"/>
            </a:xfrm>
            <a:prstGeom prst="straightConnector1">
              <a:avLst/>
            </a:prstGeom>
            <a:noFill/>
            <a:ln cap="flat" cmpd="sng" w="9525">
              <a:solidFill>
                <a:schemeClr val="accent1"/>
              </a:solidFill>
              <a:prstDash val="solid"/>
              <a:miter lim="800000"/>
              <a:headEnd len="sm" w="sm" type="none"/>
              <a:tailEnd len="sm" w="sm" type="none"/>
            </a:ln>
          </p:spPr>
        </p:cxnSp>
        <p:cxnSp>
          <p:nvCxnSpPr>
            <p:cNvPr id="1748" name="Google Shape;1748;p26"/>
            <p:cNvCxnSpPr/>
            <p:nvPr/>
          </p:nvCxnSpPr>
          <p:spPr>
            <a:xfrm rot="10800000">
              <a:off x="4374532" y="2542460"/>
              <a:ext cx="721772" cy="582522"/>
            </a:xfrm>
            <a:prstGeom prst="straightConnector1">
              <a:avLst/>
            </a:prstGeom>
            <a:noFill/>
            <a:ln cap="flat" cmpd="sng" w="9525">
              <a:solidFill>
                <a:schemeClr val="accent1"/>
              </a:solidFill>
              <a:prstDash val="solid"/>
              <a:miter lim="800000"/>
              <a:headEnd len="sm" w="sm" type="none"/>
              <a:tailEnd len="sm" w="sm" type="none"/>
            </a:ln>
          </p:spPr>
        </p:cxnSp>
        <p:cxnSp>
          <p:nvCxnSpPr>
            <p:cNvPr id="1749" name="Google Shape;1749;p26"/>
            <p:cNvCxnSpPr/>
            <p:nvPr/>
          </p:nvCxnSpPr>
          <p:spPr>
            <a:xfrm rot="10800000">
              <a:off x="4379613" y="2543036"/>
              <a:ext cx="630409" cy="796730"/>
            </a:xfrm>
            <a:prstGeom prst="straightConnector1">
              <a:avLst/>
            </a:prstGeom>
            <a:noFill/>
            <a:ln cap="flat" cmpd="sng" w="9525">
              <a:solidFill>
                <a:schemeClr val="accent1"/>
              </a:solidFill>
              <a:prstDash val="solid"/>
              <a:miter lim="800000"/>
              <a:headEnd len="sm" w="sm" type="none"/>
              <a:tailEnd len="sm" w="sm" type="none"/>
            </a:ln>
          </p:spPr>
        </p:cxnSp>
        <p:cxnSp>
          <p:nvCxnSpPr>
            <p:cNvPr id="1750" name="Google Shape;1750;p26"/>
            <p:cNvCxnSpPr/>
            <p:nvPr/>
          </p:nvCxnSpPr>
          <p:spPr>
            <a:xfrm rot="10800000">
              <a:off x="4374532" y="2542460"/>
              <a:ext cx="554878" cy="1023846"/>
            </a:xfrm>
            <a:prstGeom prst="straightConnector1">
              <a:avLst/>
            </a:prstGeom>
            <a:noFill/>
            <a:ln cap="flat" cmpd="sng" w="9525">
              <a:solidFill>
                <a:schemeClr val="accent1"/>
              </a:solidFill>
              <a:prstDash val="solid"/>
              <a:miter lim="800000"/>
              <a:headEnd len="sm" w="sm" type="none"/>
              <a:tailEnd len="sm" w="sm" type="none"/>
            </a:ln>
          </p:spPr>
        </p:cxnSp>
        <p:cxnSp>
          <p:nvCxnSpPr>
            <p:cNvPr id="1751" name="Google Shape;1751;p26"/>
            <p:cNvCxnSpPr/>
            <p:nvPr/>
          </p:nvCxnSpPr>
          <p:spPr>
            <a:xfrm rot="10800000">
              <a:off x="4374532" y="2542460"/>
              <a:ext cx="463674" cy="1239796"/>
            </a:xfrm>
            <a:prstGeom prst="straightConnector1">
              <a:avLst/>
            </a:prstGeom>
            <a:noFill/>
            <a:ln cap="flat" cmpd="sng" w="9525">
              <a:solidFill>
                <a:schemeClr val="accent1"/>
              </a:solidFill>
              <a:prstDash val="solid"/>
              <a:miter lim="800000"/>
              <a:headEnd len="sm" w="sm" type="none"/>
              <a:tailEnd len="sm" w="sm" type="none"/>
            </a:ln>
          </p:spPr>
        </p:cxnSp>
        <p:cxnSp>
          <p:nvCxnSpPr>
            <p:cNvPr id="1752" name="Google Shape;1752;p26"/>
            <p:cNvCxnSpPr/>
            <p:nvPr/>
          </p:nvCxnSpPr>
          <p:spPr>
            <a:xfrm rot="10800000">
              <a:off x="6814697" y="3196191"/>
              <a:ext cx="643514" cy="1458085"/>
            </a:xfrm>
            <a:prstGeom prst="straightConnector1">
              <a:avLst/>
            </a:prstGeom>
            <a:noFill/>
            <a:ln cap="flat" cmpd="sng" w="9525">
              <a:solidFill>
                <a:schemeClr val="accent1"/>
              </a:solidFill>
              <a:prstDash val="solid"/>
              <a:miter lim="800000"/>
              <a:headEnd len="sm" w="sm" type="none"/>
              <a:tailEnd len="sm" w="sm" type="none"/>
            </a:ln>
          </p:spPr>
        </p:cxnSp>
        <p:cxnSp>
          <p:nvCxnSpPr>
            <p:cNvPr id="1753" name="Google Shape;1753;p26"/>
            <p:cNvCxnSpPr>
              <a:stCxn id="1743" idx="0"/>
            </p:cNvCxnSpPr>
            <p:nvPr/>
          </p:nvCxnSpPr>
          <p:spPr>
            <a:xfrm rot="10800000">
              <a:off x="6730444" y="3415603"/>
              <a:ext cx="728400" cy="1238400"/>
            </a:xfrm>
            <a:prstGeom prst="straightConnector1">
              <a:avLst/>
            </a:prstGeom>
            <a:noFill/>
            <a:ln cap="flat" cmpd="sng" w="9525">
              <a:solidFill>
                <a:schemeClr val="accent1"/>
              </a:solidFill>
              <a:prstDash val="solid"/>
              <a:miter lim="800000"/>
              <a:headEnd len="sm" w="sm" type="none"/>
              <a:tailEnd len="sm" w="sm" type="none"/>
            </a:ln>
          </p:spPr>
        </p:cxnSp>
        <p:cxnSp>
          <p:nvCxnSpPr>
            <p:cNvPr id="1754" name="Google Shape;1754;p26"/>
            <p:cNvCxnSpPr>
              <a:stCxn id="1743" idx="0"/>
            </p:cNvCxnSpPr>
            <p:nvPr/>
          </p:nvCxnSpPr>
          <p:spPr>
            <a:xfrm rot="10800000">
              <a:off x="6653344" y="3638803"/>
              <a:ext cx="805500" cy="1015200"/>
            </a:xfrm>
            <a:prstGeom prst="straightConnector1">
              <a:avLst/>
            </a:prstGeom>
            <a:noFill/>
            <a:ln cap="flat" cmpd="sng" w="9525">
              <a:solidFill>
                <a:schemeClr val="accent1"/>
              </a:solidFill>
              <a:prstDash val="solid"/>
              <a:miter lim="800000"/>
              <a:headEnd len="sm" w="sm" type="none"/>
              <a:tailEnd len="sm" w="sm" type="none"/>
            </a:ln>
          </p:spPr>
        </p:cxnSp>
        <p:cxnSp>
          <p:nvCxnSpPr>
            <p:cNvPr id="1755" name="Google Shape;1755;p26"/>
            <p:cNvCxnSpPr>
              <a:stCxn id="1743" idx="0"/>
            </p:cNvCxnSpPr>
            <p:nvPr/>
          </p:nvCxnSpPr>
          <p:spPr>
            <a:xfrm rot="10800000">
              <a:off x="6569344" y="3858103"/>
              <a:ext cx="889500" cy="795900"/>
            </a:xfrm>
            <a:prstGeom prst="straightConnector1">
              <a:avLst/>
            </a:prstGeom>
            <a:noFill/>
            <a:ln cap="flat" cmpd="sng" w="9525">
              <a:solidFill>
                <a:schemeClr val="accent1"/>
              </a:solidFill>
              <a:prstDash val="solid"/>
              <a:miter lim="800000"/>
              <a:headEnd len="sm" w="sm" type="none"/>
              <a:tailEnd len="sm" w="sm" type="none"/>
            </a:ln>
          </p:spPr>
        </p:cxnSp>
        <p:cxnSp>
          <p:nvCxnSpPr>
            <p:cNvPr id="1756" name="Google Shape;1756;p26"/>
            <p:cNvCxnSpPr>
              <a:stCxn id="1743" idx="0"/>
            </p:cNvCxnSpPr>
            <p:nvPr/>
          </p:nvCxnSpPr>
          <p:spPr>
            <a:xfrm rot="10800000">
              <a:off x="6478144" y="4074103"/>
              <a:ext cx="980700" cy="579900"/>
            </a:xfrm>
            <a:prstGeom prst="straightConnector1">
              <a:avLst/>
            </a:prstGeom>
            <a:noFill/>
            <a:ln cap="flat" cmpd="sng" w="9525">
              <a:solidFill>
                <a:schemeClr val="accent1"/>
              </a:solidFill>
              <a:prstDash val="solid"/>
              <a:miter lim="800000"/>
              <a:headEnd len="sm" w="sm" type="none"/>
              <a:tailEnd len="sm" w="sm" type="none"/>
            </a:ln>
          </p:spPr>
        </p:cxnSp>
        <p:cxnSp>
          <p:nvCxnSpPr>
            <p:cNvPr id="1757" name="Google Shape;1757;p26"/>
            <p:cNvCxnSpPr>
              <a:stCxn id="1743" idx="0"/>
            </p:cNvCxnSpPr>
            <p:nvPr/>
          </p:nvCxnSpPr>
          <p:spPr>
            <a:xfrm rot="10800000">
              <a:off x="6390544" y="4290103"/>
              <a:ext cx="1068300" cy="363900"/>
            </a:xfrm>
            <a:prstGeom prst="straightConnector1">
              <a:avLst/>
            </a:prstGeom>
            <a:noFill/>
            <a:ln cap="flat" cmpd="sng" w="9525">
              <a:solidFill>
                <a:schemeClr val="accent1"/>
              </a:solidFill>
              <a:prstDash val="solid"/>
              <a:miter lim="800000"/>
              <a:headEnd len="sm" w="sm" type="none"/>
              <a:tailEnd len="sm" w="sm" type="none"/>
            </a:ln>
          </p:spPr>
        </p:cxnSp>
        <p:cxnSp>
          <p:nvCxnSpPr>
            <p:cNvPr id="1758" name="Google Shape;1758;p26"/>
            <p:cNvCxnSpPr>
              <a:stCxn id="1743" idx="0"/>
            </p:cNvCxnSpPr>
            <p:nvPr/>
          </p:nvCxnSpPr>
          <p:spPr>
            <a:xfrm rot="10800000">
              <a:off x="6299344" y="4509403"/>
              <a:ext cx="1159500" cy="144600"/>
            </a:xfrm>
            <a:prstGeom prst="straightConnector1">
              <a:avLst/>
            </a:prstGeom>
            <a:noFill/>
            <a:ln cap="flat" cmpd="sng" w="9525">
              <a:solidFill>
                <a:schemeClr val="accent1"/>
              </a:solidFill>
              <a:prstDash val="solid"/>
              <a:miter lim="800000"/>
              <a:headEnd len="sm" w="sm" type="none"/>
              <a:tailEnd len="sm" w="sm" type="none"/>
            </a:ln>
          </p:spPr>
        </p:cxnSp>
        <p:cxnSp>
          <p:nvCxnSpPr>
            <p:cNvPr id="1759" name="Google Shape;1759;p26"/>
            <p:cNvCxnSpPr/>
            <p:nvPr/>
          </p:nvCxnSpPr>
          <p:spPr>
            <a:xfrm flipH="1">
              <a:off x="6218650" y="4657807"/>
              <a:ext cx="1228969" cy="78279"/>
            </a:xfrm>
            <a:prstGeom prst="straightConnector1">
              <a:avLst/>
            </a:prstGeom>
            <a:noFill/>
            <a:ln cap="flat" cmpd="sng" w="9525">
              <a:solidFill>
                <a:schemeClr val="accent1"/>
              </a:solidFill>
              <a:prstDash val="solid"/>
              <a:miter lim="800000"/>
              <a:headEnd len="sm" w="sm" type="none"/>
              <a:tailEnd len="sm" w="sm" type="none"/>
            </a:ln>
          </p:spPr>
        </p:cxnSp>
        <p:grpSp>
          <p:nvGrpSpPr>
            <p:cNvPr id="1760" name="Google Shape;1760;p26"/>
            <p:cNvGrpSpPr/>
            <p:nvPr/>
          </p:nvGrpSpPr>
          <p:grpSpPr>
            <a:xfrm>
              <a:off x="2502527" y="4777410"/>
              <a:ext cx="977484" cy="193795"/>
              <a:chOff x="876" y="2800"/>
              <a:chExt cx="642" cy="175"/>
            </a:xfrm>
          </p:grpSpPr>
          <p:sp>
            <p:nvSpPr>
              <p:cNvPr id="1761" name="Google Shape;1761;p26"/>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2" name="Google Shape;1762;p26"/>
              <p:cNvSpPr/>
              <p:nvPr/>
            </p:nvSpPr>
            <p:spPr>
              <a:xfrm>
                <a:off x="945" y="2849"/>
                <a:ext cx="151" cy="78"/>
              </a:xfrm>
              <a:prstGeom prst="rect">
                <a:avLst/>
              </a:prstGeom>
              <a:solidFill>
                <a:srgbClr val="FFFFFF"/>
              </a:solidFill>
              <a:ln cap="flat" cmpd="sng" w="1270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3" name="Google Shape;1763;p26"/>
              <p:cNvSpPr/>
              <p:nvPr/>
            </p:nvSpPr>
            <p:spPr>
              <a:xfrm>
                <a:off x="1117" y="2821"/>
                <a:ext cx="124" cy="134"/>
              </a:xfrm>
              <a:prstGeom prst="rect">
                <a:avLst/>
              </a:prstGeom>
              <a:solidFill>
                <a:srgbClr val="FFFFFF"/>
              </a:solidFill>
              <a:ln cap="flat" cmpd="sng" w="1270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4" name="Google Shape;1764;p26"/>
              <p:cNvSpPr/>
              <p:nvPr/>
            </p:nvSpPr>
            <p:spPr>
              <a:xfrm>
                <a:off x="1263" y="2821"/>
                <a:ext cx="125" cy="135"/>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765" name="Google Shape;1765;p26"/>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766" name="Google Shape;1766;p26"/>
            <p:cNvGrpSpPr/>
            <p:nvPr/>
          </p:nvGrpSpPr>
          <p:grpSpPr>
            <a:xfrm>
              <a:off x="3507269" y="2955235"/>
              <a:ext cx="216590" cy="413440"/>
              <a:chOff x="3507269" y="2955235"/>
              <a:chExt cx="216590" cy="413440"/>
            </a:xfrm>
          </p:grpSpPr>
          <p:sp>
            <p:nvSpPr>
              <p:cNvPr id="1767" name="Google Shape;1767;p26"/>
              <p:cNvSpPr/>
              <p:nvPr/>
            </p:nvSpPr>
            <p:spPr>
              <a:xfrm>
                <a:off x="3631094" y="2955235"/>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68" name="Google Shape;1768;p26"/>
              <p:cNvSpPr/>
              <p:nvPr/>
            </p:nvSpPr>
            <p:spPr>
              <a:xfrm>
                <a:off x="3570769" y="311716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69" name="Google Shape;1769;p26"/>
              <p:cNvSpPr/>
              <p:nvPr/>
            </p:nvSpPr>
            <p:spPr>
              <a:xfrm>
                <a:off x="3507269" y="327591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770" name="Google Shape;1770;p26"/>
            <p:cNvGrpSpPr/>
            <p:nvPr/>
          </p:nvGrpSpPr>
          <p:grpSpPr>
            <a:xfrm>
              <a:off x="3177069" y="3850585"/>
              <a:ext cx="216590" cy="413440"/>
              <a:chOff x="3507269" y="2955235"/>
              <a:chExt cx="216590" cy="413440"/>
            </a:xfrm>
          </p:grpSpPr>
          <p:sp>
            <p:nvSpPr>
              <p:cNvPr id="1771" name="Google Shape;1771;p26"/>
              <p:cNvSpPr/>
              <p:nvPr/>
            </p:nvSpPr>
            <p:spPr>
              <a:xfrm>
                <a:off x="3631094" y="2955235"/>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2" name="Google Shape;1772;p26"/>
              <p:cNvSpPr/>
              <p:nvPr/>
            </p:nvSpPr>
            <p:spPr>
              <a:xfrm>
                <a:off x="3570769" y="311716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3" name="Google Shape;1773;p26"/>
              <p:cNvSpPr/>
              <p:nvPr/>
            </p:nvSpPr>
            <p:spPr>
              <a:xfrm>
                <a:off x="3507269" y="327591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774" name="Google Shape;1774;p26"/>
            <p:cNvGrpSpPr/>
            <p:nvPr/>
          </p:nvGrpSpPr>
          <p:grpSpPr>
            <a:xfrm>
              <a:off x="3399128" y="2453587"/>
              <a:ext cx="977484" cy="193795"/>
              <a:chOff x="876" y="2800"/>
              <a:chExt cx="642" cy="175"/>
            </a:xfrm>
          </p:grpSpPr>
          <p:sp>
            <p:nvSpPr>
              <p:cNvPr id="1775" name="Google Shape;1775;p26"/>
              <p:cNvSpPr/>
              <p:nvPr/>
            </p:nvSpPr>
            <p:spPr>
              <a:xfrm>
                <a:off x="925" y="2800"/>
                <a:ext cx="485" cy="175"/>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6" name="Google Shape;1776;p26"/>
              <p:cNvSpPr/>
              <p:nvPr/>
            </p:nvSpPr>
            <p:spPr>
              <a:xfrm>
                <a:off x="945" y="2849"/>
                <a:ext cx="151" cy="78"/>
              </a:xfrm>
              <a:prstGeom prst="rect">
                <a:avLst/>
              </a:prstGeom>
              <a:solidFill>
                <a:srgbClr val="FFFFFF"/>
              </a:solidFill>
              <a:ln cap="flat" cmpd="sng" w="1270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7" name="Google Shape;1777;p26"/>
              <p:cNvSpPr/>
              <p:nvPr/>
            </p:nvSpPr>
            <p:spPr>
              <a:xfrm>
                <a:off x="1117" y="2821"/>
                <a:ext cx="124" cy="134"/>
              </a:xfrm>
              <a:prstGeom prst="rect">
                <a:avLst/>
              </a:prstGeom>
              <a:solidFill>
                <a:srgbClr val="FFFFFF"/>
              </a:solidFill>
              <a:ln cap="flat" cmpd="sng" w="1270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8" name="Google Shape;1778;p26"/>
              <p:cNvSpPr/>
              <p:nvPr/>
            </p:nvSpPr>
            <p:spPr>
              <a:xfrm>
                <a:off x="1263" y="2821"/>
                <a:ext cx="125" cy="135"/>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779" name="Google Shape;1779;p26"/>
              <p:cNvCxnSpPr/>
              <p:nvPr/>
            </p:nvCxnSpPr>
            <p:spPr>
              <a:xfrm flipH="1" rot="10800000">
                <a:off x="876" y="2882"/>
                <a:ext cx="642" cy="5"/>
              </a:xfrm>
              <a:prstGeom prst="straightConnector1">
                <a:avLst/>
              </a:prstGeom>
              <a:noFill/>
              <a:ln cap="flat" cmpd="sng" w="19050">
                <a:solidFill>
                  <a:srgbClr val="000000"/>
                </a:solidFill>
                <a:prstDash val="solid"/>
                <a:round/>
                <a:headEnd len="med" w="med" type="none"/>
                <a:tailEnd len="med" w="med" type="triangle"/>
              </a:ln>
            </p:spPr>
          </p:cxnSp>
        </p:grpSp>
        <p:grpSp>
          <p:nvGrpSpPr>
            <p:cNvPr id="1780" name="Google Shape;1780;p26"/>
            <p:cNvGrpSpPr/>
            <p:nvPr/>
          </p:nvGrpSpPr>
          <p:grpSpPr>
            <a:xfrm>
              <a:off x="8205165" y="3160644"/>
              <a:ext cx="216590" cy="413440"/>
              <a:chOff x="3507269" y="2955235"/>
              <a:chExt cx="216590" cy="413440"/>
            </a:xfrm>
          </p:grpSpPr>
          <p:sp>
            <p:nvSpPr>
              <p:cNvPr id="1781" name="Google Shape;1781;p26"/>
              <p:cNvSpPr/>
              <p:nvPr/>
            </p:nvSpPr>
            <p:spPr>
              <a:xfrm>
                <a:off x="3631094" y="2955235"/>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2" name="Google Shape;1782;p26"/>
              <p:cNvSpPr/>
              <p:nvPr/>
            </p:nvSpPr>
            <p:spPr>
              <a:xfrm>
                <a:off x="3570769" y="311716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3" name="Google Shape;1783;p26"/>
              <p:cNvSpPr/>
              <p:nvPr/>
            </p:nvSpPr>
            <p:spPr>
              <a:xfrm>
                <a:off x="3507269" y="327591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784" name="Google Shape;1784;p26"/>
            <p:cNvGrpSpPr/>
            <p:nvPr/>
          </p:nvGrpSpPr>
          <p:grpSpPr>
            <a:xfrm>
              <a:off x="7874965" y="4055994"/>
              <a:ext cx="216590" cy="413440"/>
              <a:chOff x="3507269" y="2955235"/>
              <a:chExt cx="216590" cy="413440"/>
            </a:xfrm>
          </p:grpSpPr>
          <p:sp>
            <p:nvSpPr>
              <p:cNvPr id="1785" name="Google Shape;1785;p26"/>
              <p:cNvSpPr/>
              <p:nvPr/>
            </p:nvSpPr>
            <p:spPr>
              <a:xfrm>
                <a:off x="3631094" y="2955235"/>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6" name="Google Shape;1786;p26"/>
              <p:cNvSpPr/>
              <p:nvPr/>
            </p:nvSpPr>
            <p:spPr>
              <a:xfrm>
                <a:off x="3570769" y="311716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7" name="Google Shape;1787;p26"/>
              <p:cNvSpPr/>
              <p:nvPr/>
            </p:nvSpPr>
            <p:spPr>
              <a:xfrm>
                <a:off x="3507269" y="3275910"/>
                <a:ext cx="92765" cy="9276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788" name="Google Shape;1788;p26"/>
            <p:cNvGrpSpPr/>
            <p:nvPr/>
          </p:nvGrpSpPr>
          <p:grpSpPr>
            <a:xfrm>
              <a:off x="8207592" y="2673589"/>
              <a:ext cx="799405" cy="236966"/>
              <a:chOff x="453" y="3465"/>
              <a:chExt cx="561" cy="136"/>
            </a:xfrm>
          </p:grpSpPr>
          <p:sp>
            <p:nvSpPr>
              <p:cNvPr id="1789" name="Google Shape;1789;p26"/>
              <p:cNvSpPr/>
              <p:nvPr/>
            </p:nvSpPr>
            <p:spPr>
              <a:xfrm>
                <a:off x="496" y="3465"/>
                <a:ext cx="424" cy="136"/>
              </a:xfrm>
              <a:prstGeom prst="rect">
                <a:avLst/>
              </a:prstGeom>
              <a:solidFill>
                <a:srgbClr val="FFFFFF"/>
              </a:solidFill>
              <a:ln cap="flat" cmpd="sng" w="19050">
                <a:solidFill>
                  <a:srgbClr val="5F5F5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0" name="Google Shape;1790;p26"/>
              <p:cNvSpPr/>
              <p:nvPr/>
            </p:nvSpPr>
            <p:spPr>
              <a:xfrm>
                <a:off x="769" y="3504"/>
                <a:ext cx="132" cy="61"/>
              </a:xfrm>
              <a:prstGeom prst="rect">
                <a:avLst/>
              </a:prstGeom>
              <a:solidFill>
                <a:srgbClr val="FFFFFF"/>
              </a:solidFill>
              <a:ln cap="flat" cmpd="sng" w="158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1" name="Google Shape;1791;p26"/>
              <p:cNvSpPr/>
              <p:nvPr/>
            </p:nvSpPr>
            <p:spPr>
              <a:xfrm>
                <a:off x="642" y="3481"/>
                <a:ext cx="108" cy="104"/>
              </a:xfrm>
              <a:prstGeom prst="rect">
                <a:avLst/>
              </a:prstGeom>
              <a:solidFill>
                <a:srgbClr val="FFFFFF"/>
              </a:solidFill>
              <a:ln cap="flat" cmpd="sng" w="158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2" name="Google Shape;1792;p26"/>
              <p:cNvSpPr/>
              <p:nvPr/>
            </p:nvSpPr>
            <p:spPr>
              <a:xfrm>
                <a:off x="515" y="3478"/>
                <a:ext cx="108" cy="105"/>
              </a:xfrm>
              <a:prstGeom prst="rect">
                <a:avLst/>
              </a:prstGeom>
              <a:solidFill>
                <a:srgbClr val="FFFFFF"/>
              </a:solid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793" name="Google Shape;1793;p26"/>
              <p:cNvCxnSpPr/>
              <p:nvPr/>
            </p:nvCxnSpPr>
            <p:spPr>
              <a:xfrm flipH="1" rot="10800000">
                <a:off x="453" y="3529"/>
                <a:ext cx="561" cy="4"/>
              </a:xfrm>
              <a:prstGeom prst="straightConnector1">
                <a:avLst/>
              </a:prstGeom>
              <a:noFill/>
              <a:ln cap="flat" cmpd="sng" w="19050">
                <a:solidFill>
                  <a:srgbClr val="000000"/>
                </a:solidFill>
                <a:prstDash val="solid"/>
                <a:round/>
                <a:headEnd len="med" w="med" type="none"/>
                <a:tailEnd len="med" w="med" type="triangle"/>
              </a:ln>
            </p:spPr>
          </p:cxnSp>
        </p:grpSp>
      </p:grpSp>
      <p:sp>
        <p:nvSpPr>
          <p:cNvPr id="1794" name="Google Shape;1794;p26"/>
          <p:cNvSpPr txBox="1"/>
          <p:nvPr/>
        </p:nvSpPr>
        <p:spPr>
          <a:xfrm>
            <a:off x="194387" y="2820286"/>
            <a:ext cx="4009292" cy="3568178"/>
          </a:xfrm>
          <a:prstGeom prst="rect">
            <a:avLst/>
          </a:prstGeom>
          <a:noFill/>
          <a:ln>
            <a:noFill/>
          </a:ln>
        </p:spPr>
        <p:txBody>
          <a:bodyPr anchorCtr="0" anchor="t" bIns="45700" lIns="91425" spcFirstLastPara="1" rIns="91425" wrap="square" tIns="45700">
            <a:normAutofit/>
          </a:bodyPr>
          <a:lstStyle/>
          <a:p>
            <a:pPr indent="-287338"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Cisco CRS router:</a:t>
            </a:r>
            <a:endParaRPr/>
          </a:p>
          <a:p>
            <a:pPr indent="-287338"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basic unit: 8 switching planes</a:t>
            </a:r>
            <a:endParaRPr/>
          </a:p>
          <a:p>
            <a:pPr indent="-287338"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each plane: 3-stage interconnection network</a:t>
            </a:r>
            <a:endParaRPr/>
          </a:p>
          <a:p>
            <a:pPr indent="-287338"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up to 100’s Tbps switching capacity</a:t>
            </a:r>
            <a:endParaRPr/>
          </a:p>
        </p:txBody>
      </p:sp>
      <p:pic>
        <p:nvPicPr>
          <p:cNvPr id="1795" name="Google Shape;1795;p26"/>
          <p:cNvPicPr preferRelativeResize="0"/>
          <p:nvPr/>
        </p:nvPicPr>
        <p:blipFill rotWithShape="1">
          <a:blip r:embed="rId4">
            <a:alphaModFix/>
          </a:blip>
          <a:srcRect b="0" l="0" r="0" t="0"/>
          <a:stretch/>
        </p:blipFill>
        <p:spPr>
          <a:xfrm>
            <a:off x="7094792" y="5098818"/>
            <a:ext cx="937683" cy="7336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pic>
        <p:nvPicPr>
          <p:cNvPr descr="A close up of a logo&#10;&#10;Description automatically generated" id="1800" name="Google Shape;1800;p2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801" name="Google Shape;1801;p2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802" name="Google Shape;1802;p2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803" name="Google Shape;1803;p2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Input port queuing</a:t>
            </a:r>
            <a:endParaRPr/>
          </a:p>
        </p:txBody>
      </p:sp>
      <p:sp>
        <p:nvSpPr>
          <p:cNvPr id="1804" name="Google Shape;1804;p27"/>
          <p:cNvSpPr txBox="1"/>
          <p:nvPr>
            <p:ph idx="1" type="body"/>
          </p:nvPr>
        </p:nvSpPr>
        <p:spPr>
          <a:xfrm>
            <a:off x="131828" y="1386402"/>
            <a:ext cx="9101537" cy="13567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If switch fabric slower than input ports combined -&gt; queueing may occur at input queues </a:t>
            </a:r>
            <a:endParaRPr/>
          </a:p>
          <a:p>
            <a:pPr indent="-228600" lvl="1" marL="685800" rtl="0" algn="l">
              <a:lnSpc>
                <a:spcPct val="90000"/>
              </a:lnSpc>
              <a:spcBef>
                <a:spcPts val="500"/>
              </a:spcBef>
              <a:spcAft>
                <a:spcPts val="0"/>
              </a:spcAft>
              <a:buClr>
                <a:schemeClr val="dk1"/>
              </a:buClr>
              <a:buSzPts val="2400"/>
              <a:buChar char="•"/>
            </a:pPr>
            <a:r>
              <a:rPr lang="en-US"/>
              <a:t>queueing delay and loss due to input buffer overflow!</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1805" name="Google Shape;1805;p27"/>
          <p:cNvSpPr txBox="1"/>
          <p:nvPr/>
        </p:nvSpPr>
        <p:spPr>
          <a:xfrm>
            <a:off x="1080227" y="5728188"/>
            <a:ext cx="445945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output port contention: only one red datagram can be transferred. lower red packet is </a:t>
            </a:r>
            <a:r>
              <a:rPr b="0" i="1" lang="en-US" sz="2000" u="none" cap="none" strike="noStrike">
                <a:solidFill>
                  <a:srgbClr val="C00000"/>
                </a:solidFill>
                <a:latin typeface="Calibri"/>
                <a:ea typeface="Calibri"/>
                <a:cs typeface="Calibri"/>
                <a:sym typeface="Calibri"/>
              </a:rPr>
              <a:t>blocked</a:t>
            </a:r>
            <a:endParaRPr/>
          </a:p>
        </p:txBody>
      </p:sp>
      <p:grpSp>
        <p:nvGrpSpPr>
          <p:cNvPr id="1806" name="Google Shape;1806;p27"/>
          <p:cNvGrpSpPr/>
          <p:nvPr/>
        </p:nvGrpSpPr>
        <p:grpSpPr>
          <a:xfrm>
            <a:off x="1808109" y="3841801"/>
            <a:ext cx="3027362" cy="1817687"/>
            <a:chOff x="2908374" y="3743325"/>
            <a:chExt cx="3027362" cy="1817687"/>
          </a:xfrm>
        </p:grpSpPr>
        <p:grpSp>
          <p:nvGrpSpPr>
            <p:cNvPr id="1807" name="Google Shape;1807;p27"/>
            <p:cNvGrpSpPr/>
            <p:nvPr/>
          </p:nvGrpSpPr>
          <p:grpSpPr>
            <a:xfrm>
              <a:off x="2908374" y="3751262"/>
              <a:ext cx="3027362" cy="1809750"/>
              <a:chOff x="523" y="976"/>
              <a:chExt cx="2099" cy="1356"/>
            </a:xfrm>
          </p:grpSpPr>
          <p:sp>
            <p:nvSpPr>
              <p:cNvPr id="1808" name="Google Shape;1808;p27"/>
              <p:cNvSpPr/>
              <p:nvPr/>
            </p:nvSpPr>
            <p:spPr>
              <a:xfrm>
                <a:off x="1208" y="976"/>
                <a:ext cx="745" cy="13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809" name="Google Shape;1809;p27"/>
              <p:cNvGrpSpPr/>
              <p:nvPr/>
            </p:nvGrpSpPr>
            <p:grpSpPr>
              <a:xfrm>
                <a:off x="804" y="997"/>
                <a:ext cx="251" cy="1293"/>
                <a:chOff x="748" y="997"/>
                <a:chExt cx="251" cy="1293"/>
              </a:xfrm>
            </p:grpSpPr>
            <p:sp>
              <p:nvSpPr>
                <p:cNvPr id="1810" name="Google Shape;1810;p27"/>
                <p:cNvSpPr/>
                <p:nvPr/>
              </p:nvSpPr>
              <p:spPr>
                <a:xfrm>
                  <a:off x="759" y="997"/>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1" name="Google Shape;1811;p27"/>
                <p:cNvSpPr/>
                <p:nvPr/>
              </p:nvSpPr>
              <p:spPr>
                <a:xfrm>
                  <a:off x="750" y="1472"/>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2" name="Google Shape;1812;p27"/>
                <p:cNvSpPr/>
                <p:nvPr/>
              </p:nvSpPr>
              <p:spPr>
                <a:xfrm>
                  <a:off x="748" y="1938"/>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813" name="Google Shape;1813;p27"/>
              <p:cNvGrpSpPr/>
              <p:nvPr/>
            </p:nvGrpSpPr>
            <p:grpSpPr>
              <a:xfrm>
                <a:off x="2109" y="1002"/>
                <a:ext cx="249" cy="1295"/>
                <a:chOff x="748" y="997"/>
                <a:chExt cx="249" cy="1295"/>
              </a:xfrm>
            </p:grpSpPr>
            <p:sp>
              <p:nvSpPr>
                <p:cNvPr id="1814" name="Google Shape;1814;p27"/>
                <p:cNvSpPr/>
                <p:nvPr/>
              </p:nvSpPr>
              <p:spPr>
                <a:xfrm>
                  <a:off x="759" y="997"/>
                  <a:ext cx="238" cy="352"/>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5" name="Google Shape;1815;p27"/>
                <p:cNvSpPr/>
                <p:nvPr/>
              </p:nvSpPr>
              <p:spPr>
                <a:xfrm>
                  <a:off x="750" y="1472"/>
                  <a:ext cx="238" cy="352"/>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6" name="Google Shape;1816;p27"/>
                <p:cNvSpPr/>
                <p:nvPr/>
              </p:nvSpPr>
              <p:spPr>
                <a:xfrm>
                  <a:off x="748" y="1940"/>
                  <a:ext cx="238" cy="352"/>
                </a:xfrm>
                <a:prstGeom prst="rect">
                  <a:avLst/>
                </a:prstGeom>
                <a:solidFill>
                  <a:srgbClr val="FFFFFF"/>
                </a:solidFill>
                <a:ln cap="flat" cmpd="sng" w="1905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817" name="Google Shape;1817;p27"/>
              <p:cNvCxnSpPr/>
              <p:nvPr/>
            </p:nvCxnSpPr>
            <p:spPr>
              <a:xfrm>
                <a:off x="1946" y="1181"/>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18" name="Google Shape;1818;p27"/>
              <p:cNvCxnSpPr/>
              <p:nvPr/>
            </p:nvCxnSpPr>
            <p:spPr>
              <a:xfrm>
                <a:off x="1940" y="1644"/>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19" name="Google Shape;1819;p27"/>
              <p:cNvCxnSpPr/>
              <p:nvPr/>
            </p:nvCxnSpPr>
            <p:spPr>
              <a:xfrm>
                <a:off x="1940" y="2119"/>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20" name="Google Shape;1820;p27"/>
              <p:cNvCxnSpPr/>
              <p:nvPr/>
            </p:nvCxnSpPr>
            <p:spPr>
              <a:xfrm>
                <a:off x="1044" y="1164"/>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21" name="Google Shape;1821;p27"/>
              <p:cNvCxnSpPr/>
              <p:nvPr/>
            </p:nvCxnSpPr>
            <p:spPr>
              <a:xfrm>
                <a:off x="1038" y="162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22" name="Google Shape;1822;p27"/>
              <p:cNvCxnSpPr/>
              <p:nvPr/>
            </p:nvCxnSpPr>
            <p:spPr>
              <a:xfrm>
                <a:off x="1038" y="2102"/>
                <a:ext cx="162" cy="0"/>
              </a:xfrm>
              <a:prstGeom prst="straightConnector1">
                <a:avLst/>
              </a:prstGeom>
              <a:noFill/>
              <a:ln cap="flat" cmpd="sng" w="19050">
                <a:solidFill>
                  <a:srgbClr val="000000"/>
                </a:solidFill>
                <a:prstDash val="solid"/>
                <a:round/>
                <a:headEnd len="med" w="med" type="none"/>
                <a:tailEnd len="med" w="med" type="none"/>
              </a:ln>
            </p:spPr>
          </p:cxnSp>
          <p:grpSp>
            <p:nvGrpSpPr>
              <p:cNvPr id="1823" name="Google Shape;1823;p27"/>
              <p:cNvGrpSpPr/>
              <p:nvPr/>
            </p:nvGrpSpPr>
            <p:grpSpPr>
              <a:xfrm>
                <a:off x="523" y="1169"/>
                <a:ext cx="288" cy="939"/>
                <a:chOff x="-60" y="1148"/>
                <a:chExt cx="168" cy="939"/>
              </a:xfrm>
            </p:grpSpPr>
            <p:cxnSp>
              <p:nvCxnSpPr>
                <p:cNvPr id="1824" name="Google Shape;1824;p27"/>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25" name="Google Shape;1825;p27"/>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26" name="Google Shape;1826;p27"/>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none"/>
                </a:ln>
              </p:spPr>
            </p:cxnSp>
          </p:grpSp>
          <p:grpSp>
            <p:nvGrpSpPr>
              <p:cNvPr id="1827" name="Google Shape;1827;p27"/>
              <p:cNvGrpSpPr/>
              <p:nvPr/>
            </p:nvGrpSpPr>
            <p:grpSpPr>
              <a:xfrm>
                <a:off x="2334" y="1173"/>
                <a:ext cx="288" cy="939"/>
                <a:chOff x="-60" y="1148"/>
                <a:chExt cx="168" cy="939"/>
              </a:xfrm>
            </p:grpSpPr>
            <p:cxnSp>
              <p:nvCxnSpPr>
                <p:cNvPr id="1828" name="Google Shape;1828;p27"/>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829" name="Google Shape;1829;p27"/>
                <p:cNvCxnSpPr/>
                <p:nvPr/>
              </p:nvCxnSpPr>
              <p:spPr>
                <a:xfrm>
                  <a:off x="-60" y="1615"/>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830" name="Google Shape;1830;p27"/>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triangle"/>
                </a:ln>
              </p:spPr>
            </p:cxnSp>
          </p:grpSp>
        </p:grpSp>
        <p:sp>
          <p:nvSpPr>
            <p:cNvPr id="1831" name="Google Shape;1831;p27"/>
            <p:cNvSpPr/>
            <p:nvPr/>
          </p:nvSpPr>
          <p:spPr>
            <a:xfrm>
              <a:off x="3360811" y="3748087"/>
              <a:ext cx="252413" cy="130175"/>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2" name="Google Shape;1832;p27"/>
            <p:cNvSpPr/>
            <p:nvPr/>
          </p:nvSpPr>
          <p:spPr>
            <a:xfrm>
              <a:off x="3346524" y="4479925"/>
              <a:ext cx="252412" cy="131762"/>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3" name="Google Shape;1833;p27"/>
            <p:cNvSpPr/>
            <p:nvPr/>
          </p:nvSpPr>
          <p:spPr>
            <a:xfrm>
              <a:off x="3344936" y="5114925"/>
              <a:ext cx="252413" cy="130175"/>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4" name="Google Shape;1834;p27"/>
            <p:cNvSpPr/>
            <p:nvPr/>
          </p:nvSpPr>
          <p:spPr>
            <a:xfrm>
              <a:off x="3002036" y="3743325"/>
              <a:ext cx="252413" cy="131762"/>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5" name="Google Shape;1835;p27"/>
            <p:cNvSpPr/>
            <p:nvPr/>
          </p:nvSpPr>
          <p:spPr>
            <a:xfrm>
              <a:off x="2997274" y="5103812"/>
              <a:ext cx="252412" cy="131763"/>
            </a:xfrm>
            <a:prstGeom prst="rect">
              <a:avLst/>
            </a:prstGeom>
            <a:solidFill>
              <a:srgbClr val="00CC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836" name="Google Shape;1836;p27"/>
            <p:cNvCxnSpPr/>
            <p:nvPr/>
          </p:nvCxnSpPr>
          <p:spPr>
            <a:xfrm>
              <a:off x="3652911" y="3803650"/>
              <a:ext cx="1479550" cy="1587"/>
            </a:xfrm>
            <a:prstGeom prst="straightConnector1">
              <a:avLst/>
            </a:prstGeom>
            <a:noFill/>
            <a:ln cap="flat" cmpd="sng" w="28575">
              <a:solidFill>
                <a:srgbClr val="FF0000"/>
              </a:solidFill>
              <a:prstDash val="dash"/>
              <a:round/>
              <a:headEnd len="med" w="med" type="none"/>
              <a:tailEnd len="med" w="med" type="triangle"/>
            </a:ln>
          </p:spPr>
        </p:cxnSp>
        <p:sp>
          <p:nvSpPr>
            <p:cNvPr id="1837" name="Google Shape;1837;p27"/>
            <p:cNvSpPr/>
            <p:nvPr/>
          </p:nvSpPr>
          <p:spPr>
            <a:xfrm>
              <a:off x="3697361" y="4202112"/>
              <a:ext cx="1395413" cy="979488"/>
            </a:xfrm>
            <a:custGeom>
              <a:rect b="b" l="l" r="r" t="t"/>
              <a:pathLst>
                <a:path extrusionOk="0" h="735" w="967">
                  <a:moveTo>
                    <a:pt x="0" y="733"/>
                  </a:moveTo>
                  <a:lnTo>
                    <a:pt x="522" y="735"/>
                  </a:lnTo>
                  <a:lnTo>
                    <a:pt x="967" y="0"/>
                  </a:lnTo>
                </a:path>
              </a:pathLst>
            </a:custGeom>
            <a:noFill/>
            <a:ln cap="flat" cmpd="sng" w="28575">
              <a:solidFill>
                <a:srgbClr val="FF0000"/>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38" name="Google Shape;1838;p27"/>
            <p:cNvSpPr txBox="1"/>
            <p:nvPr/>
          </p:nvSpPr>
          <p:spPr>
            <a:xfrm>
              <a:off x="4046611" y="4548187"/>
              <a:ext cx="747713"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switch</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fabric</a:t>
              </a:r>
              <a:endParaRPr/>
            </a:p>
          </p:txBody>
        </p:sp>
        <p:cxnSp>
          <p:nvCxnSpPr>
            <p:cNvPr id="1839" name="Google Shape;1839;p27"/>
            <p:cNvCxnSpPr/>
            <p:nvPr/>
          </p:nvCxnSpPr>
          <p:spPr>
            <a:xfrm>
              <a:off x="3643386" y="4548187"/>
              <a:ext cx="1458913" cy="19050"/>
            </a:xfrm>
            <a:prstGeom prst="straightConnector1">
              <a:avLst/>
            </a:prstGeom>
            <a:noFill/>
            <a:ln cap="flat" cmpd="sng" w="28575">
              <a:solidFill>
                <a:srgbClr val="000099"/>
              </a:solidFill>
              <a:prstDash val="dash"/>
              <a:round/>
              <a:headEnd len="med" w="med" type="none"/>
              <a:tailEnd len="med" w="med" type="triangle"/>
            </a:ln>
          </p:spPr>
        </p:cxnSp>
      </p:grpSp>
      <p:grpSp>
        <p:nvGrpSpPr>
          <p:cNvPr id="1840" name="Google Shape;1840;p27"/>
          <p:cNvGrpSpPr/>
          <p:nvPr/>
        </p:nvGrpSpPr>
        <p:grpSpPr>
          <a:xfrm>
            <a:off x="6424531" y="3842241"/>
            <a:ext cx="3587750" cy="2570163"/>
            <a:chOff x="2950" y="2025"/>
            <a:chExt cx="2260" cy="1619"/>
          </a:xfrm>
        </p:grpSpPr>
        <p:grpSp>
          <p:nvGrpSpPr>
            <p:cNvPr id="1841" name="Google Shape;1841;p27"/>
            <p:cNvGrpSpPr/>
            <p:nvPr/>
          </p:nvGrpSpPr>
          <p:grpSpPr>
            <a:xfrm>
              <a:off x="3074" y="2047"/>
              <a:ext cx="1907" cy="1140"/>
              <a:chOff x="523" y="976"/>
              <a:chExt cx="2099" cy="1356"/>
            </a:xfrm>
          </p:grpSpPr>
          <p:sp>
            <p:nvSpPr>
              <p:cNvPr id="1842" name="Google Shape;1842;p27"/>
              <p:cNvSpPr/>
              <p:nvPr/>
            </p:nvSpPr>
            <p:spPr>
              <a:xfrm>
                <a:off x="1208" y="976"/>
                <a:ext cx="745" cy="13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843" name="Google Shape;1843;p27"/>
              <p:cNvGrpSpPr/>
              <p:nvPr/>
            </p:nvGrpSpPr>
            <p:grpSpPr>
              <a:xfrm>
                <a:off x="804" y="997"/>
                <a:ext cx="251" cy="1293"/>
                <a:chOff x="748" y="997"/>
                <a:chExt cx="251" cy="1293"/>
              </a:xfrm>
            </p:grpSpPr>
            <p:sp>
              <p:nvSpPr>
                <p:cNvPr id="1844" name="Google Shape;1844;p27"/>
                <p:cNvSpPr/>
                <p:nvPr/>
              </p:nvSpPr>
              <p:spPr>
                <a:xfrm>
                  <a:off x="759" y="997"/>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5" name="Google Shape;1845;p27"/>
                <p:cNvSpPr/>
                <p:nvPr/>
              </p:nvSpPr>
              <p:spPr>
                <a:xfrm>
                  <a:off x="750" y="1472"/>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6" name="Google Shape;1846;p27"/>
                <p:cNvSpPr/>
                <p:nvPr/>
              </p:nvSpPr>
              <p:spPr>
                <a:xfrm>
                  <a:off x="748" y="1938"/>
                  <a:ext cx="240"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847" name="Google Shape;1847;p27"/>
              <p:cNvGrpSpPr/>
              <p:nvPr/>
            </p:nvGrpSpPr>
            <p:grpSpPr>
              <a:xfrm>
                <a:off x="2109" y="1002"/>
                <a:ext cx="249" cy="1295"/>
                <a:chOff x="748" y="997"/>
                <a:chExt cx="249" cy="1295"/>
              </a:xfrm>
            </p:grpSpPr>
            <p:sp>
              <p:nvSpPr>
                <p:cNvPr id="1848" name="Google Shape;1848;p27"/>
                <p:cNvSpPr/>
                <p:nvPr/>
              </p:nvSpPr>
              <p:spPr>
                <a:xfrm>
                  <a:off x="759" y="997"/>
                  <a:ext cx="238" cy="352"/>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9" name="Google Shape;1849;p27"/>
                <p:cNvSpPr/>
                <p:nvPr/>
              </p:nvSpPr>
              <p:spPr>
                <a:xfrm>
                  <a:off x="750" y="1472"/>
                  <a:ext cx="238" cy="352"/>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0" name="Google Shape;1850;p27"/>
                <p:cNvSpPr/>
                <p:nvPr/>
              </p:nvSpPr>
              <p:spPr>
                <a:xfrm>
                  <a:off x="748" y="1940"/>
                  <a:ext cx="238" cy="352"/>
                </a:xfrm>
                <a:prstGeom prst="rect">
                  <a:avLst/>
                </a:prstGeom>
                <a:solidFill>
                  <a:srgbClr val="FFFFFF"/>
                </a:solidFill>
                <a:ln cap="flat" cmpd="sng" w="1905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851" name="Google Shape;1851;p27"/>
              <p:cNvCxnSpPr/>
              <p:nvPr/>
            </p:nvCxnSpPr>
            <p:spPr>
              <a:xfrm>
                <a:off x="1946" y="1181"/>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52" name="Google Shape;1852;p27"/>
              <p:cNvCxnSpPr/>
              <p:nvPr/>
            </p:nvCxnSpPr>
            <p:spPr>
              <a:xfrm>
                <a:off x="1940" y="1644"/>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53" name="Google Shape;1853;p27"/>
              <p:cNvCxnSpPr/>
              <p:nvPr/>
            </p:nvCxnSpPr>
            <p:spPr>
              <a:xfrm>
                <a:off x="1940" y="2119"/>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54" name="Google Shape;1854;p27"/>
              <p:cNvCxnSpPr/>
              <p:nvPr/>
            </p:nvCxnSpPr>
            <p:spPr>
              <a:xfrm>
                <a:off x="1044" y="1164"/>
                <a:ext cx="163" cy="0"/>
              </a:xfrm>
              <a:prstGeom prst="straightConnector1">
                <a:avLst/>
              </a:prstGeom>
              <a:noFill/>
              <a:ln cap="flat" cmpd="sng" w="19050">
                <a:solidFill>
                  <a:srgbClr val="000000"/>
                </a:solidFill>
                <a:prstDash val="solid"/>
                <a:round/>
                <a:headEnd len="med" w="med" type="none"/>
                <a:tailEnd len="med" w="med" type="none"/>
              </a:ln>
            </p:spPr>
          </p:cxnSp>
          <p:cxnSp>
            <p:nvCxnSpPr>
              <p:cNvPr id="1855" name="Google Shape;1855;p27"/>
              <p:cNvCxnSpPr/>
              <p:nvPr/>
            </p:nvCxnSpPr>
            <p:spPr>
              <a:xfrm>
                <a:off x="1038" y="162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56" name="Google Shape;1856;p27"/>
              <p:cNvCxnSpPr/>
              <p:nvPr/>
            </p:nvCxnSpPr>
            <p:spPr>
              <a:xfrm>
                <a:off x="1038" y="2102"/>
                <a:ext cx="162" cy="0"/>
              </a:xfrm>
              <a:prstGeom prst="straightConnector1">
                <a:avLst/>
              </a:prstGeom>
              <a:noFill/>
              <a:ln cap="flat" cmpd="sng" w="19050">
                <a:solidFill>
                  <a:srgbClr val="000000"/>
                </a:solidFill>
                <a:prstDash val="solid"/>
                <a:round/>
                <a:headEnd len="med" w="med" type="none"/>
                <a:tailEnd len="med" w="med" type="none"/>
              </a:ln>
            </p:spPr>
          </p:cxnSp>
          <p:grpSp>
            <p:nvGrpSpPr>
              <p:cNvPr id="1857" name="Google Shape;1857;p27"/>
              <p:cNvGrpSpPr/>
              <p:nvPr/>
            </p:nvGrpSpPr>
            <p:grpSpPr>
              <a:xfrm>
                <a:off x="523" y="1169"/>
                <a:ext cx="288" cy="939"/>
                <a:chOff x="-60" y="1148"/>
                <a:chExt cx="168" cy="939"/>
              </a:xfrm>
            </p:grpSpPr>
            <p:cxnSp>
              <p:nvCxnSpPr>
                <p:cNvPr id="1858" name="Google Shape;1858;p27"/>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59" name="Google Shape;1859;p27"/>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none"/>
                </a:ln>
              </p:spPr>
            </p:cxnSp>
            <p:cxnSp>
              <p:nvCxnSpPr>
                <p:cNvPr id="1860" name="Google Shape;1860;p27"/>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none"/>
                </a:ln>
              </p:spPr>
            </p:cxnSp>
          </p:grpSp>
          <p:grpSp>
            <p:nvGrpSpPr>
              <p:cNvPr id="1861" name="Google Shape;1861;p27"/>
              <p:cNvGrpSpPr/>
              <p:nvPr/>
            </p:nvGrpSpPr>
            <p:grpSpPr>
              <a:xfrm>
                <a:off x="2334" y="1173"/>
                <a:ext cx="288" cy="939"/>
                <a:chOff x="-60" y="1148"/>
                <a:chExt cx="168" cy="939"/>
              </a:xfrm>
            </p:grpSpPr>
            <p:cxnSp>
              <p:nvCxnSpPr>
                <p:cNvPr id="1862" name="Google Shape;1862;p27"/>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863" name="Google Shape;1863;p27"/>
                <p:cNvCxnSpPr/>
                <p:nvPr/>
              </p:nvCxnSpPr>
              <p:spPr>
                <a:xfrm>
                  <a:off x="-60" y="1615"/>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864" name="Google Shape;1864;p27"/>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triangle"/>
                </a:ln>
              </p:spPr>
            </p:cxnSp>
          </p:grpSp>
        </p:grpSp>
        <p:sp>
          <p:nvSpPr>
            <p:cNvPr id="1865" name="Google Shape;1865;p27"/>
            <p:cNvSpPr txBox="1"/>
            <p:nvPr/>
          </p:nvSpPr>
          <p:spPr>
            <a:xfrm>
              <a:off x="2950" y="3237"/>
              <a:ext cx="2260" cy="40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one packet time later: green packet experiences HOL blocking</a:t>
              </a:r>
              <a:endParaRPr b="0" i="1" sz="2000" u="none" cap="none" strike="noStrike">
                <a:solidFill>
                  <a:srgbClr val="000000"/>
                </a:solidFill>
                <a:latin typeface="Calibri"/>
                <a:ea typeface="Calibri"/>
                <a:cs typeface="Calibri"/>
                <a:sym typeface="Calibri"/>
              </a:endParaRPr>
            </a:p>
          </p:txBody>
        </p:sp>
        <p:sp>
          <p:nvSpPr>
            <p:cNvPr id="1866" name="Google Shape;1866;p27"/>
            <p:cNvSpPr txBox="1"/>
            <p:nvPr/>
          </p:nvSpPr>
          <p:spPr>
            <a:xfrm>
              <a:off x="3778" y="2507"/>
              <a:ext cx="471"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switch</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fabric</a:t>
              </a:r>
              <a:endParaRPr/>
            </a:p>
          </p:txBody>
        </p:sp>
        <p:sp>
          <p:nvSpPr>
            <p:cNvPr id="1867" name="Google Shape;1867;p27"/>
            <p:cNvSpPr/>
            <p:nvPr/>
          </p:nvSpPr>
          <p:spPr>
            <a:xfrm>
              <a:off x="4551" y="2025"/>
              <a:ext cx="159" cy="83"/>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8" name="Google Shape;1868;p27"/>
            <p:cNvSpPr/>
            <p:nvPr/>
          </p:nvSpPr>
          <p:spPr>
            <a:xfrm>
              <a:off x="3363" y="2050"/>
              <a:ext cx="159" cy="82"/>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9" name="Google Shape;1869;p27"/>
            <p:cNvSpPr/>
            <p:nvPr/>
          </p:nvSpPr>
          <p:spPr>
            <a:xfrm>
              <a:off x="3360" y="2916"/>
              <a:ext cx="159" cy="83"/>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0" name="Google Shape;1870;p27"/>
            <p:cNvSpPr/>
            <p:nvPr/>
          </p:nvSpPr>
          <p:spPr>
            <a:xfrm>
              <a:off x="3585" y="2324"/>
              <a:ext cx="878" cy="618"/>
            </a:xfrm>
            <a:custGeom>
              <a:rect b="b" l="l" r="r" t="t"/>
              <a:pathLst>
                <a:path extrusionOk="0" h="735" w="967">
                  <a:moveTo>
                    <a:pt x="0" y="733"/>
                  </a:moveTo>
                  <a:lnTo>
                    <a:pt x="522" y="735"/>
                  </a:lnTo>
                  <a:lnTo>
                    <a:pt x="967" y="0"/>
                  </a:lnTo>
                </a:path>
              </a:pathLst>
            </a:custGeom>
            <a:noFill/>
            <a:ln cap="flat" cmpd="sng" w="28575">
              <a:solidFill>
                <a:srgbClr val="FF0000"/>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71" name="Google Shape;1871;p27"/>
            <p:cNvSpPr/>
            <p:nvPr/>
          </p:nvSpPr>
          <p:spPr>
            <a:xfrm>
              <a:off x="3573" y="2134"/>
              <a:ext cx="860" cy="437"/>
            </a:xfrm>
            <a:custGeom>
              <a:rect b="b" l="l" r="r" t="t"/>
              <a:pathLst>
                <a:path extrusionOk="0" h="437" w="860">
                  <a:moveTo>
                    <a:pt x="0" y="3"/>
                  </a:moveTo>
                  <a:lnTo>
                    <a:pt x="468" y="0"/>
                  </a:lnTo>
                  <a:lnTo>
                    <a:pt x="860" y="437"/>
                  </a:lnTo>
                </a:path>
              </a:pathLst>
            </a:custGeom>
            <a:noFill/>
            <a:ln cap="flat" cmpd="sng" w="28575">
              <a:solidFill>
                <a:srgbClr val="000099"/>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72" name="Google Shape;1872;p27"/>
            <p:cNvSpPr/>
            <p:nvPr/>
          </p:nvSpPr>
          <p:spPr>
            <a:xfrm>
              <a:off x="3141" y="2890"/>
              <a:ext cx="159" cy="83"/>
            </a:xfrm>
            <a:prstGeom prst="rect">
              <a:avLst/>
            </a:prstGeom>
            <a:solidFill>
              <a:srgbClr val="00CC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3" name="Google Shape;1873;p27"/>
            <p:cNvSpPr/>
            <p:nvPr/>
          </p:nvSpPr>
          <p:spPr>
            <a:xfrm>
              <a:off x="4542" y="2518"/>
              <a:ext cx="159" cy="83"/>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74" name="Google Shape;1874;p27"/>
          <p:cNvSpPr txBox="1"/>
          <p:nvPr/>
        </p:nvSpPr>
        <p:spPr>
          <a:xfrm>
            <a:off x="114895" y="2690269"/>
            <a:ext cx="9153085" cy="984265"/>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CC0000"/>
                </a:solidFill>
                <a:latin typeface="Calibri"/>
                <a:ea typeface="Calibri"/>
                <a:cs typeface="Calibri"/>
                <a:sym typeface="Calibri"/>
              </a:rPr>
              <a:t>Head-of-the-Line (HOL) blocking:</a:t>
            </a:r>
            <a:r>
              <a:rPr b="0" i="0" lang="en-US" sz="2400" u="none" cap="none" strike="noStrike">
                <a:solidFill>
                  <a:srgbClr val="000000"/>
                </a:solidFill>
                <a:latin typeface="Calibri"/>
                <a:ea typeface="Calibri"/>
                <a:cs typeface="Calibri"/>
                <a:sym typeface="Calibri"/>
              </a:rPr>
              <a:t> queued datagram at front of queue prevents others in queue from moving forward</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5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descr="A close up of a logo&#10;&#10;Description automatically generated" id="1879" name="Google Shape;1879;p2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880" name="Google Shape;1880;p2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881" name="Google Shape;1881;p2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882" name="Google Shape;1882;p2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Output port queuing</a:t>
            </a:r>
            <a:endParaRPr/>
          </a:p>
        </p:txBody>
      </p:sp>
      <p:sp>
        <p:nvSpPr>
          <p:cNvPr id="1883" name="Google Shape;1883;p28"/>
          <p:cNvSpPr txBox="1"/>
          <p:nvPr/>
        </p:nvSpPr>
        <p:spPr>
          <a:xfrm>
            <a:off x="306874" y="3638743"/>
            <a:ext cx="5977544" cy="1413266"/>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Buffering</a:t>
            </a:r>
            <a:r>
              <a:rPr b="0" i="0" lang="en-US" sz="2400" u="none" cap="none" strike="noStrike">
                <a:solidFill>
                  <a:srgbClr val="000000"/>
                </a:solidFill>
                <a:latin typeface="Calibri"/>
                <a:ea typeface="Calibri"/>
                <a:cs typeface="Calibri"/>
                <a:sym typeface="Calibri"/>
              </a:rPr>
              <a:t> required when datagrams arrive from fabric faster than link transmission rate. </a:t>
            </a:r>
            <a:r>
              <a:rPr b="0" i="1" lang="en-US" sz="2400" u="none" cap="none" strike="noStrike">
                <a:solidFill>
                  <a:srgbClr val="C00000"/>
                </a:solidFill>
                <a:latin typeface="Calibri"/>
                <a:ea typeface="Calibri"/>
                <a:cs typeface="Calibri"/>
                <a:sym typeface="Calibri"/>
              </a:rPr>
              <a:t>Drop policy: </a:t>
            </a:r>
            <a:r>
              <a:rPr b="0" i="0" lang="en-US" sz="2400" u="none" cap="none" strike="noStrike">
                <a:solidFill>
                  <a:srgbClr val="000000"/>
                </a:solidFill>
                <a:latin typeface="Calibri"/>
                <a:ea typeface="Calibri"/>
                <a:cs typeface="Calibri"/>
                <a:sym typeface="Calibri"/>
              </a:rPr>
              <a:t>which datagrams to drop if no free buffers?</a:t>
            </a:r>
            <a:endParaRPr/>
          </a:p>
        </p:txBody>
      </p:sp>
      <p:sp>
        <p:nvSpPr>
          <p:cNvPr id="1884" name="Google Shape;1884;p28"/>
          <p:cNvSpPr txBox="1"/>
          <p:nvPr/>
        </p:nvSpPr>
        <p:spPr>
          <a:xfrm>
            <a:off x="287476" y="5279115"/>
            <a:ext cx="5131875" cy="1289003"/>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Scheduling discipline</a:t>
            </a:r>
            <a:r>
              <a:rPr b="0" i="0" lang="en-US" sz="2400" u="none" cap="none" strike="noStrike">
                <a:solidFill>
                  <a:srgbClr val="000000"/>
                </a:solidFill>
                <a:latin typeface="Calibri"/>
                <a:ea typeface="Calibri"/>
                <a:cs typeface="Calibri"/>
                <a:sym typeface="Calibri"/>
              </a:rPr>
              <a:t> chooses among queued datagrams for transmission</a:t>
            </a:r>
            <a:endParaRPr/>
          </a:p>
        </p:txBody>
      </p:sp>
      <p:grpSp>
        <p:nvGrpSpPr>
          <p:cNvPr id="1885" name="Google Shape;1885;p28"/>
          <p:cNvGrpSpPr/>
          <p:nvPr/>
        </p:nvGrpSpPr>
        <p:grpSpPr>
          <a:xfrm>
            <a:off x="6318942" y="3837636"/>
            <a:ext cx="5036234" cy="757130"/>
            <a:chOff x="6302327" y="3768360"/>
            <a:chExt cx="5036234" cy="757130"/>
          </a:xfrm>
        </p:grpSpPr>
        <p:sp>
          <p:nvSpPr>
            <p:cNvPr id="1886" name="Google Shape;1886;p28"/>
            <p:cNvSpPr txBox="1"/>
            <p:nvPr/>
          </p:nvSpPr>
          <p:spPr>
            <a:xfrm>
              <a:off x="7385539" y="3768360"/>
              <a:ext cx="3953022" cy="7571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Datagrams can be lost due to congestion, lack of buffers</a:t>
              </a:r>
              <a:endParaRPr/>
            </a:p>
          </p:txBody>
        </p:sp>
        <p:sp>
          <p:nvSpPr>
            <p:cNvPr id="1887" name="Google Shape;1887;p28"/>
            <p:cNvSpPr/>
            <p:nvPr/>
          </p:nvSpPr>
          <p:spPr>
            <a:xfrm>
              <a:off x="6302327" y="3914230"/>
              <a:ext cx="978408" cy="484632"/>
            </a:xfrm>
            <a:prstGeom prst="rightArrow">
              <a:avLst>
                <a:gd fmla="val 50000" name="adj1"/>
                <a:gd fmla="val 50000" name="adj2"/>
              </a:avLst>
            </a:prstGeom>
            <a:gradFill>
              <a:gsLst>
                <a:gs pos="0">
                  <a:srgbClr val="C00000"/>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grpSp>
        <p:nvGrpSpPr>
          <p:cNvPr id="1888" name="Google Shape;1888;p28"/>
          <p:cNvGrpSpPr/>
          <p:nvPr/>
        </p:nvGrpSpPr>
        <p:grpSpPr>
          <a:xfrm>
            <a:off x="6273185" y="5059208"/>
            <a:ext cx="5319932" cy="1089529"/>
            <a:chOff x="6243711" y="5201260"/>
            <a:chExt cx="5319932" cy="1089529"/>
          </a:xfrm>
        </p:grpSpPr>
        <p:sp>
          <p:nvSpPr>
            <p:cNvPr id="1889" name="Google Shape;1889;p28"/>
            <p:cNvSpPr txBox="1"/>
            <p:nvPr/>
          </p:nvSpPr>
          <p:spPr>
            <a:xfrm>
              <a:off x="7371470" y="5201260"/>
              <a:ext cx="4192173" cy="10895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Priority scheduling – who gets best performance, network neutrality</a:t>
              </a:r>
              <a:endParaRPr/>
            </a:p>
          </p:txBody>
        </p:sp>
        <p:sp>
          <p:nvSpPr>
            <p:cNvPr id="1890" name="Google Shape;1890;p28"/>
            <p:cNvSpPr/>
            <p:nvPr/>
          </p:nvSpPr>
          <p:spPr>
            <a:xfrm>
              <a:off x="6243711" y="5512190"/>
              <a:ext cx="978408" cy="484632"/>
            </a:xfrm>
            <a:prstGeom prst="rightArrow">
              <a:avLst>
                <a:gd fmla="val 50000" name="adj1"/>
                <a:gd fmla="val 50000" name="adj2"/>
              </a:avLst>
            </a:prstGeom>
            <a:gradFill>
              <a:gsLst>
                <a:gs pos="0">
                  <a:srgbClr val="C00000"/>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grpSp>
        <p:nvGrpSpPr>
          <p:cNvPr id="1891" name="Google Shape;1891;p28"/>
          <p:cNvGrpSpPr/>
          <p:nvPr/>
        </p:nvGrpSpPr>
        <p:grpSpPr>
          <a:xfrm>
            <a:off x="7128523" y="52106"/>
            <a:ext cx="2967544" cy="1261843"/>
            <a:chOff x="8496886" y="307717"/>
            <a:chExt cx="2967544" cy="1261843"/>
          </a:xfrm>
        </p:grpSpPr>
        <p:pic>
          <p:nvPicPr>
            <p:cNvPr id="1892" name="Google Shape;1892;p28"/>
            <p:cNvPicPr preferRelativeResize="0"/>
            <p:nvPr/>
          </p:nvPicPr>
          <p:blipFill rotWithShape="1">
            <a:blip r:embed="rId4">
              <a:alphaModFix/>
            </a:blip>
            <a:srcRect b="0" l="0" r="0" t="0"/>
            <a:stretch/>
          </p:blipFill>
          <p:spPr>
            <a:xfrm>
              <a:off x="9214340" y="307717"/>
              <a:ext cx="1021816" cy="895021"/>
            </a:xfrm>
            <a:prstGeom prst="rect">
              <a:avLst/>
            </a:prstGeom>
            <a:noFill/>
            <a:ln>
              <a:noFill/>
            </a:ln>
          </p:spPr>
        </p:pic>
        <p:sp>
          <p:nvSpPr>
            <p:cNvPr id="1893" name="Google Shape;1893;p28"/>
            <p:cNvSpPr txBox="1"/>
            <p:nvPr/>
          </p:nvSpPr>
          <p:spPr>
            <a:xfrm>
              <a:off x="8496886" y="1200228"/>
              <a:ext cx="29675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This is a really important slide</a:t>
              </a:r>
              <a:endParaRPr/>
            </a:p>
          </p:txBody>
        </p:sp>
      </p:grpSp>
      <p:grpSp>
        <p:nvGrpSpPr>
          <p:cNvPr id="1894" name="Google Shape;1894;p28"/>
          <p:cNvGrpSpPr/>
          <p:nvPr/>
        </p:nvGrpSpPr>
        <p:grpSpPr>
          <a:xfrm>
            <a:off x="597050" y="1507378"/>
            <a:ext cx="7113685" cy="1695796"/>
            <a:chOff x="763318" y="1529542"/>
            <a:chExt cx="7113685" cy="1695796"/>
          </a:xfrm>
        </p:grpSpPr>
        <p:sp>
          <p:nvSpPr>
            <p:cNvPr id="1895" name="Google Shape;1895;p28"/>
            <p:cNvSpPr/>
            <p:nvPr/>
          </p:nvSpPr>
          <p:spPr>
            <a:xfrm>
              <a:off x="2505123" y="1529542"/>
              <a:ext cx="4568825" cy="1679171"/>
            </a:xfrm>
            <a:prstGeom prst="rect">
              <a:avLst/>
            </a:prstGeom>
            <a:solidFill>
              <a:srgbClr val="FFFFF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1896" name="Google Shape;1896;p28"/>
            <p:cNvSpPr/>
            <p:nvPr/>
          </p:nvSpPr>
          <p:spPr>
            <a:xfrm>
              <a:off x="5427711" y="1946056"/>
              <a:ext cx="1417637" cy="828675"/>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line</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termination</a:t>
              </a:r>
              <a:endParaRPr/>
            </a:p>
          </p:txBody>
        </p:sp>
        <p:sp>
          <p:nvSpPr>
            <p:cNvPr id="1897" name="Google Shape;1897;p28"/>
            <p:cNvSpPr/>
            <p:nvPr/>
          </p:nvSpPr>
          <p:spPr>
            <a:xfrm>
              <a:off x="4118023" y="1673006"/>
              <a:ext cx="1152525" cy="1409700"/>
            </a:xfrm>
            <a:prstGeom prst="rect">
              <a:avLst/>
            </a:prstGeom>
            <a:solidFill>
              <a:srgbClr val="FFFFFF"/>
            </a:solid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cxnSp>
          <p:nvCxnSpPr>
            <p:cNvPr id="1898" name="Google Shape;1898;p28"/>
            <p:cNvCxnSpPr/>
            <p:nvPr/>
          </p:nvCxnSpPr>
          <p:spPr>
            <a:xfrm>
              <a:off x="3940223" y="2392143"/>
              <a:ext cx="190500" cy="1588"/>
            </a:xfrm>
            <a:prstGeom prst="straightConnector1">
              <a:avLst/>
            </a:prstGeom>
            <a:noFill/>
            <a:ln cap="flat" cmpd="sng" w="28575">
              <a:solidFill>
                <a:srgbClr val="000000"/>
              </a:solidFill>
              <a:prstDash val="solid"/>
              <a:round/>
              <a:headEnd len="med" w="med" type="none"/>
              <a:tailEnd len="med" w="med" type="triangle"/>
            </a:ln>
          </p:spPr>
        </p:cxnSp>
        <p:cxnSp>
          <p:nvCxnSpPr>
            <p:cNvPr id="1899" name="Google Shape;1899;p28"/>
            <p:cNvCxnSpPr/>
            <p:nvPr/>
          </p:nvCxnSpPr>
          <p:spPr>
            <a:xfrm>
              <a:off x="5273723" y="2349281"/>
              <a:ext cx="190500" cy="1587"/>
            </a:xfrm>
            <a:prstGeom prst="straightConnector1">
              <a:avLst/>
            </a:prstGeom>
            <a:noFill/>
            <a:ln cap="flat" cmpd="sng" w="28575">
              <a:solidFill>
                <a:srgbClr val="000000"/>
              </a:solidFill>
              <a:prstDash val="solid"/>
              <a:round/>
              <a:headEnd len="med" w="med" type="none"/>
              <a:tailEnd len="med" w="med" type="triangle"/>
            </a:ln>
          </p:spPr>
        </p:cxnSp>
        <p:sp>
          <p:nvSpPr>
            <p:cNvPr id="1900" name="Google Shape;1900;p28"/>
            <p:cNvSpPr/>
            <p:nvPr/>
          </p:nvSpPr>
          <p:spPr>
            <a:xfrm>
              <a:off x="4151361" y="1982568"/>
              <a:ext cx="1055687" cy="8286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link </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layer </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protocol</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(send)</a:t>
              </a:r>
              <a:endParaRPr/>
            </a:p>
          </p:txBody>
        </p:sp>
        <p:sp>
          <p:nvSpPr>
            <p:cNvPr id="1901" name="Google Shape;1901;p28"/>
            <p:cNvSpPr/>
            <p:nvPr/>
          </p:nvSpPr>
          <p:spPr>
            <a:xfrm>
              <a:off x="763318" y="1925822"/>
              <a:ext cx="1055688" cy="8286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switch</a:t>
              </a:r>
              <a:endParaRPr/>
            </a:p>
            <a:p>
              <a:pPr indent="0" lvl="0" marL="0" marR="0" rtl="0" algn="r">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fabric</a:t>
              </a:r>
              <a:endParaRPr b="0" i="0" sz="2000" u="none" cap="none" strike="noStrike">
                <a:solidFill>
                  <a:srgbClr val="000000"/>
                </a:solidFill>
                <a:latin typeface="Tahoma"/>
                <a:ea typeface="Tahoma"/>
                <a:cs typeface="Tahoma"/>
                <a:sym typeface="Tahoma"/>
              </a:endParaRPr>
            </a:p>
            <a:p>
              <a:pPr indent="0" lvl="0" marL="0" marR="0" rtl="0" algn="r">
                <a:lnSpc>
                  <a:spcPct val="100000"/>
                </a:lnSpc>
                <a:spcBef>
                  <a:spcPts val="0"/>
                </a:spcBef>
                <a:spcAft>
                  <a:spcPts val="0"/>
                </a:spcAft>
                <a:buClr>
                  <a:srgbClr val="000000"/>
                </a:buClr>
                <a:buSzPts val="2000"/>
                <a:buFont typeface="Tahoma"/>
                <a:buNone/>
              </a:pPr>
              <a:r>
                <a:rPr b="0" i="0" lang="en-US" sz="2000" u="none" cap="none" strike="noStrike">
                  <a:solidFill>
                    <a:srgbClr val="000000"/>
                  </a:solidFill>
                  <a:latin typeface="Tahoma"/>
                  <a:ea typeface="Tahoma"/>
                  <a:cs typeface="Tahoma"/>
                  <a:sym typeface="Tahoma"/>
                </a:rPr>
                <a:t>(</a:t>
              </a:r>
              <a:r>
                <a:rPr b="0" i="0" lang="en-US" sz="1800" u="none" cap="none" strike="noStrike">
                  <a:solidFill>
                    <a:srgbClr val="000000"/>
                  </a:solidFill>
                  <a:latin typeface="Tahoma"/>
                  <a:ea typeface="Tahoma"/>
                  <a:cs typeface="Tahoma"/>
                  <a:sym typeface="Tahoma"/>
                </a:rPr>
                <a:t>rate: </a:t>
              </a:r>
              <a:r>
                <a:rPr b="0" i="0" lang="en-US" sz="2000" u="none" cap="none" strike="noStrike">
                  <a:solidFill>
                    <a:srgbClr val="000000"/>
                  </a:solidFill>
                  <a:latin typeface="Tahoma"/>
                  <a:ea typeface="Tahoma"/>
                  <a:cs typeface="Tahoma"/>
                  <a:sym typeface="Tahoma"/>
                </a:rPr>
                <a:t>NR)</a:t>
              </a:r>
              <a:endParaRPr/>
            </a:p>
          </p:txBody>
        </p:sp>
        <p:grpSp>
          <p:nvGrpSpPr>
            <p:cNvPr id="1902" name="Google Shape;1902;p28"/>
            <p:cNvGrpSpPr/>
            <p:nvPr/>
          </p:nvGrpSpPr>
          <p:grpSpPr>
            <a:xfrm>
              <a:off x="2657523" y="1623793"/>
              <a:ext cx="1247775" cy="1504950"/>
              <a:chOff x="3180" y="909"/>
              <a:chExt cx="786" cy="948"/>
            </a:xfrm>
          </p:grpSpPr>
          <p:sp>
            <p:nvSpPr>
              <p:cNvPr id="1903" name="Google Shape;1903;p28"/>
              <p:cNvSpPr/>
              <p:nvPr/>
            </p:nvSpPr>
            <p:spPr>
              <a:xfrm>
                <a:off x="3180" y="909"/>
                <a:ext cx="786" cy="948"/>
              </a:xfrm>
              <a:prstGeom prst="rect">
                <a:avLst/>
              </a:prstGeom>
              <a:solidFill>
                <a:srgbClr val="FFFFFF"/>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1904" name="Google Shape;1904;p28"/>
              <p:cNvSpPr txBox="1"/>
              <p:nvPr/>
            </p:nvSpPr>
            <p:spPr>
              <a:xfrm>
                <a:off x="3232" y="917"/>
                <a:ext cx="724" cy="9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datagram</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buffer</a:t>
                </a:r>
                <a:endParaRPr/>
              </a:p>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queueing</a:t>
                </a:r>
                <a:endParaRPr/>
              </a:p>
            </p:txBody>
          </p:sp>
          <p:grpSp>
            <p:nvGrpSpPr>
              <p:cNvPr id="1905" name="Google Shape;1905;p28"/>
              <p:cNvGrpSpPr/>
              <p:nvPr/>
            </p:nvGrpSpPr>
            <p:grpSpPr>
              <a:xfrm>
                <a:off x="3260" y="1299"/>
                <a:ext cx="626" cy="295"/>
                <a:chOff x="310" y="3526"/>
                <a:chExt cx="1040" cy="457"/>
              </a:xfrm>
            </p:grpSpPr>
            <p:sp>
              <p:nvSpPr>
                <p:cNvPr id="1906" name="Google Shape;1906;p28"/>
                <p:cNvSpPr/>
                <p:nvPr/>
              </p:nvSpPr>
              <p:spPr>
                <a:xfrm>
                  <a:off x="310" y="3526"/>
                  <a:ext cx="1040" cy="457"/>
                </a:xfrm>
                <a:prstGeom prst="rect">
                  <a:avLst/>
                </a:prstGeom>
                <a:solidFill>
                  <a:srgbClr val="FF00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cxnSp>
              <p:nvCxnSpPr>
                <p:cNvPr id="1907" name="Google Shape;1907;p28"/>
                <p:cNvCxnSpPr/>
                <p:nvPr/>
              </p:nvCxnSpPr>
              <p:spPr>
                <a:xfrm>
                  <a:off x="446"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08" name="Google Shape;1908;p28"/>
                <p:cNvCxnSpPr/>
                <p:nvPr/>
              </p:nvCxnSpPr>
              <p:spPr>
                <a:xfrm>
                  <a:off x="558" y="3538"/>
                  <a:ext cx="2" cy="435"/>
                </a:xfrm>
                <a:prstGeom prst="straightConnector1">
                  <a:avLst/>
                </a:prstGeom>
                <a:noFill/>
                <a:ln cap="flat" cmpd="sng" w="38100">
                  <a:solidFill>
                    <a:srgbClr val="FFFFFF"/>
                  </a:solidFill>
                  <a:prstDash val="solid"/>
                  <a:round/>
                  <a:headEnd len="med" w="med" type="none"/>
                  <a:tailEnd len="med" w="med" type="none"/>
                </a:ln>
              </p:spPr>
            </p:cxnSp>
            <p:cxnSp>
              <p:nvCxnSpPr>
                <p:cNvPr id="1909" name="Google Shape;1909;p28"/>
                <p:cNvCxnSpPr/>
                <p:nvPr/>
              </p:nvCxnSpPr>
              <p:spPr>
                <a:xfrm>
                  <a:off x="671"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10" name="Google Shape;1910;p28"/>
                <p:cNvCxnSpPr/>
                <p:nvPr/>
              </p:nvCxnSpPr>
              <p:spPr>
                <a:xfrm>
                  <a:off x="782"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11" name="Google Shape;1911;p28"/>
                <p:cNvCxnSpPr/>
                <p:nvPr/>
              </p:nvCxnSpPr>
              <p:spPr>
                <a:xfrm>
                  <a:off x="895"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12" name="Google Shape;1912;p28"/>
                <p:cNvCxnSpPr/>
                <p:nvPr/>
              </p:nvCxnSpPr>
              <p:spPr>
                <a:xfrm>
                  <a:off x="1006"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13" name="Google Shape;1913;p28"/>
                <p:cNvCxnSpPr/>
                <p:nvPr/>
              </p:nvCxnSpPr>
              <p:spPr>
                <a:xfrm>
                  <a:off x="1121"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1914" name="Google Shape;1914;p28"/>
                <p:cNvCxnSpPr/>
                <p:nvPr/>
              </p:nvCxnSpPr>
              <p:spPr>
                <a:xfrm>
                  <a:off x="1229" y="3538"/>
                  <a:ext cx="2" cy="435"/>
                </a:xfrm>
                <a:prstGeom prst="straightConnector1">
                  <a:avLst/>
                </a:prstGeom>
                <a:noFill/>
                <a:ln cap="flat" cmpd="sng" w="38100">
                  <a:solidFill>
                    <a:srgbClr val="FFFFFF"/>
                  </a:solidFill>
                  <a:prstDash val="solid"/>
                  <a:round/>
                  <a:headEnd len="med" w="med" type="none"/>
                  <a:tailEnd len="med" w="med" type="none"/>
                </a:ln>
              </p:spPr>
            </p:cxnSp>
          </p:grpSp>
        </p:grpSp>
        <p:cxnSp>
          <p:nvCxnSpPr>
            <p:cNvPr id="1915" name="Google Shape;1915;p28"/>
            <p:cNvCxnSpPr/>
            <p:nvPr/>
          </p:nvCxnSpPr>
          <p:spPr>
            <a:xfrm>
              <a:off x="1878016" y="1579418"/>
              <a:ext cx="0" cy="1645920"/>
            </a:xfrm>
            <a:prstGeom prst="straightConnector1">
              <a:avLst/>
            </a:prstGeom>
            <a:noFill/>
            <a:ln cap="flat" cmpd="sng" w="28575">
              <a:solidFill>
                <a:srgbClr val="000000"/>
              </a:solidFill>
              <a:prstDash val="solid"/>
              <a:round/>
              <a:headEnd len="med" w="med" type="none"/>
              <a:tailEnd len="med" w="med" type="none"/>
            </a:ln>
          </p:spPr>
        </p:cxnSp>
        <p:cxnSp>
          <p:nvCxnSpPr>
            <p:cNvPr id="1916" name="Google Shape;1916;p28"/>
            <p:cNvCxnSpPr/>
            <p:nvPr/>
          </p:nvCxnSpPr>
          <p:spPr>
            <a:xfrm>
              <a:off x="1860598" y="2435006"/>
              <a:ext cx="925513" cy="0"/>
            </a:xfrm>
            <a:prstGeom prst="straightConnector1">
              <a:avLst/>
            </a:prstGeom>
            <a:noFill/>
            <a:ln cap="flat" cmpd="sng" w="28575">
              <a:solidFill>
                <a:srgbClr val="000000"/>
              </a:solidFill>
              <a:prstDash val="solid"/>
              <a:round/>
              <a:headEnd len="med" w="med" type="none"/>
              <a:tailEnd len="med" w="med" type="triangle"/>
            </a:ln>
          </p:spPr>
        </p:cxnSp>
        <p:cxnSp>
          <p:nvCxnSpPr>
            <p:cNvPr id="1917" name="Google Shape;1917;p28"/>
            <p:cNvCxnSpPr/>
            <p:nvPr/>
          </p:nvCxnSpPr>
          <p:spPr>
            <a:xfrm>
              <a:off x="6846225" y="2394066"/>
              <a:ext cx="1030778" cy="0"/>
            </a:xfrm>
            <a:prstGeom prst="straightConnector1">
              <a:avLst/>
            </a:prstGeom>
            <a:noFill/>
            <a:ln cap="flat" cmpd="sng" w="34925">
              <a:solidFill>
                <a:schemeClr val="dk1"/>
              </a:solidFill>
              <a:prstDash val="solid"/>
              <a:miter lim="800000"/>
              <a:headEnd len="sm" w="sm" type="none"/>
              <a:tailEnd len="med" w="med" type="triangle"/>
            </a:ln>
          </p:spPr>
        </p:cxnSp>
        <p:sp>
          <p:nvSpPr>
            <p:cNvPr id="1918" name="Google Shape;1918;p28"/>
            <p:cNvSpPr txBox="1"/>
            <p:nvPr/>
          </p:nvSpPr>
          <p:spPr>
            <a:xfrm flipH="1">
              <a:off x="7215448" y="2377441"/>
              <a:ext cx="31588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500"/>
                                        <p:tgtEl>
                                          <p:spTgt spid="1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500"/>
                                        <p:tgtEl>
                                          <p:spTgt spid="1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pic>
        <p:nvPicPr>
          <p:cNvPr descr="A close up of a logo&#10;&#10;Description automatically generated" id="1923" name="Google Shape;1923;p2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924" name="Google Shape;1924;p2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925" name="Google Shape;1925;p2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926" name="Google Shape;1926;p2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Output port queuing</a:t>
            </a:r>
            <a:endParaRPr/>
          </a:p>
        </p:txBody>
      </p:sp>
      <p:grpSp>
        <p:nvGrpSpPr>
          <p:cNvPr id="1927" name="Google Shape;1927;p29"/>
          <p:cNvGrpSpPr/>
          <p:nvPr/>
        </p:nvGrpSpPr>
        <p:grpSpPr>
          <a:xfrm>
            <a:off x="809844" y="1645712"/>
            <a:ext cx="7412037" cy="2870200"/>
            <a:chOff x="550" y="931"/>
            <a:chExt cx="4669" cy="1808"/>
          </a:xfrm>
        </p:grpSpPr>
        <p:grpSp>
          <p:nvGrpSpPr>
            <p:cNvPr id="1928" name="Google Shape;1928;p29"/>
            <p:cNvGrpSpPr/>
            <p:nvPr/>
          </p:nvGrpSpPr>
          <p:grpSpPr>
            <a:xfrm>
              <a:off x="699" y="948"/>
              <a:ext cx="2099" cy="1356"/>
              <a:chOff x="523" y="976"/>
              <a:chExt cx="2099" cy="1356"/>
            </a:xfrm>
          </p:grpSpPr>
          <p:sp>
            <p:nvSpPr>
              <p:cNvPr id="1929" name="Google Shape;1929;p29"/>
              <p:cNvSpPr/>
              <p:nvPr/>
            </p:nvSpPr>
            <p:spPr>
              <a:xfrm>
                <a:off x="1208" y="976"/>
                <a:ext cx="745" cy="13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30" name="Google Shape;1930;p29"/>
              <p:cNvGrpSpPr/>
              <p:nvPr/>
            </p:nvGrpSpPr>
            <p:grpSpPr>
              <a:xfrm>
                <a:off x="804" y="997"/>
                <a:ext cx="249" cy="1295"/>
                <a:chOff x="748" y="997"/>
                <a:chExt cx="249" cy="1295"/>
              </a:xfrm>
            </p:grpSpPr>
            <p:sp>
              <p:nvSpPr>
                <p:cNvPr id="1931" name="Google Shape;1931;p29"/>
                <p:cNvSpPr/>
                <p:nvPr/>
              </p:nvSpPr>
              <p:spPr>
                <a:xfrm>
                  <a:off x="759" y="997"/>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2" name="Google Shape;1932;p29"/>
                <p:cNvSpPr/>
                <p:nvPr/>
              </p:nvSpPr>
              <p:spPr>
                <a:xfrm>
                  <a:off x="750" y="1472"/>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3" name="Google Shape;1933;p29"/>
                <p:cNvSpPr/>
                <p:nvPr/>
              </p:nvSpPr>
              <p:spPr>
                <a:xfrm>
                  <a:off x="748" y="1940"/>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934" name="Google Shape;1934;p29"/>
              <p:cNvGrpSpPr/>
              <p:nvPr/>
            </p:nvGrpSpPr>
            <p:grpSpPr>
              <a:xfrm>
                <a:off x="2109" y="1002"/>
                <a:ext cx="249" cy="1295"/>
                <a:chOff x="748" y="997"/>
                <a:chExt cx="249" cy="1295"/>
              </a:xfrm>
            </p:grpSpPr>
            <p:sp>
              <p:nvSpPr>
                <p:cNvPr id="1935" name="Google Shape;1935;p29"/>
                <p:cNvSpPr/>
                <p:nvPr/>
              </p:nvSpPr>
              <p:spPr>
                <a:xfrm>
                  <a:off x="759" y="997"/>
                  <a:ext cx="238" cy="352"/>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6" name="Google Shape;1936;p29"/>
                <p:cNvSpPr/>
                <p:nvPr/>
              </p:nvSpPr>
              <p:spPr>
                <a:xfrm>
                  <a:off x="750" y="1472"/>
                  <a:ext cx="238" cy="352"/>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7" name="Google Shape;1937;p29"/>
                <p:cNvSpPr/>
                <p:nvPr/>
              </p:nvSpPr>
              <p:spPr>
                <a:xfrm>
                  <a:off x="748" y="1940"/>
                  <a:ext cx="238" cy="352"/>
                </a:xfrm>
                <a:prstGeom prst="rect">
                  <a:avLst/>
                </a:prstGeom>
                <a:solidFill>
                  <a:srgbClr val="FFFFFF"/>
                </a:solidFill>
                <a:ln cap="flat" cmpd="sng" w="1905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938" name="Google Shape;1938;p29"/>
              <p:cNvCxnSpPr/>
              <p:nvPr/>
            </p:nvCxnSpPr>
            <p:spPr>
              <a:xfrm>
                <a:off x="1946" y="1180"/>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39" name="Google Shape;1939;p29"/>
              <p:cNvCxnSpPr/>
              <p:nvPr/>
            </p:nvCxnSpPr>
            <p:spPr>
              <a:xfrm>
                <a:off x="1940" y="1645"/>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0" name="Google Shape;1940;p29"/>
              <p:cNvCxnSpPr/>
              <p:nvPr/>
            </p:nvCxnSpPr>
            <p:spPr>
              <a:xfrm>
                <a:off x="1940" y="211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1" name="Google Shape;1941;p29"/>
              <p:cNvCxnSpPr/>
              <p:nvPr/>
            </p:nvCxnSpPr>
            <p:spPr>
              <a:xfrm>
                <a:off x="1044" y="1164"/>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2" name="Google Shape;1942;p29"/>
              <p:cNvCxnSpPr/>
              <p:nvPr/>
            </p:nvCxnSpPr>
            <p:spPr>
              <a:xfrm>
                <a:off x="1038" y="162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3" name="Google Shape;1943;p29"/>
              <p:cNvCxnSpPr/>
              <p:nvPr/>
            </p:nvCxnSpPr>
            <p:spPr>
              <a:xfrm>
                <a:off x="1038" y="2103"/>
                <a:ext cx="162" cy="0"/>
              </a:xfrm>
              <a:prstGeom prst="straightConnector1">
                <a:avLst/>
              </a:prstGeom>
              <a:noFill/>
              <a:ln cap="flat" cmpd="sng" w="19050">
                <a:solidFill>
                  <a:srgbClr val="000000"/>
                </a:solidFill>
                <a:prstDash val="solid"/>
                <a:round/>
                <a:headEnd len="med" w="med" type="none"/>
                <a:tailEnd len="med" w="med" type="none"/>
              </a:ln>
            </p:spPr>
          </p:cxnSp>
          <p:grpSp>
            <p:nvGrpSpPr>
              <p:cNvPr id="1944" name="Google Shape;1944;p29"/>
              <p:cNvGrpSpPr/>
              <p:nvPr/>
            </p:nvGrpSpPr>
            <p:grpSpPr>
              <a:xfrm>
                <a:off x="523" y="1169"/>
                <a:ext cx="288" cy="939"/>
                <a:chOff x="-60" y="1148"/>
                <a:chExt cx="168" cy="939"/>
              </a:xfrm>
            </p:grpSpPr>
            <p:cxnSp>
              <p:nvCxnSpPr>
                <p:cNvPr id="1945" name="Google Shape;1945;p29"/>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6" name="Google Shape;1946;p29"/>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47" name="Google Shape;1947;p29"/>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none"/>
                </a:ln>
              </p:spPr>
            </p:cxnSp>
          </p:grpSp>
          <p:grpSp>
            <p:nvGrpSpPr>
              <p:cNvPr id="1948" name="Google Shape;1948;p29"/>
              <p:cNvGrpSpPr/>
              <p:nvPr/>
            </p:nvGrpSpPr>
            <p:grpSpPr>
              <a:xfrm>
                <a:off x="2334" y="1173"/>
                <a:ext cx="288" cy="939"/>
                <a:chOff x="-60" y="1148"/>
                <a:chExt cx="168" cy="939"/>
              </a:xfrm>
            </p:grpSpPr>
            <p:cxnSp>
              <p:nvCxnSpPr>
                <p:cNvPr id="1949" name="Google Shape;1949;p29"/>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950" name="Google Shape;1950;p29"/>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951" name="Google Shape;1951;p29"/>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triangle"/>
                </a:ln>
              </p:spPr>
            </p:cxnSp>
          </p:grpSp>
        </p:grpSp>
        <p:grpSp>
          <p:nvGrpSpPr>
            <p:cNvPr id="1952" name="Google Shape;1952;p29"/>
            <p:cNvGrpSpPr/>
            <p:nvPr/>
          </p:nvGrpSpPr>
          <p:grpSpPr>
            <a:xfrm>
              <a:off x="3120" y="931"/>
              <a:ext cx="2099" cy="1356"/>
              <a:chOff x="523" y="976"/>
              <a:chExt cx="2099" cy="1356"/>
            </a:xfrm>
          </p:grpSpPr>
          <p:sp>
            <p:nvSpPr>
              <p:cNvPr id="1953" name="Google Shape;1953;p29"/>
              <p:cNvSpPr/>
              <p:nvPr/>
            </p:nvSpPr>
            <p:spPr>
              <a:xfrm>
                <a:off x="1208" y="976"/>
                <a:ext cx="745" cy="13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54" name="Google Shape;1954;p29"/>
              <p:cNvGrpSpPr/>
              <p:nvPr/>
            </p:nvGrpSpPr>
            <p:grpSpPr>
              <a:xfrm>
                <a:off x="804" y="997"/>
                <a:ext cx="249" cy="1295"/>
                <a:chOff x="748" y="997"/>
                <a:chExt cx="249" cy="1295"/>
              </a:xfrm>
            </p:grpSpPr>
            <p:sp>
              <p:nvSpPr>
                <p:cNvPr id="1955" name="Google Shape;1955;p29"/>
                <p:cNvSpPr/>
                <p:nvPr/>
              </p:nvSpPr>
              <p:spPr>
                <a:xfrm>
                  <a:off x="759" y="997"/>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6" name="Google Shape;1956;p29"/>
                <p:cNvSpPr/>
                <p:nvPr/>
              </p:nvSpPr>
              <p:spPr>
                <a:xfrm>
                  <a:off x="750" y="1472"/>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7" name="Google Shape;1957;p29"/>
                <p:cNvSpPr/>
                <p:nvPr/>
              </p:nvSpPr>
              <p:spPr>
                <a:xfrm>
                  <a:off x="748" y="1940"/>
                  <a:ext cx="238"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958" name="Google Shape;1958;p29"/>
              <p:cNvGrpSpPr/>
              <p:nvPr/>
            </p:nvGrpSpPr>
            <p:grpSpPr>
              <a:xfrm>
                <a:off x="2109" y="1002"/>
                <a:ext cx="249" cy="1295"/>
                <a:chOff x="748" y="997"/>
                <a:chExt cx="249" cy="1295"/>
              </a:xfrm>
            </p:grpSpPr>
            <p:sp>
              <p:nvSpPr>
                <p:cNvPr id="1959" name="Google Shape;1959;p29"/>
                <p:cNvSpPr/>
                <p:nvPr/>
              </p:nvSpPr>
              <p:spPr>
                <a:xfrm>
                  <a:off x="759" y="997"/>
                  <a:ext cx="238" cy="352"/>
                </a:xfrm>
                <a:prstGeom prst="rect">
                  <a:avLst/>
                </a:prstGeom>
                <a:solidFill>
                  <a:srgbClr val="FFFFFF"/>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0" name="Google Shape;1960;p29"/>
                <p:cNvSpPr/>
                <p:nvPr/>
              </p:nvSpPr>
              <p:spPr>
                <a:xfrm>
                  <a:off x="750" y="1472"/>
                  <a:ext cx="238" cy="352"/>
                </a:xfrm>
                <a:prstGeom prst="rect">
                  <a:avLst/>
                </a:prstGeom>
                <a:solidFill>
                  <a:srgbClr val="FFFFFF"/>
                </a:solidFill>
                <a:ln cap="flat" cmpd="sng" w="19050">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1" name="Google Shape;1961;p29"/>
                <p:cNvSpPr/>
                <p:nvPr/>
              </p:nvSpPr>
              <p:spPr>
                <a:xfrm>
                  <a:off x="748" y="1940"/>
                  <a:ext cx="238" cy="352"/>
                </a:xfrm>
                <a:prstGeom prst="rect">
                  <a:avLst/>
                </a:prstGeom>
                <a:solidFill>
                  <a:srgbClr val="FFFFFF"/>
                </a:solidFill>
                <a:ln cap="flat" cmpd="sng" w="1905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1962" name="Google Shape;1962;p29"/>
              <p:cNvCxnSpPr/>
              <p:nvPr/>
            </p:nvCxnSpPr>
            <p:spPr>
              <a:xfrm>
                <a:off x="1946" y="1180"/>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63" name="Google Shape;1963;p29"/>
              <p:cNvCxnSpPr/>
              <p:nvPr/>
            </p:nvCxnSpPr>
            <p:spPr>
              <a:xfrm>
                <a:off x="1940" y="1645"/>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64" name="Google Shape;1964;p29"/>
              <p:cNvCxnSpPr/>
              <p:nvPr/>
            </p:nvCxnSpPr>
            <p:spPr>
              <a:xfrm>
                <a:off x="1940" y="211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65" name="Google Shape;1965;p29"/>
              <p:cNvCxnSpPr/>
              <p:nvPr/>
            </p:nvCxnSpPr>
            <p:spPr>
              <a:xfrm>
                <a:off x="1044" y="1164"/>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66" name="Google Shape;1966;p29"/>
              <p:cNvCxnSpPr/>
              <p:nvPr/>
            </p:nvCxnSpPr>
            <p:spPr>
              <a:xfrm>
                <a:off x="1038" y="1629"/>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67" name="Google Shape;1967;p29"/>
              <p:cNvCxnSpPr/>
              <p:nvPr/>
            </p:nvCxnSpPr>
            <p:spPr>
              <a:xfrm>
                <a:off x="1038" y="2103"/>
                <a:ext cx="162" cy="0"/>
              </a:xfrm>
              <a:prstGeom prst="straightConnector1">
                <a:avLst/>
              </a:prstGeom>
              <a:noFill/>
              <a:ln cap="flat" cmpd="sng" w="19050">
                <a:solidFill>
                  <a:srgbClr val="000000"/>
                </a:solidFill>
                <a:prstDash val="solid"/>
                <a:round/>
                <a:headEnd len="med" w="med" type="none"/>
                <a:tailEnd len="med" w="med" type="none"/>
              </a:ln>
            </p:spPr>
          </p:cxnSp>
          <p:grpSp>
            <p:nvGrpSpPr>
              <p:cNvPr id="1968" name="Google Shape;1968;p29"/>
              <p:cNvGrpSpPr/>
              <p:nvPr/>
            </p:nvGrpSpPr>
            <p:grpSpPr>
              <a:xfrm>
                <a:off x="523" y="1169"/>
                <a:ext cx="288" cy="939"/>
                <a:chOff x="-60" y="1148"/>
                <a:chExt cx="168" cy="939"/>
              </a:xfrm>
            </p:grpSpPr>
            <p:cxnSp>
              <p:nvCxnSpPr>
                <p:cNvPr id="1969" name="Google Shape;1969;p29"/>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70" name="Google Shape;1970;p29"/>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none"/>
                </a:ln>
              </p:spPr>
            </p:cxnSp>
            <p:cxnSp>
              <p:nvCxnSpPr>
                <p:cNvPr id="1971" name="Google Shape;1971;p29"/>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none"/>
                </a:ln>
              </p:spPr>
            </p:cxnSp>
          </p:grpSp>
          <p:grpSp>
            <p:nvGrpSpPr>
              <p:cNvPr id="1972" name="Google Shape;1972;p29"/>
              <p:cNvGrpSpPr/>
              <p:nvPr/>
            </p:nvGrpSpPr>
            <p:grpSpPr>
              <a:xfrm>
                <a:off x="2334" y="1173"/>
                <a:ext cx="288" cy="939"/>
                <a:chOff x="-60" y="1148"/>
                <a:chExt cx="168" cy="939"/>
              </a:xfrm>
            </p:grpSpPr>
            <p:cxnSp>
              <p:nvCxnSpPr>
                <p:cNvPr id="1973" name="Google Shape;1973;p29"/>
                <p:cNvCxnSpPr/>
                <p:nvPr/>
              </p:nvCxnSpPr>
              <p:spPr>
                <a:xfrm>
                  <a:off x="-54" y="1148"/>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974" name="Google Shape;1974;p29"/>
                <p:cNvCxnSpPr/>
                <p:nvPr/>
              </p:nvCxnSpPr>
              <p:spPr>
                <a:xfrm>
                  <a:off x="-60" y="1613"/>
                  <a:ext cx="162" cy="0"/>
                </a:xfrm>
                <a:prstGeom prst="straightConnector1">
                  <a:avLst/>
                </a:prstGeom>
                <a:noFill/>
                <a:ln cap="flat" cmpd="sng" w="19050">
                  <a:solidFill>
                    <a:srgbClr val="000000"/>
                  </a:solidFill>
                  <a:prstDash val="solid"/>
                  <a:round/>
                  <a:headEnd len="med" w="med" type="none"/>
                  <a:tailEnd len="med" w="med" type="triangle"/>
                </a:ln>
              </p:spPr>
            </p:cxnSp>
            <p:cxnSp>
              <p:nvCxnSpPr>
                <p:cNvPr id="1975" name="Google Shape;1975;p29"/>
                <p:cNvCxnSpPr/>
                <p:nvPr/>
              </p:nvCxnSpPr>
              <p:spPr>
                <a:xfrm>
                  <a:off x="-60" y="2087"/>
                  <a:ext cx="162" cy="0"/>
                </a:xfrm>
                <a:prstGeom prst="straightConnector1">
                  <a:avLst/>
                </a:prstGeom>
                <a:noFill/>
                <a:ln cap="flat" cmpd="sng" w="19050">
                  <a:solidFill>
                    <a:srgbClr val="000000"/>
                  </a:solidFill>
                  <a:prstDash val="solid"/>
                  <a:round/>
                  <a:headEnd len="med" w="med" type="none"/>
                  <a:tailEnd len="med" w="med" type="triangle"/>
                </a:ln>
              </p:spPr>
            </p:cxnSp>
          </p:grpSp>
        </p:grpSp>
        <p:sp>
          <p:nvSpPr>
            <p:cNvPr id="1976" name="Google Shape;1976;p29"/>
            <p:cNvSpPr/>
            <p:nvPr/>
          </p:nvSpPr>
          <p:spPr>
            <a:xfrm>
              <a:off x="1012" y="1012"/>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7" name="Google Shape;1977;p29"/>
            <p:cNvSpPr/>
            <p:nvPr/>
          </p:nvSpPr>
          <p:spPr>
            <a:xfrm>
              <a:off x="1003" y="1494"/>
              <a:ext cx="175" cy="98"/>
            </a:xfrm>
            <a:prstGeom prst="rect">
              <a:avLst/>
            </a:prstGeom>
            <a:solidFill>
              <a:srgbClr val="0000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8" name="Google Shape;1978;p29"/>
            <p:cNvSpPr/>
            <p:nvPr/>
          </p:nvSpPr>
          <p:spPr>
            <a:xfrm>
              <a:off x="994" y="1969"/>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9" name="Google Shape;1979;p29"/>
            <p:cNvSpPr/>
            <p:nvPr/>
          </p:nvSpPr>
          <p:spPr>
            <a:xfrm>
              <a:off x="764" y="1017"/>
              <a:ext cx="175" cy="98"/>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0" name="Google Shape;1980;p29"/>
            <p:cNvSpPr/>
            <p:nvPr/>
          </p:nvSpPr>
          <p:spPr>
            <a:xfrm>
              <a:off x="760" y="1953"/>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81" name="Google Shape;1981;p29"/>
            <p:cNvCxnSpPr/>
            <p:nvPr/>
          </p:nvCxnSpPr>
          <p:spPr>
            <a:xfrm>
              <a:off x="1215" y="1054"/>
              <a:ext cx="1026" cy="1"/>
            </a:xfrm>
            <a:prstGeom prst="straightConnector1">
              <a:avLst/>
            </a:prstGeom>
            <a:noFill/>
            <a:ln cap="flat" cmpd="sng" w="28575">
              <a:solidFill>
                <a:srgbClr val="FF0000"/>
              </a:solidFill>
              <a:prstDash val="dash"/>
              <a:round/>
              <a:headEnd len="med" w="med" type="none"/>
              <a:tailEnd len="med" w="med" type="triangle"/>
            </a:ln>
          </p:spPr>
        </p:cxnSp>
        <p:sp>
          <p:nvSpPr>
            <p:cNvPr id="1982" name="Google Shape;1982;p29"/>
            <p:cNvSpPr/>
            <p:nvPr/>
          </p:nvSpPr>
          <p:spPr>
            <a:xfrm>
              <a:off x="1246" y="1285"/>
              <a:ext cx="967" cy="735"/>
            </a:xfrm>
            <a:custGeom>
              <a:rect b="b" l="l" r="r" t="t"/>
              <a:pathLst>
                <a:path extrusionOk="0" h="735" w="967">
                  <a:moveTo>
                    <a:pt x="0" y="733"/>
                  </a:moveTo>
                  <a:lnTo>
                    <a:pt x="522" y="735"/>
                  </a:lnTo>
                  <a:lnTo>
                    <a:pt x="967" y="0"/>
                  </a:lnTo>
                </a:path>
              </a:pathLst>
            </a:custGeom>
            <a:noFill/>
            <a:ln cap="flat" cmpd="sng" w="28575">
              <a:solidFill>
                <a:srgbClr val="FF0000"/>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83" name="Google Shape;1983;p29"/>
            <p:cNvSpPr txBox="1"/>
            <p:nvPr/>
          </p:nvSpPr>
          <p:spPr>
            <a:xfrm>
              <a:off x="933" y="2335"/>
              <a:ext cx="1549"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at </a:t>
              </a:r>
              <a:r>
                <a:rPr b="0" i="1" lang="en-US" sz="1800" u="none" cap="none" strike="noStrike">
                  <a:solidFill>
                    <a:srgbClr val="000000"/>
                  </a:solidFill>
                  <a:latin typeface="Arial"/>
                  <a:ea typeface="Arial"/>
                  <a:cs typeface="Arial"/>
                  <a:sym typeface="Arial"/>
                </a:rPr>
                <a:t>t,</a:t>
              </a:r>
              <a:r>
                <a:rPr b="0" i="0" lang="en-US" sz="1800" u="none" cap="none" strike="noStrike">
                  <a:solidFill>
                    <a:srgbClr val="000000"/>
                  </a:solidFill>
                  <a:latin typeface="Arial"/>
                  <a:ea typeface="Arial"/>
                  <a:cs typeface="Arial"/>
                  <a:sym typeface="Arial"/>
                </a:rPr>
                <a:t> packets more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from input to output</a:t>
              </a:r>
              <a:endParaRPr b="0" i="1" sz="1800" u="none" cap="none" strike="noStrike">
                <a:solidFill>
                  <a:srgbClr val="000000"/>
                </a:solidFill>
                <a:latin typeface="Arial"/>
                <a:ea typeface="Arial"/>
                <a:cs typeface="Arial"/>
                <a:sym typeface="Arial"/>
              </a:endParaRPr>
            </a:p>
          </p:txBody>
        </p:sp>
        <p:sp>
          <p:nvSpPr>
            <p:cNvPr id="1984" name="Google Shape;1984;p29"/>
            <p:cNvSpPr txBox="1"/>
            <p:nvPr/>
          </p:nvSpPr>
          <p:spPr>
            <a:xfrm>
              <a:off x="3354" y="2325"/>
              <a:ext cx="1549"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one packet time later</a:t>
              </a:r>
              <a:endParaRPr b="0" i="1" sz="1800" u="none" cap="none" strike="noStrike">
                <a:solidFill>
                  <a:srgbClr val="000000"/>
                </a:solidFill>
                <a:latin typeface="Arial"/>
                <a:ea typeface="Arial"/>
                <a:cs typeface="Arial"/>
                <a:sym typeface="Arial"/>
              </a:endParaRPr>
            </a:p>
          </p:txBody>
        </p:sp>
        <p:sp>
          <p:nvSpPr>
            <p:cNvPr id="1985" name="Google Shape;1985;p29"/>
            <p:cNvSpPr txBox="1"/>
            <p:nvPr/>
          </p:nvSpPr>
          <p:spPr>
            <a:xfrm>
              <a:off x="1488" y="1545"/>
              <a:ext cx="471"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switch</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fabric</a:t>
              </a:r>
              <a:endParaRPr/>
            </a:p>
          </p:txBody>
        </p:sp>
        <p:sp>
          <p:nvSpPr>
            <p:cNvPr id="1986" name="Google Shape;1986;p29"/>
            <p:cNvSpPr txBox="1"/>
            <p:nvPr/>
          </p:nvSpPr>
          <p:spPr>
            <a:xfrm>
              <a:off x="3895" y="1479"/>
              <a:ext cx="471"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switch</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fabric</a:t>
              </a:r>
              <a:endParaRPr/>
            </a:p>
          </p:txBody>
        </p:sp>
        <p:sp>
          <p:nvSpPr>
            <p:cNvPr id="1987" name="Google Shape;1987;p29"/>
            <p:cNvSpPr/>
            <p:nvPr/>
          </p:nvSpPr>
          <p:spPr>
            <a:xfrm>
              <a:off x="4746" y="972"/>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8" name="Google Shape;1988;p29"/>
            <p:cNvSpPr/>
            <p:nvPr/>
          </p:nvSpPr>
          <p:spPr>
            <a:xfrm>
              <a:off x="4746" y="1497"/>
              <a:ext cx="175" cy="98"/>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9" name="Google Shape;1989;p29"/>
            <p:cNvSpPr/>
            <p:nvPr/>
          </p:nvSpPr>
          <p:spPr>
            <a:xfrm>
              <a:off x="4743" y="1099"/>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0" name="Google Shape;1990;p29"/>
            <p:cNvSpPr/>
            <p:nvPr/>
          </p:nvSpPr>
          <p:spPr>
            <a:xfrm>
              <a:off x="3445" y="1001"/>
              <a:ext cx="175" cy="98"/>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1" name="Google Shape;1991;p29"/>
            <p:cNvSpPr/>
            <p:nvPr/>
          </p:nvSpPr>
          <p:spPr>
            <a:xfrm>
              <a:off x="3434" y="1965"/>
              <a:ext cx="175" cy="9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2" name="Google Shape;1992;p29"/>
            <p:cNvSpPr/>
            <p:nvPr/>
          </p:nvSpPr>
          <p:spPr>
            <a:xfrm>
              <a:off x="3682" y="1261"/>
              <a:ext cx="967" cy="735"/>
            </a:xfrm>
            <a:custGeom>
              <a:rect b="b" l="l" r="r" t="t"/>
              <a:pathLst>
                <a:path extrusionOk="0" h="735" w="967">
                  <a:moveTo>
                    <a:pt x="0" y="733"/>
                  </a:moveTo>
                  <a:lnTo>
                    <a:pt x="522" y="735"/>
                  </a:lnTo>
                  <a:lnTo>
                    <a:pt x="967" y="0"/>
                  </a:lnTo>
                </a:path>
              </a:pathLst>
            </a:custGeom>
            <a:noFill/>
            <a:ln cap="flat" cmpd="sng" w="28575">
              <a:solidFill>
                <a:srgbClr val="FF0000"/>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93" name="Google Shape;1993;p29"/>
            <p:cNvSpPr/>
            <p:nvPr/>
          </p:nvSpPr>
          <p:spPr>
            <a:xfrm>
              <a:off x="3669" y="1051"/>
              <a:ext cx="988" cy="951"/>
            </a:xfrm>
            <a:custGeom>
              <a:rect b="b" l="l" r="r" t="t"/>
              <a:pathLst>
                <a:path extrusionOk="0" h="480" w="1002">
                  <a:moveTo>
                    <a:pt x="0" y="2"/>
                  </a:moveTo>
                  <a:lnTo>
                    <a:pt x="522" y="0"/>
                  </a:lnTo>
                  <a:lnTo>
                    <a:pt x="1002" y="480"/>
                  </a:lnTo>
                </a:path>
              </a:pathLst>
            </a:custGeom>
            <a:noFill/>
            <a:ln cap="flat" cmpd="sng" w="28575">
              <a:solidFill>
                <a:srgbClr val="008000"/>
              </a:solidFill>
              <a:prstDash val="dash"/>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1994" name="Google Shape;1994;p29"/>
            <p:cNvCxnSpPr/>
            <p:nvPr/>
          </p:nvCxnSpPr>
          <p:spPr>
            <a:xfrm>
              <a:off x="1208" y="1545"/>
              <a:ext cx="1012" cy="14"/>
            </a:xfrm>
            <a:prstGeom prst="straightConnector1">
              <a:avLst/>
            </a:prstGeom>
            <a:noFill/>
            <a:ln cap="flat" cmpd="sng" w="28575">
              <a:solidFill>
                <a:srgbClr val="3333CC"/>
              </a:solidFill>
              <a:prstDash val="dash"/>
              <a:round/>
              <a:headEnd len="med" w="med" type="none"/>
              <a:tailEnd len="med" w="med" type="triangle"/>
            </a:ln>
          </p:spPr>
        </p:cxnSp>
        <p:sp>
          <p:nvSpPr>
            <p:cNvPr id="1995" name="Google Shape;1995;p29"/>
            <p:cNvSpPr/>
            <p:nvPr/>
          </p:nvSpPr>
          <p:spPr>
            <a:xfrm>
              <a:off x="550" y="1010"/>
              <a:ext cx="175" cy="98"/>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6" name="Google Shape;1996;p29"/>
            <p:cNvSpPr/>
            <p:nvPr/>
          </p:nvSpPr>
          <p:spPr>
            <a:xfrm>
              <a:off x="3194" y="997"/>
              <a:ext cx="175" cy="98"/>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997" name="Google Shape;1997;p29"/>
          <p:cNvSpPr txBox="1"/>
          <p:nvPr/>
        </p:nvSpPr>
        <p:spPr>
          <a:xfrm>
            <a:off x="136641" y="4825144"/>
            <a:ext cx="8702560" cy="1756434"/>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buffering when arrival rate via switch exceeds output line speed</a:t>
            </a:r>
            <a:endParaRPr/>
          </a:p>
          <a:p>
            <a:pPr indent="-222250" lvl="0" marL="352425"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queueing (delay) and loss due to output port buffer overflow!</a:t>
            </a:r>
            <a:endParaRPr b="0" i="0" sz="2400" u="none" cap="none" strike="noStrike">
              <a:solidFill>
                <a:srgbClr val="CC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A close up of a logo&#10;&#10;Description automatically generated" id="113" name="Google Shape;113;p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114" name="Google Shape;114;p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115" name="Google Shape;115;p3"/>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16" name="Google Shape;116;p3"/>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90000"/>
              </a:lnSpc>
              <a:spcBef>
                <a:spcPts val="0"/>
              </a:spcBef>
              <a:spcAft>
                <a:spcPts val="0"/>
              </a:spcAft>
              <a:buClr>
                <a:srgbClr val="000099"/>
              </a:buClr>
              <a:buSzPts val="2220"/>
              <a:buFont typeface="Arial"/>
              <a:buNone/>
            </a:pPr>
            <a:r>
              <a:rPr b="0" i="0" lang="en-US" sz="2220" u="none" cap="none" strike="noStrike">
                <a:solidFill>
                  <a:srgbClr val="000099"/>
                </a:solidFill>
                <a:latin typeface="Calibri"/>
                <a:ea typeface="Calibri"/>
                <a:cs typeface="Calibri"/>
                <a:sym typeface="Calibri"/>
              </a:rPr>
              <a:t>4.1</a:t>
            </a:r>
            <a:r>
              <a:rPr b="0" i="0" lang="en-US" sz="2220" u="none" cap="none" strike="noStrike">
                <a:solidFill>
                  <a:srgbClr val="CC0000"/>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Overview of Network Layer</a:t>
            </a:r>
            <a:endParaRPr/>
          </a:p>
          <a:p>
            <a:pPr indent="-228600" lvl="1" marL="685800" marR="0" rtl="0" algn="l">
              <a:lnSpc>
                <a:spcPct val="9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4.4 The Internet Protocol (IP)</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Datagram format</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Fragmentation</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IPv4 addressing</a:t>
            </a:r>
            <a:endParaRPr/>
          </a:p>
          <a:p>
            <a:pPr indent="-228600" lvl="2" marL="1143000" marR="0" rtl="0" algn="l">
              <a:lnSpc>
                <a:spcPct val="12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117" name="Google Shape;117;p3"/>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118" name="Google Shape;118;p3"/>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descr="A close up of a logo&#10;&#10;Description automatically generated" id="2002" name="Google Shape;2002;p3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003" name="Google Shape;2003;p3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004" name="Google Shape;2004;p3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005" name="Google Shape;2005;p3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How much buffering?</a:t>
            </a:r>
            <a:endParaRPr/>
          </a:p>
        </p:txBody>
      </p:sp>
      <p:sp>
        <p:nvSpPr>
          <p:cNvPr id="2006" name="Google Shape;2006;p30"/>
          <p:cNvSpPr txBox="1"/>
          <p:nvPr>
            <p:ph idx="1" type="body"/>
          </p:nvPr>
        </p:nvSpPr>
        <p:spPr>
          <a:xfrm>
            <a:off x="311932" y="1441822"/>
            <a:ext cx="7979812" cy="22711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RFC 3439 rule of thumb: average buffering equal to “typical” RTT (say 250 msec) times link capacity C</a:t>
            </a:r>
            <a:endParaRPr/>
          </a:p>
          <a:p>
            <a:pPr indent="-228600" lvl="1" marL="685800" rtl="0" algn="l">
              <a:lnSpc>
                <a:spcPct val="90000"/>
              </a:lnSpc>
              <a:spcBef>
                <a:spcPts val="500"/>
              </a:spcBef>
              <a:spcAft>
                <a:spcPts val="0"/>
              </a:spcAft>
              <a:buClr>
                <a:schemeClr val="dk1"/>
              </a:buClr>
              <a:buSzPts val="2000"/>
              <a:buChar char="•"/>
            </a:pPr>
            <a:r>
              <a:rPr lang="en-US" sz="2000"/>
              <a:t>e.g., C = 10 Gbps link: 2.5 Gbit buffer</a:t>
            </a:r>
            <a:endParaRPr/>
          </a:p>
        </p:txBody>
      </p:sp>
      <p:sp>
        <p:nvSpPr>
          <p:cNvPr id="2007" name="Google Shape;2007;p30"/>
          <p:cNvSpPr txBox="1"/>
          <p:nvPr/>
        </p:nvSpPr>
        <p:spPr>
          <a:xfrm>
            <a:off x="337724" y="4224880"/>
            <a:ext cx="9138785" cy="227119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but</a:t>
            </a:r>
            <a:r>
              <a:rPr b="0" i="1" lang="en-US" sz="2400" u="none" cap="none" strike="noStrike">
                <a:solidFill>
                  <a:srgbClr val="000000"/>
                </a:solidFill>
                <a:latin typeface="Calibri"/>
                <a:ea typeface="Calibri"/>
                <a:cs typeface="Calibri"/>
                <a:sym typeface="Calibri"/>
              </a:rPr>
              <a:t> too </a:t>
            </a:r>
            <a:r>
              <a:rPr b="0" i="0" lang="en-US" sz="2400" u="none" cap="none" strike="noStrike">
                <a:solidFill>
                  <a:srgbClr val="000000"/>
                </a:solidFill>
                <a:latin typeface="Calibri"/>
                <a:ea typeface="Calibri"/>
                <a:cs typeface="Calibri"/>
                <a:sym typeface="Calibri"/>
              </a:rPr>
              <a:t>much buffering can increase delays (particularly in home routers)</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long RTTs: poor performance for realtime apps, sluggish TCP response </a:t>
            </a:r>
            <a:endParaRPr b="0" i="0" sz="2400" u="none" cap="none" strike="noStrike">
              <a:solidFill>
                <a:srgbClr val="000000"/>
              </a:solidFill>
              <a:latin typeface="Calibri"/>
              <a:ea typeface="Calibri"/>
              <a:cs typeface="Calibri"/>
              <a:sym typeface="Calibri"/>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recall delay-based congestion control: “keep bottleneck link just full enough (busy) but no fuller”</a:t>
            </a:r>
            <a:endParaRPr b="0" i="0" sz="2400" u="none" cap="none" strike="noStrike">
              <a:solidFill>
                <a:srgbClr val="000000"/>
              </a:solidFill>
              <a:latin typeface="Calibri"/>
              <a:ea typeface="Calibri"/>
              <a:cs typeface="Calibri"/>
              <a:sym typeface="Calibri"/>
            </a:endParaRPr>
          </a:p>
        </p:txBody>
      </p:sp>
      <p:grpSp>
        <p:nvGrpSpPr>
          <p:cNvPr id="2008" name="Google Shape;2008;p30"/>
          <p:cNvGrpSpPr/>
          <p:nvPr/>
        </p:nvGrpSpPr>
        <p:grpSpPr>
          <a:xfrm>
            <a:off x="337722" y="2719637"/>
            <a:ext cx="8556895" cy="1332498"/>
            <a:chOff x="878057" y="2664217"/>
            <a:chExt cx="10515600" cy="1332498"/>
          </a:xfrm>
        </p:grpSpPr>
        <p:grpSp>
          <p:nvGrpSpPr>
            <p:cNvPr id="2009" name="Google Shape;2009;p30"/>
            <p:cNvGrpSpPr/>
            <p:nvPr/>
          </p:nvGrpSpPr>
          <p:grpSpPr>
            <a:xfrm>
              <a:off x="4293797" y="2944202"/>
              <a:ext cx="1003300" cy="1052513"/>
              <a:chOff x="1923" y="2801"/>
              <a:chExt cx="632" cy="663"/>
            </a:xfrm>
          </p:grpSpPr>
          <p:sp>
            <p:nvSpPr>
              <p:cNvPr id="2010" name="Google Shape;2010;p30"/>
              <p:cNvSpPr txBox="1"/>
              <p:nvPr/>
            </p:nvSpPr>
            <p:spPr>
              <a:xfrm>
                <a:off x="1923" y="2918"/>
                <a:ext cx="632"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RTT  C</a:t>
                </a:r>
                <a:endParaRPr/>
              </a:p>
            </p:txBody>
          </p:sp>
          <p:sp>
            <p:nvSpPr>
              <p:cNvPr id="2011" name="Google Shape;2011;p30"/>
              <p:cNvSpPr txBox="1"/>
              <p:nvPr/>
            </p:nvSpPr>
            <p:spPr>
              <a:xfrm>
                <a:off x="2309" y="2801"/>
                <a:ext cx="179"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a:t>
                </a:r>
                <a:endParaRPr/>
              </a:p>
            </p:txBody>
          </p:sp>
          <p:cxnSp>
            <p:nvCxnSpPr>
              <p:cNvPr id="2012" name="Google Shape;2012;p30"/>
              <p:cNvCxnSpPr/>
              <p:nvPr/>
            </p:nvCxnSpPr>
            <p:spPr>
              <a:xfrm>
                <a:off x="1929" y="3168"/>
                <a:ext cx="619" cy="0"/>
              </a:xfrm>
              <a:prstGeom prst="straightConnector1">
                <a:avLst/>
              </a:prstGeom>
              <a:noFill/>
              <a:ln cap="flat" cmpd="sng" w="9525">
                <a:solidFill>
                  <a:schemeClr val="dk1"/>
                </a:solidFill>
                <a:prstDash val="solid"/>
                <a:round/>
                <a:headEnd len="med" w="med" type="none"/>
                <a:tailEnd len="med" w="med" type="none"/>
              </a:ln>
            </p:spPr>
          </p:cxnSp>
          <p:sp>
            <p:nvSpPr>
              <p:cNvPr id="2013" name="Google Shape;2013;p30"/>
              <p:cNvSpPr txBox="1"/>
              <p:nvPr/>
            </p:nvSpPr>
            <p:spPr>
              <a:xfrm>
                <a:off x="2091" y="3212"/>
                <a:ext cx="233"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a:t>
                </a:r>
                <a:endParaRPr/>
              </a:p>
            </p:txBody>
          </p:sp>
          <p:sp>
            <p:nvSpPr>
              <p:cNvPr id="2014" name="Google Shape;2014;p30"/>
              <p:cNvSpPr/>
              <p:nvPr/>
            </p:nvSpPr>
            <p:spPr>
              <a:xfrm>
                <a:off x="2062" y="3218"/>
                <a:ext cx="279" cy="209"/>
              </a:xfrm>
              <a:custGeom>
                <a:rect b="b" l="l" r="r" t="t"/>
                <a:pathLst>
                  <a:path extrusionOk="0" h="209" w="279">
                    <a:moveTo>
                      <a:pt x="0" y="148"/>
                    </a:moveTo>
                    <a:lnTo>
                      <a:pt x="26" y="105"/>
                    </a:lnTo>
                    <a:lnTo>
                      <a:pt x="44" y="209"/>
                    </a:lnTo>
                    <a:lnTo>
                      <a:pt x="61" y="0"/>
                    </a:lnTo>
                    <a:lnTo>
                      <a:pt x="279"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sp>
          <p:nvSpPr>
            <p:cNvPr id="2015" name="Google Shape;2015;p30"/>
            <p:cNvSpPr txBox="1"/>
            <p:nvPr/>
          </p:nvSpPr>
          <p:spPr>
            <a:xfrm>
              <a:off x="878057" y="2664217"/>
              <a:ext cx="10515600" cy="768300"/>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more recent recommendation: with </a:t>
              </a:r>
              <a:r>
                <a:rPr b="0" i="1" lang="en-US" sz="2400" u="none" cap="none" strike="noStrike">
                  <a:solidFill>
                    <a:srgbClr val="000000"/>
                  </a:solidFill>
                  <a:latin typeface="Calibri"/>
                  <a:ea typeface="Calibri"/>
                  <a:cs typeface="Calibri"/>
                  <a:sym typeface="Calibri"/>
                </a:rPr>
                <a:t>N</a:t>
              </a:r>
              <a:r>
                <a:rPr b="0" i="0" lang="en-US" sz="2400" u="none" cap="none" strike="noStrike">
                  <a:solidFill>
                    <a:srgbClr val="000000"/>
                  </a:solidFill>
                  <a:latin typeface="Calibri"/>
                  <a:ea typeface="Calibri"/>
                  <a:cs typeface="Calibri"/>
                  <a:sym typeface="Calibri"/>
                </a:rPr>
                <a:t> flows, buffering equal to </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500"/>
                                        <p:tgtEl>
                                          <p:spTgt spid="2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500"/>
                                        <p:tgtEl>
                                          <p:spTgt spid="2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descr="A close up of a logo&#10;&#10;Description automatically generated" id="2020" name="Google Shape;2020;p3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021" name="Google Shape;2021;p3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022" name="Google Shape;2022;p3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023" name="Google Shape;2023;p3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Buffer Management </a:t>
            </a:r>
            <a:endParaRPr/>
          </a:p>
        </p:txBody>
      </p:sp>
      <p:sp>
        <p:nvSpPr>
          <p:cNvPr id="2024" name="Google Shape;2024;p31"/>
          <p:cNvSpPr txBox="1"/>
          <p:nvPr/>
        </p:nvSpPr>
        <p:spPr>
          <a:xfrm>
            <a:off x="5656478" y="1463040"/>
            <a:ext cx="4966481" cy="5009198"/>
          </a:xfrm>
          <a:prstGeom prst="rect">
            <a:avLst/>
          </a:prstGeom>
          <a:noFill/>
          <a:ln>
            <a:noFill/>
          </a:ln>
        </p:spPr>
        <p:txBody>
          <a:bodyPr anchorCtr="0" anchor="t" bIns="45700" lIns="91425" spcFirstLastPara="1" rIns="91425" wrap="square" tIns="45700">
            <a:normAutofit/>
          </a:bodyPr>
          <a:lstStyle/>
          <a:p>
            <a:pPr indent="-223838" lvl="0" marL="236538"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buffer management: </a:t>
            </a:r>
            <a:endParaRPr/>
          </a:p>
          <a:p>
            <a:pPr indent="-282575" lvl="0" marL="2952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drop: </a:t>
            </a:r>
            <a:r>
              <a:rPr b="0" i="0" lang="en-US" sz="2400" u="none" cap="none" strike="noStrike">
                <a:solidFill>
                  <a:srgbClr val="000000"/>
                </a:solidFill>
                <a:latin typeface="Calibri"/>
                <a:ea typeface="Calibri"/>
                <a:cs typeface="Calibri"/>
                <a:sym typeface="Calibri"/>
              </a:rPr>
              <a:t>which packet to add, drop when buffers are full</a:t>
            </a:r>
            <a:endParaRPr b="0" i="0" sz="2800" u="none" cap="none" strike="noStrike">
              <a:solidFill>
                <a:srgbClr val="000000"/>
              </a:solidFill>
              <a:latin typeface="Calibri"/>
              <a:ea typeface="Calibri"/>
              <a:cs typeface="Calibri"/>
              <a:sym typeface="Calibri"/>
            </a:endParaRPr>
          </a:p>
          <a:p>
            <a:pPr indent="-231775" lvl="1" marL="695325" marR="0" rtl="0" algn="l">
              <a:lnSpc>
                <a:spcPct val="94791"/>
              </a:lnSpc>
              <a:spcBef>
                <a:spcPts val="500"/>
              </a:spcBef>
              <a:spcAft>
                <a:spcPts val="0"/>
              </a:spcAft>
              <a:buClr>
                <a:srgbClr val="0000A8"/>
              </a:buClr>
              <a:buSzPts val="2400"/>
              <a:buFont typeface="Arial"/>
              <a:buChar char="•"/>
            </a:pPr>
            <a:r>
              <a:rPr b="0" i="0" lang="en-US" sz="2400" u="none" cap="none" strike="noStrike">
                <a:solidFill>
                  <a:srgbClr val="000099"/>
                </a:solidFill>
                <a:latin typeface="Calibri"/>
                <a:ea typeface="Calibri"/>
                <a:cs typeface="Calibri"/>
                <a:sym typeface="Calibri"/>
              </a:rPr>
              <a:t>tail drop: </a:t>
            </a:r>
            <a:r>
              <a:rPr b="0" i="0" lang="en-US" sz="2400" u="none" cap="none" strike="noStrike">
                <a:solidFill>
                  <a:srgbClr val="000000"/>
                </a:solidFill>
                <a:latin typeface="Calibri"/>
                <a:ea typeface="Calibri"/>
                <a:cs typeface="Calibri"/>
                <a:sym typeface="Calibri"/>
              </a:rPr>
              <a:t>drop arriving packet</a:t>
            </a:r>
            <a:endParaRPr/>
          </a:p>
          <a:p>
            <a:pPr indent="-231775" lvl="1" marL="695325" marR="0" rtl="0" algn="l">
              <a:lnSpc>
                <a:spcPct val="94791"/>
              </a:lnSpc>
              <a:spcBef>
                <a:spcPts val="500"/>
              </a:spcBef>
              <a:spcAft>
                <a:spcPts val="0"/>
              </a:spcAft>
              <a:buClr>
                <a:srgbClr val="0000A8"/>
              </a:buClr>
              <a:buSzPts val="2400"/>
              <a:buFont typeface="Arial"/>
              <a:buChar char="•"/>
            </a:pPr>
            <a:r>
              <a:rPr b="0" i="0" lang="en-US" sz="2400" u="none" cap="none" strike="noStrike">
                <a:solidFill>
                  <a:srgbClr val="000099"/>
                </a:solidFill>
                <a:latin typeface="Calibri"/>
                <a:ea typeface="Calibri"/>
                <a:cs typeface="Calibri"/>
                <a:sym typeface="Calibri"/>
              </a:rPr>
              <a:t>priority: </a:t>
            </a:r>
            <a:r>
              <a:rPr b="0" i="0" lang="en-US" sz="2400" u="none" cap="none" strike="noStrike">
                <a:solidFill>
                  <a:srgbClr val="000000"/>
                </a:solidFill>
                <a:latin typeface="Calibri"/>
                <a:ea typeface="Calibri"/>
                <a:cs typeface="Calibri"/>
                <a:sym typeface="Calibri"/>
              </a:rPr>
              <a:t>drop/remove on priority basis</a:t>
            </a:r>
            <a:endParaRPr/>
          </a:p>
        </p:txBody>
      </p:sp>
      <p:sp>
        <p:nvSpPr>
          <p:cNvPr id="2025" name="Google Shape;2025;p31"/>
          <p:cNvSpPr/>
          <p:nvPr/>
        </p:nvSpPr>
        <p:spPr>
          <a:xfrm>
            <a:off x="1146191" y="1895285"/>
            <a:ext cx="3509501" cy="1819532"/>
          </a:xfrm>
          <a:prstGeom prst="rect">
            <a:avLst/>
          </a:prstGeom>
          <a:solidFill>
            <a:srgbClr val="FFFFF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2026" name="Google Shape;2026;p31"/>
          <p:cNvSpPr/>
          <p:nvPr/>
        </p:nvSpPr>
        <p:spPr>
          <a:xfrm>
            <a:off x="3595296" y="2504234"/>
            <a:ext cx="974671" cy="621068"/>
          </a:xfrm>
          <a:prstGeom prst="rect">
            <a:avLst/>
          </a:prstGeom>
          <a:solidFill>
            <a:srgbClr val="FFFFFF"/>
          </a:solidFill>
          <a:ln cap="flat" cmpd="sng" w="28575">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line</a:t>
            </a:r>
            <a:endParaRPr/>
          </a:p>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termination</a:t>
            </a:r>
            <a:endParaRPr b="0" i="0" sz="1600" u="none" cap="none" strike="noStrike">
              <a:solidFill>
                <a:srgbClr val="000000"/>
              </a:solidFill>
              <a:latin typeface="Tahoma"/>
              <a:ea typeface="Tahoma"/>
              <a:cs typeface="Tahoma"/>
              <a:sym typeface="Tahoma"/>
            </a:endParaRPr>
          </a:p>
        </p:txBody>
      </p:sp>
      <p:sp>
        <p:nvSpPr>
          <p:cNvPr id="2027" name="Google Shape;2027;p31"/>
          <p:cNvSpPr/>
          <p:nvPr/>
        </p:nvSpPr>
        <p:spPr>
          <a:xfrm>
            <a:off x="2497788" y="2266379"/>
            <a:ext cx="965806" cy="1100138"/>
          </a:xfrm>
          <a:prstGeom prst="rect">
            <a:avLst/>
          </a:prstGeom>
          <a:solidFill>
            <a:srgbClr val="FFFFFF"/>
          </a:solidFill>
          <a:ln cap="flat" cmpd="sng" w="2857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cxnSp>
        <p:nvCxnSpPr>
          <p:cNvPr id="2028" name="Google Shape;2028;p31"/>
          <p:cNvCxnSpPr/>
          <p:nvPr/>
        </p:nvCxnSpPr>
        <p:spPr>
          <a:xfrm>
            <a:off x="2348793" y="2839629"/>
            <a:ext cx="159637" cy="1488"/>
          </a:xfrm>
          <a:prstGeom prst="straightConnector1">
            <a:avLst/>
          </a:prstGeom>
          <a:noFill/>
          <a:ln cap="flat" cmpd="sng" w="28575">
            <a:solidFill>
              <a:srgbClr val="000000"/>
            </a:solidFill>
            <a:prstDash val="solid"/>
            <a:round/>
            <a:headEnd len="med" w="med" type="none"/>
            <a:tailEnd len="med" w="med" type="triangle"/>
          </a:ln>
        </p:spPr>
      </p:cxnSp>
      <p:cxnSp>
        <p:nvCxnSpPr>
          <p:cNvPr id="2029" name="Google Shape;2029;p31"/>
          <p:cNvCxnSpPr/>
          <p:nvPr/>
        </p:nvCxnSpPr>
        <p:spPr>
          <a:xfrm>
            <a:off x="3466255" y="2834779"/>
            <a:ext cx="159637" cy="1487"/>
          </a:xfrm>
          <a:prstGeom prst="straightConnector1">
            <a:avLst/>
          </a:prstGeom>
          <a:noFill/>
          <a:ln cap="flat" cmpd="sng" w="28575">
            <a:solidFill>
              <a:srgbClr val="000000"/>
            </a:solidFill>
            <a:prstDash val="solid"/>
            <a:round/>
            <a:headEnd len="med" w="med" type="none"/>
            <a:tailEnd len="med" w="med" type="triangle"/>
          </a:ln>
        </p:spPr>
      </p:cxnSp>
      <p:sp>
        <p:nvSpPr>
          <p:cNvPr id="2030" name="Google Shape;2030;p31"/>
          <p:cNvSpPr/>
          <p:nvPr/>
        </p:nvSpPr>
        <p:spPr>
          <a:xfrm>
            <a:off x="2525725" y="2416579"/>
            <a:ext cx="884657" cy="77654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link </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layer </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protocol</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(send)</a:t>
            </a:r>
            <a:endParaRPr/>
          </a:p>
        </p:txBody>
      </p:sp>
      <p:sp>
        <p:nvSpPr>
          <p:cNvPr id="2031" name="Google Shape;2031;p31"/>
          <p:cNvSpPr/>
          <p:nvPr/>
        </p:nvSpPr>
        <p:spPr>
          <a:xfrm>
            <a:off x="111291" y="2208898"/>
            <a:ext cx="884658" cy="77654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switch</a:t>
            </a:r>
            <a:endParaRPr/>
          </a:p>
          <a:p>
            <a:pPr indent="0" lvl="0" marL="0" marR="0" rtl="0" algn="ctr">
              <a:lnSpc>
                <a:spcPct val="9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fabric</a:t>
            </a:r>
            <a:endParaRPr/>
          </a:p>
        </p:txBody>
      </p:sp>
      <p:grpSp>
        <p:nvGrpSpPr>
          <p:cNvPr id="2032" name="Google Shape;2032;p31"/>
          <p:cNvGrpSpPr/>
          <p:nvPr/>
        </p:nvGrpSpPr>
        <p:grpSpPr>
          <a:xfrm>
            <a:off x="1210051" y="2004504"/>
            <a:ext cx="1187971" cy="1614085"/>
            <a:chOff x="3132" y="858"/>
            <a:chExt cx="893" cy="1085"/>
          </a:xfrm>
        </p:grpSpPr>
        <p:sp>
          <p:nvSpPr>
            <p:cNvPr id="2033" name="Google Shape;2033;p31"/>
            <p:cNvSpPr/>
            <p:nvPr/>
          </p:nvSpPr>
          <p:spPr>
            <a:xfrm>
              <a:off x="3180" y="858"/>
              <a:ext cx="786" cy="1085"/>
            </a:xfrm>
            <a:prstGeom prst="rect">
              <a:avLst/>
            </a:prstGeom>
            <a:solidFill>
              <a:srgbClr val="FFFFFF"/>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2034" name="Google Shape;2034;p31"/>
            <p:cNvSpPr txBox="1"/>
            <p:nvPr/>
          </p:nvSpPr>
          <p:spPr>
            <a:xfrm>
              <a:off x="3132" y="883"/>
              <a:ext cx="893" cy="10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datagram</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buffer</a:t>
              </a:r>
              <a:endParaRPr/>
            </a:p>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queueing </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scheduling</a:t>
              </a:r>
              <a:endParaRPr/>
            </a:p>
          </p:txBody>
        </p:sp>
        <p:grpSp>
          <p:nvGrpSpPr>
            <p:cNvPr id="2035" name="Google Shape;2035;p31"/>
            <p:cNvGrpSpPr/>
            <p:nvPr/>
          </p:nvGrpSpPr>
          <p:grpSpPr>
            <a:xfrm>
              <a:off x="3260" y="1299"/>
              <a:ext cx="626" cy="295"/>
              <a:chOff x="310" y="3526"/>
              <a:chExt cx="1040" cy="457"/>
            </a:xfrm>
          </p:grpSpPr>
          <p:sp>
            <p:nvSpPr>
              <p:cNvPr id="2036" name="Google Shape;2036;p31"/>
              <p:cNvSpPr/>
              <p:nvPr/>
            </p:nvSpPr>
            <p:spPr>
              <a:xfrm>
                <a:off x="310" y="3526"/>
                <a:ext cx="1040" cy="457"/>
              </a:xfrm>
              <a:prstGeom prst="rect">
                <a:avLst/>
              </a:prstGeom>
              <a:solidFill>
                <a:srgbClr val="FF00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cxnSp>
            <p:nvCxnSpPr>
              <p:cNvPr id="2037" name="Google Shape;2037;p31"/>
              <p:cNvCxnSpPr/>
              <p:nvPr/>
            </p:nvCxnSpPr>
            <p:spPr>
              <a:xfrm>
                <a:off x="446"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38" name="Google Shape;2038;p31"/>
              <p:cNvCxnSpPr/>
              <p:nvPr/>
            </p:nvCxnSpPr>
            <p:spPr>
              <a:xfrm>
                <a:off x="558" y="3538"/>
                <a:ext cx="2" cy="435"/>
              </a:xfrm>
              <a:prstGeom prst="straightConnector1">
                <a:avLst/>
              </a:prstGeom>
              <a:noFill/>
              <a:ln cap="flat" cmpd="sng" w="38100">
                <a:solidFill>
                  <a:srgbClr val="FFFFFF"/>
                </a:solidFill>
                <a:prstDash val="solid"/>
                <a:round/>
                <a:headEnd len="med" w="med" type="none"/>
                <a:tailEnd len="med" w="med" type="none"/>
              </a:ln>
            </p:spPr>
          </p:cxnSp>
          <p:cxnSp>
            <p:nvCxnSpPr>
              <p:cNvPr id="2039" name="Google Shape;2039;p31"/>
              <p:cNvCxnSpPr/>
              <p:nvPr/>
            </p:nvCxnSpPr>
            <p:spPr>
              <a:xfrm>
                <a:off x="671"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40" name="Google Shape;2040;p31"/>
              <p:cNvCxnSpPr/>
              <p:nvPr/>
            </p:nvCxnSpPr>
            <p:spPr>
              <a:xfrm>
                <a:off x="782"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41" name="Google Shape;2041;p31"/>
              <p:cNvCxnSpPr/>
              <p:nvPr/>
            </p:nvCxnSpPr>
            <p:spPr>
              <a:xfrm>
                <a:off x="895"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42" name="Google Shape;2042;p31"/>
              <p:cNvCxnSpPr/>
              <p:nvPr/>
            </p:nvCxnSpPr>
            <p:spPr>
              <a:xfrm>
                <a:off x="1006" y="3534"/>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43" name="Google Shape;2043;p31"/>
              <p:cNvCxnSpPr/>
              <p:nvPr/>
            </p:nvCxnSpPr>
            <p:spPr>
              <a:xfrm>
                <a:off x="1121" y="3535"/>
                <a:ext cx="2" cy="437"/>
              </a:xfrm>
              <a:prstGeom prst="straightConnector1">
                <a:avLst/>
              </a:prstGeom>
              <a:noFill/>
              <a:ln cap="flat" cmpd="sng" w="38100">
                <a:solidFill>
                  <a:srgbClr val="FFFFFF"/>
                </a:solidFill>
                <a:prstDash val="solid"/>
                <a:round/>
                <a:headEnd len="med" w="med" type="none"/>
                <a:tailEnd len="med" w="med" type="none"/>
              </a:ln>
            </p:spPr>
          </p:cxnSp>
          <p:cxnSp>
            <p:nvCxnSpPr>
              <p:cNvPr id="2044" name="Google Shape;2044;p31"/>
              <p:cNvCxnSpPr/>
              <p:nvPr/>
            </p:nvCxnSpPr>
            <p:spPr>
              <a:xfrm>
                <a:off x="1229" y="3538"/>
                <a:ext cx="2" cy="435"/>
              </a:xfrm>
              <a:prstGeom prst="straightConnector1">
                <a:avLst/>
              </a:prstGeom>
              <a:noFill/>
              <a:ln cap="flat" cmpd="sng" w="38100">
                <a:solidFill>
                  <a:srgbClr val="FFFFFF"/>
                </a:solidFill>
                <a:prstDash val="solid"/>
                <a:round/>
                <a:headEnd len="med" w="med" type="none"/>
                <a:tailEnd len="med" w="med" type="none"/>
              </a:ln>
            </p:spPr>
          </p:cxnSp>
        </p:grpSp>
      </p:grpSp>
      <p:cxnSp>
        <p:nvCxnSpPr>
          <p:cNvPr id="2045" name="Google Shape;2045;p31"/>
          <p:cNvCxnSpPr/>
          <p:nvPr/>
        </p:nvCxnSpPr>
        <p:spPr>
          <a:xfrm>
            <a:off x="884203" y="1811700"/>
            <a:ext cx="9312" cy="2057400"/>
          </a:xfrm>
          <a:prstGeom prst="straightConnector1">
            <a:avLst/>
          </a:prstGeom>
          <a:noFill/>
          <a:ln cap="flat" cmpd="sng" w="28575">
            <a:solidFill>
              <a:srgbClr val="000000"/>
            </a:solidFill>
            <a:prstDash val="solid"/>
            <a:round/>
            <a:headEnd len="med" w="med" type="none"/>
            <a:tailEnd len="med" w="med" type="none"/>
          </a:ln>
        </p:spPr>
      </p:cxnSp>
      <p:cxnSp>
        <p:nvCxnSpPr>
          <p:cNvPr id="2046" name="Google Shape;2046;p31"/>
          <p:cNvCxnSpPr/>
          <p:nvPr/>
        </p:nvCxnSpPr>
        <p:spPr>
          <a:xfrm>
            <a:off x="877551" y="2826268"/>
            <a:ext cx="415247" cy="0"/>
          </a:xfrm>
          <a:prstGeom prst="straightConnector1">
            <a:avLst/>
          </a:prstGeom>
          <a:noFill/>
          <a:ln cap="flat" cmpd="sng" w="28575">
            <a:solidFill>
              <a:srgbClr val="000000"/>
            </a:solidFill>
            <a:prstDash val="solid"/>
            <a:round/>
            <a:headEnd len="med" w="med" type="none"/>
            <a:tailEnd len="med" w="med" type="triangle"/>
          </a:ln>
        </p:spPr>
      </p:cxnSp>
      <p:cxnSp>
        <p:nvCxnSpPr>
          <p:cNvPr id="2047" name="Google Shape;2047;p31"/>
          <p:cNvCxnSpPr/>
          <p:nvPr/>
        </p:nvCxnSpPr>
        <p:spPr>
          <a:xfrm>
            <a:off x="4580327" y="2800351"/>
            <a:ext cx="442913" cy="0"/>
          </a:xfrm>
          <a:prstGeom prst="straightConnector1">
            <a:avLst/>
          </a:prstGeom>
          <a:noFill/>
          <a:ln cap="flat" cmpd="sng" w="25400">
            <a:solidFill>
              <a:schemeClr val="dk1"/>
            </a:solidFill>
            <a:prstDash val="solid"/>
            <a:miter lim="800000"/>
            <a:headEnd len="sm" w="sm" type="none"/>
            <a:tailEnd len="med" w="med" type="triangle"/>
          </a:ln>
        </p:spPr>
      </p:cxnSp>
      <p:sp>
        <p:nvSpPr>
          <p:cNvPr id="2048" name="Google Shape;2048;p31"/>
          <p:cNvSpPr txBox="1"/>
          <p:nvPr/>
        </p:nvSpPr>
        <p:spPr>
          <a:xfrm>
            <a:off x="5498349" y="4788217"/>
            <a:ext cx="4966481" cy="1213485"/>
          </a:xfrm>
          <a:prstGeom prst="rect">
            <a:avLst/>
          </a:prstGeom>
          <a:noFill/>
          <a:ln>
            <a:noFill/>
          </a:ln>
        </p:spPr>
        <p:txBody>
          <a:bodyPr anchorCtr="0" anchor="t" bIns="45700" lIns="91425" spcFirstLastPara="1" rIns="91425" wrap="square" tIns="45700">
            <a:normAutofit/>
          </a:bodyPr>
          <a:lstStyle/>
          <a:p>
            <a:pPr indent="-277813" lvl="0" marL="407988"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marking: </a:t>
            </a:r>
            <a:r>
              <a:rPr b="0" i="0" lang="en-US" sz="2400" u="none" cap="none" strike="noStrike">
                <a:solidFill>
                  <a:srgbClr val="000000"/>
                </a:solidFill>
                <a:latin typeface="Calibri"/>
                <a:ea typeface="Calibri"/>
                <a:cs typeface="Calibri"/>
                <a:sym typeface="Calibri"/>
              </a:rPr>
              <a:t>which packets to mark to signal congestion (ECN, RED)</a:t>
            </a:r>
            <a:endParaRPr/>
          </a:p>
          <a:p>
            <a:pPr indent="-390525" lvl="0" marL="4032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2049" name="Google Shape;2049;p31"/>
          <p:cNvSpPr txBox="1"/>
          <p:nvPr/>
        </p:nvSpPr>
        <p:spPr>
          <a:xfrm>
            <a:off x="4632955" y="2377440"/>
            <a:ext cx="3513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a:t>
            </a:r>
            <a:endParaRPr/>
          </a:p>
        </p:txBody>
      </p:sp>
      <p:grpSp>
        <p:nvGrpSpPr>
          <p:cNvPr id="2050" name="Google Shape;2050;p31"/>
          <p:cNvGrpSpPr/>
          <p:nvPr/>
        </p:nvGrpSpPr>
        <p:grpSpPr>
          <a:xfrm>
            <a:off x="691943" y="4556937"/>
            <a:ext cx="4335126" cy="1693461"/>
            <a:chOff x="614363" y="4257679"/>
            <a:chExt cx="4335126" cy="1693461"/>
          </a:xfrm>
        </p:grpSpPr>
        <p:grpSp>
          <p:nvGrpSpPr>
            <p:cNvPr id="2051" name="Google Shape;2051;p31"/>
            <p:cNvGrpSpPr/>
            <p:nvPr/>
          </p:nvGrpSpPr>
          <p:grpSpPr>
            <a:xfrm>
              <a:off x="614363" y="4257679"/>
              <a:ext cx="4335126" cy="1693461"/>
              <a:chOff x="614363" y="4257679"/>
              <a:chExt cx="4335126" cy="1693461"/>
            </a:xfrm>
          </p:grpSpPr>
          <p:grpSp>
            <p:nvGrpSpPr>
              <p:cNvPr id="2052" name="Google Shape;2052;p31"/>
              <p:cNvGrpSpPr/>
              <p:nvPr/>
            </p:nvGrpSpPr>
            <p:grpSpPr>
              <a:xfrm>
                <a:off x="1468086" y="4855765"/>
                <a:ext cx="939800" cy="565150"/>
                <a:chOff x="1670312" y="2562997"/>
                <a:chExt cx="940317" cy="565219"/>
              </a:xfrm>
            </p:grpSpPr>
            <p:grpSp>
              <p:nvGrpSpPr>
                <p:cNvPr id="2053" name="Google Shape;2053;p31"/>
                <p:cNvGrpSpPr/>
                <p:nvPr/>
              </p:nvGrpSpPr>
              <p:grpSpPr>
                <a:xfrm>
                  <a:off x="1670312" y="2562997"/>
                  <a:ext cx="929822" cy="565219"/>
                  <a:chOff x="1670312" y="2562997"/>
                  <a:chExt cx="929822" cy="565219"/>
                </a:xfrm>
              </p:grpSpPr>
              <p:sp>
                <p:nvSpPr>
                  <p:cNvPr id="2054" name="Google Shape;2054;p31"/>
                  <p:cNvSpPr/>
                  <p:nvPr/>
                </p:nvSpPr>
                <p:spPr>
                  <a:xfrm>
                    <a:off x="1670312" y="2562997"/>
                    <a:ext cx="929822" cy="563157"/>
                  </a:xfrm>
                  <a:prstGeom prst="rect">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055" name="Google Shape;2055;p31"/>
                  <p:cNvCxnSpPr/>
                  <p:nvPr/>
                </p:nvCxnSpPr>
                <p:spPr>
                  <a:xfrm flipH="1">
                    <a:off x="1786358" y="2567533"/>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56" name="Google Shape;2056;p31"/>
                  <p:cNvCxnSpPr/>
                  <p:nvPr/>
                </p:nvCxnSpPr>
                <p:spPr>
                  <a:xfrm flipH="1">
                    <a:off x="1911544" y="2566974"/>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57" name="Google Shape;2057;p31"/>
                  <p:cNvCxnSpPr/>
                  <p:nvPr/>
                </p:nvCxnSpPr>
                <p:spPr>
                  <a:xfrm flipH="1">
                    <a:off x="2027659" y="2570323"/>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58" name="Google Shape;2058;p31"/>
                  <p:cNvCxnSpPr/>
                  <p:nvPr/>
                </p:nvCxnSpPr>
                <p:spPr>
                  <a:xfrm flipH="1">
                    <a:off x="2134843" y="2564600"/>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59" name="Google Shape;2059;p31"/>
                  <p:cNvCxnSpPr/>
                  <p:nvPr/>
                </p:nvCxnSpPr>
                <p:spPr>
                  <a:xfrm flipH="1">
                    <a:off x="2244397" y="2566693"/>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60" name="Google Shape;2060;p31"/>
                  <p:cNvCxnSpPr/>
                  <p:nvPr/>
                </p:nvCxnSpPr>
                <p:spPr>
                  <a:xfrm flipH="1">
                    <a:off x="2365675" y="2568786"/>
                    <a:ext cx="4536" cy="557893"/>
                  </a:xfrm>
                  <a:prstGeom prst="straightConnector1">
                    <a:avLst/>
                  </a:prstGeom>
                  <a:noFill/>
                  <a:ln cap="flat" cmpd="sng" w="19050">
                    <a:solidFill>
                      <a:schemeClr val="dk1"/>
                    </a:solidFill>
                    <a:prstDash val="solid"/>
                    <a:round/>
                    <a:headEnd len="med" w="med" type="none"/>
                    <a:tailEnd len="med" w="med" type="none"/>
                  </a:ln>
                </p:spPr>
              </p:cxnSp>
              <p:cxnSp>
                <p:nvCxnSpPr>
                  <p:cNvPr id="2061" name="Google Shape;2061;p31"/>
                  <p:cNvCxnSpPr/>
                  <p:nvPr/>
                </p:nvCxnSpPr>
                <p:spPr>
                  <a:xfrm flipH="1">
                    <a:off x="2483045" y="2566971"/>
                    <a:ext cx="4536" cy="557893"/>
                  </a:xfrm>
                  <a:prstGeom prst="straightConnector1">
                    <a:avLst/>
                  </a:prstGeom>
                  <a:noFill/>
                  <a:ln cap="flat" cmpd="sng" w="19050">
                    <a:solidFill>
                      <a:schemeClr val="dk1"/>
                    </a:solidFill>
                    <a:prstDash val="solid"/>
                    <a:round/>
                    <a:headEnd len="med" w="med" type="none"/>
                    <a:tailEnd len="med" w="med" type="none"/>
                  </a:ln>
                </p:spPr>
              </p:cxnSp>
            </p:grpSp>
            <p:sp>
              <p:nvSpPr>
                <p:cNvPr id="2062" name="Google Shape;2062;p31"/>
                <p:cNvSpPr/>
                <p:nvPr/>
              </p:nvSpPr>
              <p:spPr>
                <a:xfrm>
                  <a:off x="1916862" y="2571262"/>
                  <a:ext cx="693767" cy="552560"/>
                </a:xfrm>
                <a:prstGeom prst="rect">
                  <a:avLst/>
                </a:prstGeom>
                <a:solidFill>
                  <a:srgbClr val="FF0000">
                    <a:alpha val="7058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63" name="Google Shape;2063;p31"/>
              <p:cNvSpPr/>
              <p:nvPr/>
            </p:nvSpPr>
            <p:spPr>
              <a:xfrm>
                <a:off x="2851137" y="4827190"/>
                <a:ext cx="631825" cy="628650"/>
              </a:xfrm>
              <a:prstGeom prst="ellipse">
                <a:avLst/>
              </a:prstGeom>
              <a:solidFill>
                <a:srgbClr val="FFFFFF"/>
              </a:solidFill>
              <a:ln cap="flat" cmpd="sng" w="28575">
                <a:solidFill>
                  <a:srgbClr val="3333CC"/>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064" name="Google Shape;2064;p31"/>
              <p:cNvCxnSpPr/>
              <p:nvPr/>
            </p:nvCxnSpPr>
            <p:spPr>
              <a:xfrm>
                <a:off x="785813" y="5138340"/>
                <a:ext cx="628651" cy="0"/>
              </a:xfrm>
              <a:prstGeom prst="straightConnector1">
                <a:avLst/>
              </a:prstGeom>
              <a:noFill/>
              <a:ln cap="flat" cmpd="sng" w="25400">
                <a:solidFill>
                  <a:srgbClr val="000099"/>
                </a:solidFill>
                <a:prstDash val="solid"/>
                <a:round/>
                <a:headEnd len="med" w="med" type="none"/>
                <a:tailEnd len="med" w="med" type="triangle"/>
              </a:ln>
            </p:spPr>
          </p:cxnSp>
          <p:sp>
            <p:nvSpPr>
              <p:cNvPr id="2065" name="Google Shape;2065;p31"/>
              <p:cNvSpPr txBox="1"/>
              <p:nvPr/>
            </p:nvSpPr>
            <p:spPr>
              <a:xfrm>
                <a:off x="1282351" y="5422502"/>
                <a:ext cx="1273175"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queue</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(waiting area)</a:t>
                </a:r>
                <a:endParaRPr/>
              </a:p>
            </p:txBody>
          </p:sp>
          <p:sp>
            <p:nvSpPr>
              <p:cNvPr id="2066" name="Google Shape;2066;p31"/>
              <p:cNvSpPr txBox="1"/>
              <p:nvPr/>
            </p:nvSpPr>
            <p:spPr>
              <a:xfrm>
                <a:off x="641008" y="5182790"/>
                <a:ext cx="763588" cy="522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packet</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arrivals</a:t>
                </a:r>
                <a:endParaRPr/>
              </a:p>
            </p:txBody>
          </p:sp>
          <p:cxnSp>
            <p:nvCxnSpPr>
              <p:cNvPr id="2067" name="Google Shape;2067;p31"/>
              <p:cNvCxnSpPr>
                <a:stCxn id="2063" idx="6"/>
              </p:cNvCxnSpPr>
              <p:nvPr/>
            </p:nvCxnSpPr>
            <p:spPr>
              <a:xfrm>
                <a:off x="3482962" y="5141515"/>
                <a:ext cx="560400" cy="0"/>
              </a:xfrm>
              <a:prstGeom prst="straightConnector1">
                <a:avLst/>
              </a:prstGeom>
              <a:noFill/>
              <a:ln cap="flat" cmpd="sng" w="25400">
                <a:solidFill>
                  <a:srgbClr val="186600"/>
                </a:solidFill>
                <a:prstDash val="solid"/>
                <a:round/>
                <a:headEnd len="med" w="med" type="none"/>
                <a:tailEnd len="med" w="med" type="triangle"/>
              </a:ln>
            </p:spPr>
          </p:cxnSp>
          <p:sp>
            <p:nvSpPr>
              <p:cNvPr id="2068" name="Google Shape;2068;p31"/>
              <p:cNvSpPr txBox="1"/>
              <p:nvPr/>
            </p:nvSpPr>
            <p:spPr>
              <a:xfrm>
                <a:off x="3906501" y="4931965"/>
                <a:ext cx="1042988" cy="522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packet</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departures</a:t>
                </a:r>
                <a:endParaRPr/>
              </a:p>
            </p:txBody>
          </p:sp>
          <p:sp>
            <p:nvSpPr>
              <p:cNvPr id="2069" name="Google Shape;2069;p31"/>
              <p:cNvSpPr txBox="1"/>
              <p:nvPr/>
            </p:nvSpPr>
            <p:spPr>
              <a:xfrm>
                <a:off x="2715794" y="5427265"/>
                <a:ext cx="852488"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link</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a:t>
                </a:r>
                <a:endParaRPr/>
              </a:p>
            </p:txBody>
          </p:sp>
          <p:cxnSp>
            <p:nvCxnSpPr>
              <p:cNvPr id="2070" name="Google Shape;2070;p31"/>
              <p:cNvCxnSpPr>
                <a:stCxn id="2062" idx="3"/>
                <a:endCxn id="2063" idx="2"/>
              </p:cNvCxnSpPr>
              <p:nvPr/>
            </p:nvCxnSpPr>
            <p:spPr>
              <a:xfrm>
                <a:off x="2407886" y="5140275"/>
                <a:ext cx="443400" cy="1200"/>
              </a:xfrm>
              <a:prstGeom prst="straightConnector1">
                <a:avLst/>
              </a:prstGeom>
              <a:noFill/>
              <a:ln cap="flat" cmpd="sng" w="25400">
                <a:solidFill>
                  <a:schemeClr val="dk1"/>
                </a:solidFill>
                <a:prstDash val="solid"/>
                <a:round/>
                <a:headEnd len="med" w="med" type="none"/>
                <a:tailEnd len="med" w="med" type="none"/>
              </a:ln>
            </p:spPr>
          </p:cxnSp>
          <p:sp>
            <p:nvSpPr>
              <p:cNvPr id="2071" name="Google Shape;2071;p31"/>
              <p:cNvSpPr txBox="1"/>
              <p:nvPr/>
            </p:nvSpPr>
            <p:spPr>
              <a:xfrm>
                <a:off x="614363" y="4257679"/>
                <a:ext cx="280365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Abstraction</a:t>
                </a:r>
                <a:r>
                  <a:rPr b="0" i="0" lang="en-US" sz="2400" u="none" cap="none" strike="noStrike">
                    <a:solidFill>
                      <a:srgbClr val="000000"/>
                    </a:solidFill>
                    <a:latin typeface="Calibri"/>
                    <a:ea typeface="Calibri"/>
                    <a:cs typeface="Calibri"/>
                    <a:sym typeface="Calibri"/>
                  </a:rPr>
                  <a:t>: queue</a:t>
                </a:r>
                <a:endParaRPr/>
              </a:p>
            </p:txBody>
          </p:sp>
        </p:grpSp>
        <p:sp>
          <p:nvSpPr>
            <p:cNvPr id="2072" name="Google Shape;2072;p31"/>
            <p:cNvSpPr txBox="1"/>
            <p:nvPr/>
          </p:nvSpPr>
          <p:spPr>
            <a:xfrm>
              <a:off x="2978728" y="4907280"/>
              <a:ext cx="3513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500"/>
                                        <p:tgtEl>
                                          <p:spTgt spid="2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4"/>
                                        </p:tgtEl>
                                        <p:attrNameLst>
                                          <p:attrName>style.visibility</p:attrName>
                                        </p:attrNameLst>
                                      </p:cBhvr>
                                      <p:to>
                                        <p:strVal val="visible"/>
                                      </p:to>
                                    </p:set>
                                    <p:animEffect filter="fade" transition="in">
                                      <p:cBhvr>
                                        <p:cTn dur="500"/>
                                        <p:tgtEl>
                                          <p:spTgt spid="2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500"/>
                                        <p:tgtEl>
                                          <p:spTgt spid="2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pic>
        <p:nvPicPr>
          <p:cNvPr descr="A close up of a logo&#10;&#10;Description automatically generated" id="2077" name="Google Shape;2077;p3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2078" name="Google Shape;2078;p3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2079" name="Google Shape;2079;p32"/>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080" name="Google Shape;2080;p32"/>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chemeClr val="dk1"/>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2081" name="Google Shape;2081;p32"/>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2082" name="Google Shape;2082;p32"/>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pic>
        <p:nvPicPr>
          <p:cNvPr descr="A close up of a logo&#10;&#10;Description automatically generated" id="2087" name="Google Shape;2087;p3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088" name="Google Shape;2088;p3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089" name="Google Shape;2089;p3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090" name="Google Shape;2090;p3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Network Layer: Internet</a:t>
            </a:r>
            <a:endParaRPr/>
          </a:p>
        </p:txBody>
      </p:sp>
      <p:sp>
        <p:nvSpPr>
          <p:cNvPr id="2091" name="Google Shape;2091;p33"/>
          <p:cNvSpPr/>
          <p:nvPr/>
        </p:nvSpPr>
        <p:spPr>
          <a:xfrm>
            <a:off x="2500005" y="2326391"/>
            <a:ext cx="7370788" cy="4076700"/>
          </a:xfrm>
          <a:prstGeom prst="rect">
            <a:avLst/>
          </a:prstGeom>
          <a:solidFill>
            <a:srgbClr val="FFFFFF"/>
          </a:solidFill>
          <a:ln cap="flat" cmpd="sng" w="19050">
            <a:solidFill>
              <a:srgbClr val="000000"/>
            </a:solidFill>
            <a:prstDash val="solid"/>
            <a:miter lim="800000"/>
            <a:headEnd len="sm" w="sm" type="none"/>
            <a:tailEnd len="sm" w="sm" type="none"/>
          </a:ln>
          <a:effectLst>
            <a:outerShdw blurRad="1651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92" name="Google Shape;2092;p33"/>
          <p:cNvSpPr txBox="1"/>
          <p:nvPr/>
        </p:nvSpPr>
        <p:spPr>
          <a:xfrm>
            <a:off x="251272" y="1524730"/>
            <a:ext cx="7534275" cy="4381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None/>
            </a:pPr>
            <a:r>
              <a:rPr b="0" i="0" lang="en-US" sz="2800" u="none" cap="none" strike="noStrike">
                <a:solidFill>
                  <a:srgbClr val="000000"/>
                </a:solidFill>
                <a:latin typeface="Calibri"/>
                <a:ea typeface="Calibri"/>
                <a:cs typeface="Calibri"/>
                <a:sym typeface="Calibri"/>
              </a:rPr>
              <a:t>host, router network layer functions:</a:t>
            </a:r>
            <a:endParaRPr/>
          </a:p>
        </p:txBody>
      </p:sp>
      <p:cxnSp>
        <p:nvCxnSpPr>
          <p:cNvPr id="2093" name="Google Shape;2093;p33"/>
          <p:cNvCxnSpPr/>
          <p:nvPr/>
        </p:nvCxnSpPr>
        <p:spPr>
          <a:xfrm flipH="1" rot="10800000">
            <a:off x="2490480" y="5879500"/>
            <a:ext cx="7395303" cy="10828"/>
          </a:xfrm>
          <a:prstGeom prst="straightConnector1">
            <a:avLst/>
          </a:prstGeom>
          <a:noFill/>
          <a:ln cap="flat" cmpd="sng" w="19050">
            <a:solidFill>
              <a:srgbClr val="000000"/>
            </a:solidFill>
            <a:prstDash val="solid"/>
            <a:round/>
            <a:headEnd len="med" w="med" type="none"/>
            <a:tailEnd len="med" w="med" type="none"/>
          </a:ln>
        </p:spPr>
      </p:cxnSp>
      <p:cxnSp>
        <p:nvCxnSpPr>
          <p:cNvPr id="2094" name="Google Shape;2094;p33"/>
          <p:cNvCxnSpPr/>
          <p:nvPr/>
        </p:nvCxnSpPr>
        <p:spPr>
          <a:xfrm flipH="1" rot="10800000">
            <a:off x="2519055" y="5355699"/>
            <a:ext cx="7366728" cy="10754"/>
          </a:xfrm>
          <a:prstGeom prst="straightConnector1">
            <a:avLst/>
          </a:prstGeom>
          <a:noFill/>
          <a:ln cap="flat" cmpd="sng" w="19050">
            <a:solidFill>
              <a:srgbClr val="000000"/>
            </a:solidFill>
            <a:prstDash val="solid"/>
            <a:round/>
            <a:headEnd len="med" w="med" type="none"/>
            <a:tailEnd len="med" w="med" type="none"/>
          </a:ln>
        </p:spPr>
      </p:cxnSp>
      <p:grpSp>
        <p:nvGrpSpPr>
          <p:cNvPr id="2095" name="Google Shape;2095;p33"/>
          <p:cNvGrpSpPr/>
          <p:nvPr/>
        </p:nvGrpSpPr>
        <p:grpSpPr>
          <a:xfrm>
            <a:off x="6547357" y="3038754"/>
            <a:ext cx="3136903" cy="1276350"/>
            <a:chOff x="102" y="1294"/>
            <a:chExt cx="1976" cy="804"/>
          </a:xfrm>
        </p:grpSpPr>
        <p:sp>
          <p:nvSpPr>
            <p:cNvPr id="2096" name="Google Shape;2096;p33"/>
            <p:cNvSpPr/>
            <p:nvPr/>
          </p:nvSpPr>
          <p:spPr>
            <a:xfrm>
              <a:off x="102" y="1314"/>
              <a:ext cx="1976" cy="784"/>
            </a:xfrm>
            <a:prstGeom prst="rect">
              <a:avLst/>
            </a:prstGeom>
            <a:solidFill>
              <a:srgbClr val="FFFFFF"/>
            </a:solidFill>
            <a:ln cap="flat" cmpd="sng" w="19050">
              <a:solidFill>
                <a:srgbClr val="000000"/>
              </a:solidFill>
              <a:prstDash val="solid"/>
              <a:miter lim="800000"/>
              <a:headEnd len="sm" w="sm" type="none"/>
              <a:tailEnd len="sm" w="sm" type="none"/>
            </a:ln>
            <a:effectLst>
              <a:outerShdw blurRad="50800" rotWithShape="0" algn="bl" dir="18900000" dist="381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97" name="Google Shape;2097;p33"/>
            <p:cNvSpPr txBox="1"/>
            <p:nvPr/>
          </p:nvSpPr>
          <p:spPr>
            <a:xfrm>
              <a:off x="131" y="1294"/>
              <a:ext cx="1918" cy="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IP protocol</a:t>
              </a:r>
              <a:endParaRPr b="0" i="0" sz="1800" u="none" cap="none" strike="noStrike">
                <a:solidFill>
                  <a:srgbClr val="000000"/>
                </a:solidFill>
                <a:latin typeface="Calibri"/>
                <a:ea typeface="Calibri"/>
                <a:cs typeface="Calibri"/>
                <a:sym typeface="Calibri"/>
              </a:endParaRPr>
            </a:p>
            <a:p>
              <a:pPr indent="-114300" lvl="0" marL="0" marR="0" rtl="0" algn="l">
                <a:lnSpc>
                  <a:spcPct val="95000"/>
                </a:lnSpc>
                <a:spcBef>
                  <a:spcPts val="0"/>
                </a:spcBef>
                <a:spcAft>
                  <a:spcPts val="0"/>
                </a:spcAft>
                <a:buClr>
                  <a:srgbClr val="0000A3"/>
                </a:buClr>
                <a:buSzPts val="1800"/>
                <a:buFont typeface="Calibri"/>
                <a:buChar char="•"/>
              </a:pPr>
              <a:r>
                <a:rPr b="0" i="0" lang="en-US" sz="1800" u="none" cap="none" strike="noStrike">
                  <a:solidFill>
                    <a:srgbClr val="000000"/>
                  </a:solidFill>
                  <a:latin typeface="Calibri"/>
                  <a:ea typeface="Calibri"/>
                  <a:cs typeface="Calibri"/>
                  <a:sym typeface="Calibri"/>
                </a:rPr>
                <a:t> datagram format</a:t>
              </a:r>
              <a:endParaRPr/>
            </a:p>
            <a:p>
              <a:pPr indent="-114300" lvl="0" marL="0" marR="0" rtl="0" algn="l">
                <a:lnSpc>
                  <a:spcPct val="95000"/>
                </a:lnSpc>
                <a:spcBef>
                  <a:spcPts val="0"/>
                </a:spcBef>
                <a:spcAft>
                  <a:spcPts val="0"/>
                </a:spcAft>
                <a:buClr>
                  <a:srgbClr val="0000A3"/>
                </a:buClr>
                <a:buSzPts val="1800"/>
                <a:buFont typeface="Calibri"/>
                <a:buChar char="•"/>
              </a:pPr>
              <a:r>
                <a:rPr b="0" i="0" lang="en-US" sz="1800" u="none" cap="none" strike="noStrike">
                  <a:solidFill>
                    <a:srgbClr val="000000"/>
                  </a:solidFill>
                  <a:latin typeface="Calibri"/>
                  <a:ea typeface="Calibri"/>
                  <a:cs typeface="Calibri"/>
                  <a:sym typeface="Calibri"/>
                </a:rPr>
                <a:t> addressing</a:t>
              </a:r>
              <a:endParaRPr/>
            </a:p>
            <a:p>
              <a:pPr indent="-114300" lvl="0" marL="0" marR="0" rtl="0" algn="l">
                <a:lnSpc>
                  <a:spcPct val="95000"/>
                </a:lnSpc>
                <a:spcBef>
                  <a:spcPts val="0"/>
                </a:spcBef>
                <a:spcAft>
                  <a:spcPts val="0"/>
                </a:spcAft>
                <a:buClr>
                  <a:srgbClr val="0000A3"/>
                </a:buClr>
                <a:buSzPts val="1800"/>
                <a:buFont typeface="Calibri"/>
                <a:buChar char="•"/>
              </a:pPr>
              <a:r>
                <a:rPr b="0" i="0" lang="en-US" sz="1800" u="none" cap="none" strike="noStrike">
                  <a:solidFill>
                    <a:srgbClr val="000000"/>
                  </a:solidFill>
                  <a:latin typeface="Calibri"/>
                  <a:ea typeface="Calibri"/>
                  <a:cs typeface="Calibri"/>
                  <a:sym typeface="Calibri"/>
                </a:rPr>
                <a:t> packet handling conventions</a:t>
              </a:r>
              <a:endParaRPr b="0" i="0" sz="2000" u="none" cap="none" strike="noStrike">
                <a:solidFill>
                  <a:srgbClr val="000000"/>
                </a:solidFill>
                <a:latin typeface="Calibri"/>
                <a:ea typeface="Calibri"/>
                <a:cs typeface="Calibri"/>
                <a:sym typeface="Calibri"/>
              </a:endParaRPr>
            </a:p>
          </p:txBody>
        </p:sp>
      </p:grpSp>
      <p:sp>
        <p:nvSpPr>
          <p:cNvPr id="2098" name="Google Shape;2098;p33"/>
          <p:cNvSpPr/>
          <p:nvPr/>
        </p:nvSpPr>
        <p:spPr>
          <a:xfrm>
            <a:off x="7086056" y="4390664"/>
            <a:ext cx="2376099" cy="885011"/>
          </a:xfrm>
          <a:prstGeom prst="rect">
            <a:avLst/>
          </a:prstGeom>
          <a:solidFill>
            <a:srgbClr val="FFFFFF"/>
          </a:solidFill>
          <a:ln cap="flat" cmpd="sng" w="19050">
            <a:solidFill>
              <a:srgbClr val="000000"/>
            </a:solidFill>
            <a:prstDash val="solid"/>
            <a:miter lim="800000"/>
            <a:headEnd len="sm" w="sm" type="none"/>
            <a:tailEnd len="sm" w="sm" type="none"/>
          </a:ln>
          <a:effectLst>
            <a:outerShdw blurRad="50800" rotWithShape="0" algn="bl" dir="18900000" dist="381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99" name="Google Shape;2099;p33"/>
          <p:cNvSpPr txBox="1"/>
          <p:nvPr/>
        </p:nvSpPr>
        <p:spPr>
          <a:xfrm>
            <a:off x="7142040" y="4344328"/>
            <a:ext cx="2455380" cy="969496"/>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ICMP protocol</a:t>
            </a:r>
            <a:endParaRPr/>
          </a:p>
          <a:p>
            <a:pPr indent="-114300" lvl="0" marL="0" marR="0" rtl="0" algn="l">
              <a:lnSpc>
                <a:spcPct val="95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 error reporting</a:t>
            </a:r>
            <a:endParaRPr/>
          </a:p>
          <a:p>
            <a:pPr indent="-114300" lvl="0" marL="0" marR="0" rtl="0" algn="l">
              <a:lnSpc>
                <a:spcPct val="95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 router “signaling”</a:t>
            </a:r>
            <a:endParaRPr b="0" i="0" sz="2000" u="none" cap="none" strike="noStrike">
              <a:solidFill>
                <a:srgbClr val="000000"/>
              </a:solidFill>
              <a:latin typeface="Calibri"/>
              <a:ea typeface="Calibri"/>
              <a:cs typeface="Calibri"/>
              <a:sym typeface="Calibri"/>
            </a:endParaRPr>
          </a:p>
        </p:txBody>
      </p:sp>
      <p:cxnSp>
        <p:nvCxnSpPr>
          <p:cNvPr id="2100" name="Google Shape;2100;p33"/>
          <p:cNvCxnSpPr/>
          <p:nvPr/>
        </p:nvCxnSpPr>
        <p:spPr>
          <a:xfrm flipH="1" rot="10800000">
            <a:off x="2519055" y="2936349"/>
            <a:ext cx="7366728" cy="10754"/>
          </a:xfrm>
          <a:prstGeom prst="straightConnector1">
            <a:avLst/>
          </a:prstGeom>
          <a:noFill/>
          <a:ln cap="flat" cmpd="sng" w="19050">
            <a:solidFill>
              <a:srgbClr val="000000"/>
            </a:solidFill>
            <a:prstDash val="solid"/>
            <a:round/>
            <a:headEnd len="med" w="med" type="none"/>
            <a:tailEnd len="med" w="med" type="none"/>
          </a:ln>
        </p:spPr>
      </p:cxnSp>
      <p:sp>
        <p:nvSpPr>
          <p:cNvPr id="2101" name="Google Shape;2101;p33"/>
          <p:cNvSpPr txBox="1"/>
          <p:nvPr/>
        </p:nvSpPr>
        <p:spPr>
          <a:xfrm>
            <a:off x="4710013" y="2429761"/>
            <a:ext cx="28376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8080"/>
              </a:buClr>
              <a:buSzPts val="2000"/>
              <a:buFont typeface="Calibri"/>
              <a:buNone/>
            </a:pPr>
            <a:r>
              <a:rPr b="0" i="0" lang="en-US" sz="2000" u="none" cap="none" strike="noStrike">
                <a:solidFill>
                  <a:srgbClr val="808080"/>
                </a:solidFill>
                <a:latin typeface="Calibri"/>
                <a:ea typeface="Calibri"/>
                <a:cs typeface="Calibri"/>
                <a:sym typeface="Calibri"/>
              </a:rPr>
              <a:t>transport layer: TCP, UDP</a:t>
            </a:r>
            <a:endParaRPr b="0" i="0" sz="2000" u="none" cap="none" strike="noStrike">
              <a:solidFill>
                <a:srgbClr val="000000"/>
              </a:solidFill>
              <a:latin typeface="Calibri"/>
              <a:ea typeface="Calibri"/>
              <a:cs typeface="Calibri"/>
              <a:sym typeface="Calibri"/>
            </a:endParaRPr>
          </a:p>
        </p:txBody>
      </p:sp>
      <p:sp>
        <p:nvSpPr>
          <p:cNvPr id="2102" name="Google Shape;2102;p33"/>
          <p:cNvSpPr txBox="1"/>
          <p:nvPr/>
        </p:nvSpPr>
        <p:spPr>
          <a:xfrm>
            <a:off x="5524635" y="5446531"/>
            <a:ext cx="112883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8080"/>
              </a:buClr>
              <a:buSzPts val="2000"/>
              <a:buFont typeface="Calibri"/>
              <a:buNone/>
            </a:pPr>
            <a:r>
              <a:rPr b="0" i="0" lang="en-US" sz="2000" u="none" cap="none" strike="noStrike">
                <a:solidFill>
                  <a:srgbClr val="808080"/>
                </a:solidFill>
                <a:latin typeface="Calibri"/>
                <a:ea typeface="Calibri"/>
                <a:cs typeface="Calibri"/>
                <a:sym typeface="Calibri"/>
              </a:rPr>
              <a:t>link layer</a:t>
            </a:r>
            <a:endParaRPr b="0" i="0" sz="2000" u="none" cap="none" strike="noStrike">
              <a:solidFill>
                <a:srgbClr val="000000"/>
              </a:solidFill>
              <a:latin typeface="Calibri"/>
              <a:ea typeface="Calibri"/>
              <a:cs typeface="Calibri"/>
              <a:sym typeface="Calibri"/>
            </a:endParaRPr>
          </a:p>
        </p:txBody>
      </p:sp>
      <p:sp>
        <p:nvSpPr>
          <p:cNvPr id="2103" name="Google Shape;2103;p33"/>
          <p:cNvSpPr txBox="1"/>
          <p:nvPr/>
        </p:nvSpPr>
        <p:spPr>
          <a:xfrm>
            <a:off x="5402215" y="5955416"/>
            <a:ext cx="159530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8080"/>
              </a:buClr>
              <a:buSzPts val="2000"/>
              <a:buFont typeface="Calibri"/>
              <a:buNone/>
            </a:pPr>
            <a:r>
              <a:rPr b="0" i="0" lang="en-US" sz="2000" u="none" cap="none" strike="noStrike">
                <a:solidFill>
                  <a:srgbClr val="808080"/>
                </a:solidFill>
                <a:latin typeface="Calibri"/>
                <a:ea typeface="Calibri"/>
                <a:cs typeface="Calibri"/>
                <a:sym typeface="Calibri"/>
              </a:rPr>
              <a:t>physical layer</a:t>
            </a:r>
            <a:endParaRPr b="0" i="0" sz="2000" u="none" cap="none" strike="noStrike">
              <a:solidFill>
                <a:srgbClr val="000000"/>
              </a:solidFill>
              <a:latin typeface="Calibri"/>
              <a:ea typeface="Calibri"/>
              <a:cs typeface="Calibri"/>
              <a:sym typeface="Calibri"/>
            </a:endParaRPr>
          </a:p>
        </p:txBody>
      </p:sp>
      <p:sp>
        <p:nvSpPr>
          <p:cNvPr id="2104" name="Google Shape;2104;p33"/>
          <p:cNvSpPr txBox="1"/>
          <p:nvPr/>
        </p:nvSpPr>
        <p:spPr>
          <a:xfrm>
            <a:off x="1027176" y="3729741"/>
            <a:ext cx="1406154" cy="95410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network</a:t>
            </a:r>
            <a:endParaRPr/>
          </a:p>
          <a:p>
            <a:pPr indent="0" lvl="0" marL="0" marR="0" rtl="0" algn="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layer</a:t>
            </a:r>
            <a:endParaRPr b="0" i="0" sz="2000" u="none" cap="none" strike="noStrike">
              <a:solidFill>
                <a:srgbClr val="CC0000"/>
              </a:solidFill>
              <a:latin typeface="Calibri"/>
              <a:ea typeface="Calibri"/>
              <a:cs typeface="Calibri"/>
              <a:sym typeface="Calibri"/>
            </a:endParaRPr>
          </a:p>
        </p:txBody>
      </p:sp>
      <p:cxnSp>
        <p:nvCxnSpPr>
          <p:cNvPr id="2105" name="Google Shape;2105;p33"/>
          <p:cNvCxnSpPr/>
          <p:nvPr/>
        </p:nvCxnSpPr>
        <p:spPr>
          <a:xfrm rot="10800000">
            <a:off x="2242830" y="2956628"/>
            <a:ext cx="0" cy="742950"/>
          </a:xfrm>
          <a:prstGeom prst="straightConnector1">
            <a:avLst/>
          </a:prstGeom>
          <a:noFill/>
          <a:ln cap="flat" cmpd="sng" w="28575">
            <a:solidFill>
              <a:srgbClr val="CC0000"/>
            </a:solidFill>
            <a:prstDash val="solid"/>
            <a:round/>
            <a:headEnd len="med" w="med" type="none"/>
            <a:tailEnd len="med" w="med" type="triangle"/>
          </a:ln>
        </p:spPr>
      </p:cxnSp>
      <p:cxnSp>
        <p:nvCxnSpPr>
          <p:cNvPr id="2106" name="Google Shape;2106;p33"/>
          <p:cNvCxnSpPr/>
          <p:nvPr/>
        </p:nvCxnSpPr>
        <p:spPr>
          <a:xfrm>
            <a:off x="2257266" y="4623503"/>
            <a:ext cx="0" cy="742950"/>
          </a:xfrm>
          <a:prstGeom prst="straightConnector1">
            <a:avLst/>
          </a:prstGeom>
          <a:noFill/>
          <a:ln cap="flat" cmpd="sng" w="28575">
            <a:solidFill>
              <a:srgbClr val="CC0000"/>
            </a:solidFill>
            <a:prstDash val="solid"/>
            <a:round/>
            <a:headEnd len="med" w="med" type="none"/>
            <a:tailEnd len="med" w="med" type="triangle"/>
          </a:ln>
        </p:spPr>
      </p:cxnSp>
      <p:grpSp>
        <p:nvGrpSpPr>
          <p:cNvPr id="2107" name="Google Shape;2107;p33"/>
          <p:cNvGrpSpPr/>
          <p:nvPr/>
        </p:nvGrpSpPr>
        <p:grpSpPr>
          <a:xfrm>
            <a:off x="2770554" y="3204277"/>
            <a:ext cx="3656521" cy="1988228"/>
            <a:chOff x="3407866" y="3093438"/>
            <a:chExt cx="3656521" cy="1988228"/>
          </a:xfrm>
        </p:grpSpPr>
        <p:grpSp>
          <p:nvGrpSpPr>
            <p:cNvPr id="2108" name="Google Shape;2108;p33"/>
            <p:cNvGrpSpPr/>
            <p:nvPr/>
          </p:nvGrpSpPr>
          <p:grpSpPr>
            <a:xfrm>
              <a:off x="5731569" y="3657572"/>
              <a:ext cx="1332818" cy="1171575"/>
              <a:chOff x="3972" y="2910"/>
              <a:chExt cx="649" cy="738"/>
            </a:xfrm>
          </p:grpSpPr>
          <p:sp>
            <p:nvSpPr>
              <p:cNvPr id="2109" name="Google Shape;2109;p33"/>
              <p:cNvSpPr/>
              <p:nvPr/>
            </p:nvSpPr>
            <p:spPr>
              <a:xfrm>
                <a:off x="3996" y="2910"/>
                <a:ext cx="582" cy="738"/>
              </a:xfrm>
              <a:prstGeom prst="rect">
                <a:avLst/>
              </a:prstGeom>
              <a:solidFill>
                <a:srgbClr val="FFFFFF"/>
              </a:solidFill>
              <a:ln cap="flat" cmpd="sng" w="19050">
                <a:solidFill>
                  <a:srgbClr val="000000"/>
                </a:solidFill>
                <a:prstDash val="solid"/>
                <a:miter lim="800000"/>
                <a:headEnd len="sm" w="sm" type="none"/>
                <a:tailEnd len="sm" w="sm" type="none"/>
              </a:ln>
              <a:effectLst>
                <a:outerShdw blurRad="50800" rotWithShape="0" algn="bl" dir="18900000" dist="381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110" name="Google Shape;2110;p33"/>
              <p:cNvSpPr txBox="1"/>
              <p:nvPr/>
            </p:nvSpPr>
            <p:spPr>
              <a:xfrm>
                <a:off x="3972" y="3071"/>
                <a:ext cx="649" cy="4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forwarding</a:t>
                </a:r>
                <a:endParaRPr/>
              </a:p>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table</a:t>
                </a:r>
                <a:endParaRPr/>
              </a:p>
            </p:txBody>
          </p:sp>
          <p:cxnSp>
            <p:nvCxnSpPr>
              <p:cNvPr id="2111" name="Google Shape;2111;p33"/>
              <p:cNvCxnSpPr/>
              <p:nvPr/>
            </p:nvCxnSpPr>
            <p:spPr>
              <a:xfrm>
                <a:off x="4065" y="2994"/>
                <a:ext cx="435" cy="0"/>
              </a:xfrm>
              <a:prstGeom prst="straightConnector1">
                <a:avLst/>
              </a:prstGeom>
              <a:noFill/>
              <a:ln cap="flat" cmpd="sng" w="19050">
                <a:solidFill>
                  <a:srgbClr val="000000"/>
                </a:solidFill>
                <a:prstDash val="solid"/>
                <a:round/>
                <a:headEnd len="med" w="med" type="none"/>
                <a:tailEnd len="med" w="med" type="none"/>
              </a:ln>
            </p:spPr>
          </p:cxnSp>
          <p:cxnSp>
            <p:nvCxnSpPr>
              <p:cNvPr id="2112" name="Google Shape;2112;p33"/>
              <p:cNvCxnSpPr/>
              <p:nvPr/>
            </p:nvCxnSpPr>
            <p:spPr>
              <a:xfrm>
                <a:off x="4071" y="3048"/>
                <a:ext cx="435" cy="0"/>
              </a:xfrm>
              <a:prstGeom prst="straightConnector1">
                <a:avLst/>
              </a:prstGeom>
              <a:noFill/>
              <a:ln cap="flat" cmpd="sng" w="19050">
                <a:solidFill>
                  <a:srgbClr val="000000"/>
                </a:solidFill>
                <a:prstDash val="solid"/>
                <a:round/>
                <a:headEnd len="med" w="med" type="none"/>
                <a:tailEnd len="med" w="med" type="none"/>
              </a:ln>
            </p:spPr>
          </p:cxnSp>
          <p:cxnSp>
            <p:nvCxnSpPr>
              <p:cNvPr id="2113" name="Google Shape;2113;p33"/>
              <p:cNvCxnSpPr/>
              <p:nvPr/>
            </p:nvCxnSpPr>
            <p:spPr>
              <a:xfrm>
                <a:off x="4074" y="3102"/>
                <a:ext cx="435" cy="0"/>
              </a:xfrm>
              <a:prstGeom prst="straightConnector1">
                <a:avLst/>
              </a:prstGeom>
              <a:noFill/>
              <a:ln cap="flat" cmpd="sng" w="19050">
                <a:solidFill>
                  <a:srgbClr val="000000"/>
                </a:solidFill>
                <a:prstDash val="solid"/>
                <a:round/>
                <a:headEnd len="med" w="med" type="none"/>
                <a:tailEnd len="med" w="med" type="none"/>
              </a:ln>
            </p:spPr>
          </p:cxnSp>
          <p:cxnSp>
            <p:nvCxnSpPr>
              <p:cNvPr id="2114" name="Google Shape;2114;p33"/>
              <p:cNvCxnSpPr/>
              <p:nvPr/>
            </p:nvCxnSpPr>
            <p:spPr>
              <a:xfrm>
                <a:off x="4065" y="3477"/>
                <a:ext cx="435" cy="0"/>
              </a:xfrm>
              <a:prstGeom prst="straightConnector1">
                <a:avLst/>
              </a:prstGeom>
              <a:noFill/>
              <a:ln cap="flat" cmpd="sng" w="19050">
                <a:solidFill>
                  <a:srgbClr val="000000"/>
                </a:solidFill>
                <a:prstDash val="solid"/>
                <a:round/>
                <a:headEnd len="med" w="med" type="none"/>
                <a:tailEnd len="med" w="med" type="none"/>
              </a:ln>
            </p:spPr>
          </p:cxnSp>
          <p:cxnSp>
            <p:nvCxnSpPr>
              <p:cNvPr id="2115" name="Google Shape;2115;p33"/>
              <p:cNvCxnSpPr/>
              <p:nvPr/>
            </p:nvCxnSpPr>
            <p:spPr>
              <a:xfrm>
                <a:off x="4068" y="3528"/>
                <a:ext cx="435" cy="0"/>
              </a:xfrm>
              <a:prstGeom prst="straightConnector1">
                <a:avLst/>
              </a:prstGeom>
              <a:noFill/>
              <a:ln cap="flat" cmpd="sng" w="19050">
                <a:solidFill>
                  <a:srgbClr val="000000"/>
                </a:solidFill>
                <a:prstDash val="solid"/>
                <a:round/>
                <a:headEnd len="med" w="med" type="none"/>
                <a:tailEnd len="med" w="med" type="none"/>
              </a:ln>
            </p:spPr>
          </p:cxnSp>
          <p:cxnSp>
            <p:nvCxnSpPr>
              <p:cNvPr id="2116" name="Google Shape;2116;p33"/>
              <p:cNvCxnSpPr/>
              <p:nvPr/>
            </p:nvCxnSpPr>
            <p:spPr>
              <a:xfrm>
                <a:off x="4071" y="3579"/>
                <a:ext cx="435" cy="0"/>
              </a:xfrm>
              <a:prstGeom prst="straightConnector1">
                <a:avLst/>
              </a:prstGeom>
              <a:noFill/>
              <a:ln cap="flat" cmpd="sng" w="19050">
                <a:solidFill>
                  <a:srgbClr val="000000"/>
                </a:solidFill>
                <a:prstDash val="solid"/>
                <a:round/>
                <a:headEnd len="med" w="med" type="none"/>
                <a:tailEnd len="med" w="med" type="none"/>
              </a:ln>
            </p:spPr>
          </p:cxnSp>
        </p:grpSp>
        <p:sp>
          <p:nvSpPr>
            <p:cNvPr id="2117" name="Google Shape;2117;p33"/>
            <p:cNvSpPr/>
            <p:nvPr/>
          </p:nvSpPr>
          <p:spPr>
            <a:xfrm>
              <a:off x="3407866" y="3093438"/>
              <a:ext cx="2048551" cy="1988228"/>
            </a:xfrm>
            <a:prstGeom prst="rect">
              <a:avLst/>
            </a:prstGeom>
            <a:solidFill>
              <a:srgbClr val="FFFFFF"/>
            </a:solidFill>
            <a:ln cap="flat" cmpd="sng" w="19050">
              <a:solidFill>
                <a:srgbClr val="000000"/>
              </a:solidFill>
              <a:prstDash val="solid"/>
              <a:miter lim="800000"/>
              <a:headEnd len="sm" w="sm" type="none"/>
              <a:tailEnd len="sm" w="sm" type="none"/>
            </a:ln>
            <a:effectLst>
              <a:outerShdw blurRad="50800" rotWithShape="0" algn="bl" dir="18900000" dist="381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118" name="Google Shape;2118;p33"/>
            <p:cNvSpPr txBox="1"/>
            <p:nvPr/>
          </p:nvSpPr>
          <p:spPr>
            <a:xfrm>
              <a:off x="3446596" y="3128879"/>
              <a:ext cx="2125210"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Path-selection  algorithms: </a:t>
              </a:r>
              <a:r>
                <a:rPr b="0" i="0" lang="en-US" sz="2000" u="none" cap="none" strike="noStrike">
                  <a:solidFill>
                    <a:srgbClr val="000000"/>
                  </a:solidFill>
                  <a:latin typeface="Calibri"/>
                  <a:ea typeface="Calibri"/>
                  <a:cs typeface="Calibri"/>
                  <a:sym typeface="Calibri"/>
                </a:rPr>
                <a:t>implemented in </a:t>
              </a:r>
              <a:endParaRPr/>
            </a:p>
            <a:p>
              <a:pPr indent="-171450" lvl="0" marL="228600" marR="0" rtl="0" algn="l">
                <a:lnSpc>
                  <a:spcPct val="100000"/>
                </a:lnSpc>
                <a:spcBef>
                  <a:spcPts val="0"/>
                </a:spcBef>
                <a:spcAft>
                  <a:spcPts val="0"/>
                </a:spcAft>
                <a:buClr>
                  <a:srgbClr val="0000A3"/>
                </a:buClr>
                <a:buSzPts val="1800"/>
                <a:buFont typeface="Arial"/>
                <a:buChar char="•"/>
              </a:pPr>
              <a:r>
                <a:rPr b="0" i="0" lang="en-US" sz="1800" u="none" cap="none" strike="noStrike">
                  <a:solidFill>
                    <a:srgbClr val="000000"/>
                  </a:solidFill>
                  <a:latin typeface="Calibri"/>
                  <a:ea typeface="Calibri"/>
                  <a:cs typeface="Calibri"/>
                  <a:sym typeface="Calibri"/>
                </a:rPr>
                <a:t>routing protocols (OSPF, BGP)</a:t>
              </a:r>
              <a:endParaRPr/>
            </a:p>
            <a:p>
              <a:pPr indent="-171450" lvl="0" marL="228600" marR="0" rtl="0" algn="l">
                <a:lnSpc>
                  <a:spcPct val="100000"/>
                </a:lnSpc>
                <a:spcBef>
                  <a:spcPts val="0"/>
                </a:spcBef>
                <a:spcAft>
                  <a:spcPts val="0"/>
                </a:spcAft>
                <a:buClr>
                  <a:srgbClr val="0000A3"/>
                </a:buClr>
                <a:buSzPts val="1800"/>
                <a:buFont typeface="Arial"/>
                <a:buChar char="•"/>
              </a:pPr>
              <a:r>
                <a:rPr b="0" i="0" lang="en-US" sz="1800" u="none" cap="none" strike="noStrike">
                  <a:solidFill>
                    <a:srgbClr val="000000"/>
                  </a:solidFill>
                  <a:latin typeface="Calibri"/>
                  <a:ea typeface="Calibri"/>
                  <a:cs typeface="Calibri"/>
                  <a:sym typeface="Calibri"/>
                </a:rPr>
                <a:t>SDN controller</a:t>
              </a:r>
              <a:endParaRPr b="0" i="0" sz="2000" u="none" cap="none" strike="noStrike">
                <a:solidFill>
                  <a:srgbClr val="000000"/>
                </a:solidFill>
                <a:latin typeface="Calibri"/>
                <a:ea typeface="Calibri"/>
                <a:cs typeface="Calibri"/>
                <a:sym typeface="Calibri"/>
              </a:endParaRPr>
            </a:p>
          </p:txBody>
        </p:sp>
        <p:sp>
          <p:nvSpPr>
            <p:cNvPr id="2119" name="Google Shape;2119;p33"/>
            <p:cNvSpPr/>
            <p:nvPr/>
          </p:nvSpPr>
          <p:spPr>
            <a:xfrm rot="5400000">
              <a:off x="5728412" y="2923460"/>
              <a:ext cx="479687" cy="868680"/>
            </a:xfrm>
            <a:prstGeom prst="bentArrow">
              <a:avLst>
                <a:gd fmla="val 25000"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500"/>
                                        <p:tgtEl>
                                          <p:spTgt spid="2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500"/>
                                        <p:tgtEl>
                                          <p:spTgt spid="2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5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500"/>
                                        <p:tgtEl>
                                          <p:spTgt spid="2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pic>
        <p:nvPicPr>
          <p:cNvPr descr="A close up of a logo&#10;&#10;Description automatically generated" id="2124" name="Google Shape;2124;p3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125" name="Google Shape;2125;p3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126" name="Google Shape;2126;p3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127" name="Google Shape;2127;p3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Datagram Format</a:t>
            </a:r>
            <a:endParaRPr/>
          </a:p>
        </p:txBody>
      </p:sp>
      <p:grpSp>
        <p:nvGrpSpPr>
          <p:cNvPr id="2128" name="Google Shape;2128;p34"/>
          <p:cNvGrpSpPr/>
          <p:nvPr/>
        </p:nvGrpSpPr>
        <p:grpSpPr>
          <a:xfrm>
            <a:off x="4441383" y="1263416"/>
            <a:ext cx="4040188" cy="5326062"/>
            <a:chOff x="1929" y="607"/>
            <a:chExt cx="2545" cy="3355"/>
          </a:xfrm>
        </p:grpSpPr>
        <p:sp>
          <p:nvSpPr>
            <p:cNvPr id="2129" name="Google Shape;2129;p34"/>
            <p:cNvSpPr/>
            <p:nvPr/>
          </p:nvSpPr>
          <p:spPr>
            <a:xfrm>
              <a:off x="1980" y="935"/>
              <a:ext cx="2489" cy="3027"/>
            </a:xfrm>
            <a:prstGeom prst="rect">
              <a:avLst/>
            </a:prstGeom>
            <a:solidFill>
              <a:srgbClr val="FFFFFF"/>
            </a:solidFill>
            <a:ln cap="flat" cmpd="sng" w="19050">
              <a:solidFill>
                <a:srgbClr val="000000"/>
              </a:solidFill>
              <a:prstDash val="solid"/>
              <a:miter lim="800000"/>
              <a:headEnd len="sm" w="sm" type="none"/>
              <a:tailEnd len="sm" w="sm" type="none"/>
            </a:ln>
            <a:effectLst>
              <a:outerShdw blurRad="139700" rotWithShape="0" algn="bl" dir="18900000" dist="38100">
                <a:srgbClr val="0000A3">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30" name="Google Shape;2130;p34"/>
            <p:cNvSpPr txBox="1"/>
            <p:nvPr/>
          </p:nvSpPr>
          <p:spPr>
            <a:xfrm>
              <a:off x="1954" y="973"/>
              <a:ext cx="31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ver</a:t>
              </a:r>
              <a:endParaRPr b="0" i="0" sz="2400" u="none" cap="none" strike="noStrike">
                <a:solidFill>
                  <a:srgbClr val="000000"/>
                </a:solidFill>
                <a:latin typeface="Arial"/>
                <a:ea typeface="Arial"/>
                <a:cs typeface="Arial"/>
                <a:sym typeface="Arial"/>
              </a:endParaRPr>
            </a:p>
          </p:txBody>
        </p:sp>
        <p:sp>
          <p:nvSpPr>
            <p:cNvPr id="2131" name="Google Shape;2131;p34"/>
            <p:cNvSpPr txBox="1"/>
            <p:nvPr/>
          </p:nvSpPr>
          <p:spPr>
            <a:xfrm>
              <a:off x="3529" y="1012"/>
              <a:ext cx="508"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length</a:t>
              </a:r>
              <a:endParaRPr/>
            </a:p>
          </p:txBody>
        </p:sp>
        <p:cxnSp>
          <p:nvCxnSpPr>
            <p:cNvPr id="2132" name="Google Shape;2132;p34"/>
            <p:cNvCxnSpPr/>
            <p:nvPr/>
          </p:nvCxnSpPr>
          <p:spPr>
            <a:xfrm>
              <a:off x="1988" y="1261"/>
              <a:ext cx="2486" cy="3"/>
            </a:xfrm>
            <a:prstGeom prst="straightConnector1">
              <a:avLst/>
            </a:prstGeom>
            <a:noFill/>
            <a:ln cap="flat" cmpd="sng" w="19050">
              <a:solidFill>
                <a:srgbClr val="000000"/>
              </a:solidFill>
              <a:prstDash val="solid"/>
              <a:round/>
              <a:headEnd len="med" w="med" type="none"/>
              <a:tailEnd len="med" w="med" type="none"/>
            </a:ln>
          </p:spPr>
        </p:cxnSp>
        <p:cxnSp>
          <p:nvCxnSpPr>
            <p:cNvPr id="2133" name="Google Shape;2133;p34"/>
            <p:cNvCxnSpPr/>
            <p:nvPr/>
          </p:nvCxnSpPr>
          <p:spPr>
            <a:xfrm rot="10800000">
              <a:off x="3210" y="941"/>
              <a:ext cx="0" cy="319"/>
            </a:xfrm>
            <a:prstGeom prst="straightConnector1">
              <a:avLst/>
            </a:prstGeom>
            <a:noFill/>
            <a:ln cap="flat" cmpd="sng" w="19050">
              <a:solidFill>
                <a:srgbClr val="000000"/>
              </a:solidFill>
              <a:prstDash val="solid"/>
              <a:round/>
              <a:headEnd len="med" w="med" type="none"/>
              <a:tailEnd len="med" w="med" type="none"/>
            </a:ln>
          </p:spPr>
        </p:cxnSp>
        <p:sp>
          <p:nvSpPr>
            <p:cNvPr id="2134" name="Google Shape;2134;p34"/>
            <p:cNvSpPr txBox="1"/>
            <p:nvPr/>
          </p:nvSpPr>
          <p:spPr>
            <a:xfrm>
              <a:off x="2922" y="607"/>
              <a:ext cx="540"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32 bits</a:t>
              </a:r>
              <a:endParaRPr b="0" i="0" sz="2400" u="none" cap="none" strike="noStrike">
                <a:solidFill>
                  <a:srgbClr val="000000"/>
                </a:solidFill>
                <a:latin typeface="Arial"/>
                <a:ea typeface="Arial"/>
                <a:cs typeface="Arial"/>
                <a:sym typeface="Arial"/>
              </a:endParaRPr>
            </a:p>
          </p:txBody>
        </p:sp>
        <p:cxnSp>
          <p:nvCxnSpPr>
            <p:cNvPr id="2135" name="Google Shape;2135;p34"/>
            <p:cNvCxnSpPr/>
            <p:nvPr/>
          </p:nvCxnSpPr>
          <p:spPr>
            <a:xfrm>
              <a:off x="3552" y="762"/>
              <a:ext cx="899" cy="3"/>
            </a:xfrm>
            <a:prstGeom prst="straightConnector1">
              <a:avLst/>
            </a:prstGeom>
            <a:noFill/>
            <a:ln cap="flat" cmpd="sng" w="19050">
              <a:solidFill>
                <a:srgbClr val="000000"/>
              </a:solidFill>
              <a:prstDash val="solid"/>
              <a:round/>
              <a:headEnd len="med" w="med" type="none"/>
              <a:tailEnd len="med" w="med" type="triangle"/>
            </a:ln>
          </p:spPr>
        </p:cxnSp>
        <p:cxnSp>
          <p:nvCxnSpPr>
            <p:cNvPr id="2136" name="Google Shape;2136;p34"/>
            <p:cNvCxnSpPr/>
            <p:nvPr/>
          </p:nvCxnSpPr>
          <p:spPr>
            <a:xfrm rot="10800000">
              <a:off x="1972" y="769"/>
              <a:ext cx="845" cy="0"/>
            </a:xfrm>
            <a:prstGeom prst="straightConnector1">
              <a:avLst/>
            </a:prstGeom>
            <a:noFill/>
            <a:ln cap="flat" cmpd="sng" w="19050">
              <a:solidFill>
                <a:srgbClr val="000000"/>
              </a:solidFill>
              <a:prstDash val="solid"/>
              <a:round/>
              <a:headEnd len="med" w="med" type="none"/>
              <a:tailEnd len="med" w="med" type="triangle"/>
            </a:ln>
          </p:spPr>
        </p:cxnSp>
        <p:sp>
          <p:nvSpPr>
            <p:cNvPr id="2137" name="Google Shape;2137;p34"/>
            <p:cNvSpPr txBox="1"/>
            <p:nvPr/>
          </p:nvSpPr>
          <p:spPr>
            <a:xfrm>
              <a:off x="2578" y="2943"/>
              <a:ext cx="1351" cy="8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payload data </a:t>
              </a:r>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(variable length,</a:t>
              </a:r>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typically a TCP </a:t>
              </a:r>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 UDP segment)</a:t>
              </a:r>
              <a:endParaRPr b="0" i="0" sz="2400" u="none" cap="none" strike="noStrike">
                <a:solidFill>
                  <a:srgbClr val="000000"/>
                </a:solidFill>
                <a:latin typeface="Arial"/>
                <a:ea typeface="Arial"/>
                <a:cs typeface="Arial"/>
                <a:sym typeface="Arial"/>
              </a:endParaRPr>
            </a:p>
          </p:txBody>
        </p:sp>
        <p:sp>
          <p:nvSpPr>
            <p:cNvPr id="2138" name="Google Shape;2138;p34"/>
            <p:cNvSpPr txBox="1"/>
            <p:nvPr/>
          </p:nvSpPr>
          <p:spPr>
            <a:xfrm>
              <a:off x="1929" y="1320"/>
              <a:ext cx="135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16-bit identifier</a:t>
              </a:r>
              <a:endParaRPr b="0" i="0" sz="2000" u="none" cap="none" strike="noStrike">
                <a:solidFill>
                  <a:srgbClr val="000000"/>
                </a:solidFill>
                <a:latin typeface="Arial"/>
                <a:ea typeface="Arial"/>
                <a:cs typeface="Arial"/>
                <a:sym typeface="Arial"/>
              </a:endParaRPr>
            </a:p>
          </p:txBody>
        </p:sp>
        <p:cxnSp>
          <p:nvCxnSpPr>
            <p:cNvPr id="2139" name="Google Shape;2139;p34"/>
            <p:cNvCxnSpPr/>
            <p:nvPr/>
          </p:nvCxnSpPr>
          <p:spPr>
            <a:xfrm>
              <a:off x="1984" y="2205"/>
              <a:ext cx="2489" cy="0"/>
            </a:xfrm>
            <a:prstGeom prst="straightConnector1">
              <a:avLst/>
            </a:prstGeom>
            <a:noFill/>
            <a:ln cap="flat" cmpd="sng" w="19050">
              <a:solidFill>
                <a:srgbClr val="000000"/>
              </a:solidFill>
              <a:prstDash val="solid"/>
              <a:round/>
              <a:headEnd len="med" w="med" type="none"/>
              <a:tailEnd len="med" w="med" type="none"/>
            </a:ln>
          </p:spPr>
        </p:cxnSp>
        <p:cxnSp>
          <p:nvCxnSpPr>
            <p:cNvPr id="2140" name="Google Shape;2140;p34"/>
            <p:cNvCxnSpPr/>
            <p:nvPr/>
          </p:nvCxnSpPr>
          <p:spPr>
            <a:xfrm>
              <a:off x="1984" y="2505"/>
              <a:ext cx="2489" cy="0"/>
            </a:xfrm>
            <a:prstGeom prst="straightConnector1">
              <a:avLst/>
            </a:prstGeom>
            <a:noFill/>
            <a:ln cap="flat" cmpd="sng" w="19050">
              <a:solidFill>
                <a:srgbClr val="000000"/>
              </a:solidFill>
              <a:prstDash val="solid"/>
              <a:round/>
              <a:headEnd len="med" w="med" type="none"/>
              <a:tailEnd len="med" w="med" type="none"/>
            </a:ln>
          </p:spPr>
        </p:cxnSp>
        <p:sp>
          <p:nvSpPr>
            <p:cNvPr id="2141" name="Google Shape;2141;p34"/>
            <p:cNvSpPr txBox="1"/>
            <p:nvPr/>
          </p:nvSpPr>
          <p:spPr>
            <a:xfrm>
              <a:off x="3464" y="1549"/>
              <a:ext cx="804"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header</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checksum</a:t>
              </a:r>
              <a:endParaRPr/>
            </a:p>
          </p:txBody>
        </p:sp>
        <p:sp>
          <p:nvSpPr>
            <p:cNvPr id="2142" name="Google Shape;2142;p34"/>
            <p:cNvSpPr txBox="1"/>
            <p:nvPr/>
          </p:nvSpPr>
          <p:spPr>
            <a:xfrm>
              <a:off x="2008" y="1531"/>
              <a:ext cx="548"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time to</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live</a:t>
              </a:r>
              <a:endParaRPr/>
            </a:p>
          </p:txBody>
        </p:sp>
        <p:sp>
          <p:nvSpPr>
            <p:cNvPr id="2143" name="Google Shape;2143;p34"/>
            <p:cNvSpPr txBox="1"/>
            <p:nvPr/>
          </p:nvSpPr>
          <p:spPr>
            <a:xfrm>
              <a:off x="2539" y="1959"/>
              <a:ext cx="1328"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source IP address</a:t>
              </a:r>
              <a:endParaRPr b="0" i="0" sz="2400" u="none" cap="none" strike="noStrike">
                <a:solidFill>
                  <a:srgbClr val="000000"/>
                </a:solidFill>
                <a:latin typeface="Arial"/>
                <a:ea typeface="Arial"/>
                <a:cs typeface="Arial"/>
                <a:sym typeface="Arial"/>
              </a:endParaRPr>
            </a:p>
          </p:txBody>
        </p:sp>
        <p:sp>
          <p:nvSpPr>
            <p:cNvPr id="2144" name="Google Shape;2144;p34"/>
            <p:cNvSpPr txBox="1"/>
            <p:nvPr/>
          </p:nvSpPr>
          <p:spPr>
            <a:xfrm>
              <a:off x="2222" y="907"/>
              <a:ext cx="476"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head.</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len</a:t>
              </a:r>
              <a:endParaRPr b="0" i="0" sz="2400" u="none" cap="none" strike="noStrike">
                <a:solidFill>
                  <a:srgbClr val="000000"/>
                </a:solidFill>
                <a:latin typeface="Arial"/>
                <a:ea typeface="Arial"/>
                <a:cs typeface="Arial"/>
                <a:sym typeface="Arial"/>
              </a:endParaRPr>
            </a:p>
          </p:txBody>
        </p:sp>
        <p:sp>
          <p:nvSpPr>
            <p:cNvPr id="2145" name="Google Shape;2145;p34"/>
            <p:cNvSpPr txBox="1"/>
            <p:nvPr/>
          </p:nvSpPr>
          <p:spPr>
            <a:xfrm>
              <a:off x="2646" y="901"/>
              <a:ext cx="572"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type of</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service</a:t>
              </a:r>
              <a:endParaRPr b="0" i="0" sz="2400" u="none" cap="none" strike="noStrike">
                <a:solidFill>
                  <a:srgbClr val="000000"/>
                </a:solidFill>
                <a:latin typeface="Arial"/>
                <a:ea typeface="Arial"/>
                <a:cs typeface="Arial"/>
                <a:sym typeface="Arial"/>
              </a:endParaRPr>
            </a:p>
          </p:txBody>
        </p:sp>
        <p:cxnSp>
          <p:nvCxnSpPr>
            <p:cNvPr id="2146" name="Google Shape;2146;p34"/>
            <p:cNvCxnSpPr/>
            <p:nvPr/>
          </p:nvCxnSpPr>
          <p:spPr>
            <a:xfrm rot="10800000">
              <a:off x="2646" y="938"/>
              <a:ext cx="0" cy="319"/>
            </a:xfrm>
            <a:prstGeom prst="straightConnector1">
              <a:avLst/>
            </a:prstGeom>
            <a:noFill/>
            <a:ln cap="flat" cmpd="sng" w="19050">
              <a:solidFill>
                <a:srgbClr val="000000"/>
              </a:solidFill>
              <a:prstDash val="solid"/>
              <a:round/>
              <a:headEnd len="med" w="med" type="none"/>
              <a:tailEnd len="med" w="med" type="none"/>
            </a:ln>
          </p:spPr>
        </p:cxnSp>
        <p:cxnSp>
          <p:nvCxnSpPr>
            <p:cNvPr id="2147" name="Google Shape;2147;p34"/>
            <p:cNvCxnSpPr/>
            <p:nvPr/>
          </p:nvCxnSpPr>
          <p:spPr>
            <a:xfrm rot="10800000">
              <a:off x="2259" y="944"/>
              <a:ext cx="0" cy="319"/>
            </a:xfrm>
            <a:prstGeom prst="straightConnector1">
              <a:avLst/>
            </a:prstGeom>
            <a:noFill/>
            <a:ln cap="flat" cmpd="sng" w="19050">
              <a:solidFill>
                <a:srgbClr val="000000"/>
              </a:solidFill>
              <a:prstDash val="solid"/>
              <a:round/>
              <a:headEnd len="med" w="med" type="none"/>
              <a:tailEnd len="med" w="med" type="none"/>
            </a:ln>
          </p:spPr>
        </p:cxnSp>
        <p:cxnSp>
          <p:nvCxnSpPr>
            <p:cNvPr id="2148" name="Google Shape;2148;p34"/>
            <p:cNvCxnSpPr/>
            <p:nvPr/>
          </p:nvCxnSpPr>
          <p:spPr>
            <a:xfrm rot="10800000">
              <a:off x="3210" y="1265"/>
              <a:ext cx="0" cy="319"/>
            </a:xfrm>
            <a:prstGeom prst="straightConnector1">
              <a:avLst/>
            </a:prstGeom>
            <a:noFill/>
            <a:ln cap="flat" cmpd="sng" w="19050">
              <a:solidFill>
                <a:srgbClr val="000000"/>
              </a:solidFill>
              <a:prstDash val="solid"/>
              <a:round/>
              <a:headEnd len="med" w="med" type="none"/>
              <a:tailEnd len="med" w="med" type="none"/>
            </a:ln>
          </p:spPr>
        </p:cxnSp>
        <p:sp>
          <p:nvSpPr>
            <p:cNvPr id="2149" name="Google Shape;2149;p34"/>
            <p:cNvSpPr txBox="1"/>
            <p:nvPr/>
          </p:nvSpPr>
          <p:spPr>
            <a:xfrm>
              <a:off x="3117" y="1314"/>
              <a:ext cx="486"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flgs</a:t>
              </a:r>
              <a:endParaRPr b="0" i="0" sz="2000" u="none" cap="none" strike="noStrike">
                <a:solidFill>
                  <a:srgbClr val="000000"/>
                </a:solidFill>
                <a:latin typeface="Arial"/>
                <a:ea typeface="Arial"/>
                <a:cs typeface="Arial"/>
                <a:sym typeface="Arial"/>
              </a:endParaRPr>
            </a:p>
          </p:txBody>
        </p:sp>
        <p:cxnSp>
          <p:nvCxnSpPr>
            <p:cNvPr id="2150" name="Google Shape;2150;p34"/>
            <p:cNvCxnSpPr/>
            <p:nvPr/>
          </p:nvCxnSpPr>
          <p:spPr>
            <a:xfrm rot="10800000">
              <a:off x="3504" y="1259"/>
              <a:ext cx="0" cy="319"/>
            </a:xfrm>
            <a:prstGeom prst="straightConnector1">
              <a:avLst/>
            </a:prstGeom>
            <a:noFill/>
            <a:ln cap="flat" cmpd="sng" w="19050">
              <a:solidFill>
                <a:srgbClr val="000000"/>
              </a:solidFill>
              <a:prstDash val="solid"/>
              <a:round/>
              <a:headEnd len="med" w="med" type="none"/>
              <a:tailEnd len="med" w="med" type="none"/>
            </a:ln>
          </p:spPr>
        </p:cxnSp>
        <p:sp>
          <p:nvSpPr>
            <p:cNvPr id="2151" name="Google Shape;2151;p34"/>
            <p:cNvSpPr txBox="1"/>
            <p:nvPr/>
          </p:nvSpPr>
          <p:spPr>
            <a:xfrm>
              <a:off x="3531" y="1230"/>
              <a:ext cx="900"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fragment</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offset</a:t>
              </a:r>
              <a:endParaRPr b="0" i="0" sz="2000" u="none" cap="none" strike="noStrike">
                <a:solidFill>
                  <a:srgbClr val="000000"/>
                </a:solidFill>
                <a:latin typeface="Arial"/>
                <a:ea typeface="Arial"/>
                <a:cs typeface="Arial"/>
                <a:sym typeface="Arial"/>
              </a:endParaRPr>
            </a:p>
          </p:txBody>
        </p:sp>
        <p:cxnSp>
          <p:nvCxnSpPr>
            <p:cNvPr id="2152" name="Google Shape;2152;p34"/>
            <p:cNvCxnSpPr/>
            <p:nvPr/>
          </p:nvCxnSpPr>
          <p:spPr>
            <a:xfrm>
              <a:off x="1984" y="1581"/>
              <a:ext cx="2489" cy="0"/>
            </a:xfrm>
            <a:prstGeom prst="straightConnector1">
              <a:avLst/>
            </a:prstGeom>
            <a:noFill/>
            <a:ln cap="flat" cmpd="sng" w="19050">
              <a:solidFill>
                <a:srgbClr val="000000"/>
              </a:solidFill>
              <a:prstDash val="solid"/>
              <a:round/>
              <a:headEnd len="med" w="med" type="none"/>
              <a:tailEnd len="med" w="med" type="none"/>
            </a:ln>
          </p:spPr>
        </p:cxnSp>
        <p:cxnSp>
          <p:nvCxnSpPr>
            <p:cNvPr id="2153" name="Google Shape;2153;p34"/>
            <p:cNvCxnSpPr/>
            <p:nvPr/>
          </p:nvCxnSpPr>
          <p:spPr>
            <a:xfrm rot="10800000">
              <a:off x="3210" y="1583"/>
              <a:ext cx="0" cy="319"/>
            </a:xfrm>
            <a:prstGeom prst="straightConnector1">
              <a:avLst/>
            </a:prstGeom>
            <a:noFill/>
            <a:ln cap="flat" cmpd="sng" w="19050">
              <a:solidFill>
                <a:srgbClr val="000000"/>
              </a:solidFill>
              <a:prstDash val="solid"/>
              <a:round/>
              <a:headEnd len="med" w="med" type="none"/>
              <a:tailEnd len="med" w="med" type="none"/>
            </a:ln>
          </p:spPr>
        </p:cxnSp>
        <p:cxnSp>
          <p:nvCxnSpPr>
            <p:cNvPr id="2154" name="Google Shape;2154;p34"/>
            <p:cNvCxnSpPr/>
            <p:nvPr/>
          </p:nvCxnSpPr>
          <p:spPr>
            <a:xfrm>
              <a:off x="1972" y="1905"/>
              <a:ext cx="2489" cy="0"/>
            </a:xfrm>
            <a:prstGeom prst="straightConnector1">
              <a:avLst/>
            </a:prstGeom>
            <a:noFill/>
            <a:ln cap="flat" cmpd="sng" w="19050">
              <a:solidFill>
                <a:srgbClr val="000000"/>
              </a:solidFill>
              <a:prstDash val="solid"/>
              <a:round/>
              <a:headEnd len="med" w="med" type="none"/>
              <a:tailEnd len="med" w="med" type="none"/>
            </a:ln>
          </p:spPr>
        </p:cxnSp>
        <p:sp>
          <p:nvSpPr>
            <p:cNvPr id="2155" name="Google Shape;2155;p34"/>
            <p:cNvSpPr txBox="1"/>
            <p:nvPr/>
          </p:nvSpPr>
          <p:spPr>
            <a:xfrm>
              <a:off x="2668" y="1525"/>
              <a:ext cx="484" cy="4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upper</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layer</a:t>
              </a:r>
              <a:endParaRPr/>
            </a:p>
          </p:txBody>
        </p:sp>
        <p:cxnSp>
          <p:nvCxnSpPr>
            <p:cNvPr id="2156" name="Google Shape;2156;p34"/>
            <p:cNvCxnSpPr/>
            <p:nvPr/>
          </p:nvCxnSpPr>
          <p:spPr>
            <a:xfrm rot="10800000">
              <a:off x="2610" y="1589"/>
              <a:ext cx="0" cy="319"/>
            </a:xfrm>
            <a:prstGeom prst="straightConnector1">
              <a:avLst/>
            </a:prstGeom>
            <a:noFill/>
            <a:ln cap="flat" cmpd="sng" w="19050">
              <a:solidFill>
                <a:srgbClr val="000000"/>
              </a:solidFill>
              <a:prstDash val="solid"/>
              <a:round/>
              <a:headEnd len="med" w="med" type="none"/>
              <a:tailEnd len="med" w="med" type="none"/>
            </a:ln>
          </p:spPr>
        </p:cxnSp>
        <p:sp>
          <p:nvSpPr>
            <p:cNvPr id="2157" name="Google Shape;2157;p34"/>
            <p:cNvSpPr txBox="1"/>
            <p:nvPr/>
          </p:nvSpPr>
          <p:spPr>
            <a:xfrm>
              <a:off x="2450" y="2235"/>
              <a:ext cx="1554"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destination IP address</a:t>
              </a:r>
              <a:endParaRPr b="0" i="0" sz="2400" u="none" cap="none" strike="noStrike">
                <a:solidFill>
                  <a:srgbClr val="000000"/>
                </a:solidFill>
                <a:latin typeface="Arial"/>
                <a:ea typeface="Arial"/>
                <a:cs typeface="Arial"/>
                <a:sym typeface="Arial"/>
              </a:endParaRPr>
            </a:p>
          </p:txBody>
        </p:sp>
        <p:cxnSp>
          <p:nvCxnSpPr>
            <p:cNvPr id="2158" name="Google Shape;2158;p34"/>
            <p:cNvCxnSpPr/>
            <p:nvPr/>
          </p:nvCxnSpPr>
          <p:spPr>
            <a:xfrm>
              <a:off x="1984" y="2787"/>
              <a:ext cx="2489" cy="0"/>
            </a:xfrm>
            <a:prstGeom prst="straightConnector1">
              <a:avLst/>
            </a:prstGeom>
            <a:noFill/>
            <a:ln cap="flat" cmpd="sng" w="19050">
              <a:solidFill>
                <a:srgbClr val="000000"/>
              </a:solidFill>
              <a:prstDash val="solid"/>
              <a:round/>
              <a:headEnd len="med" w="med" type="none"/>
              <a:tailEnd len="med" w="med" type="none"/>
            </a:ln>
          </p:spPr>
        </p:cxnSp>
        <p:sp>
          <p:nvSpPr>
            <p:cNvPr id="2159" name="Google Shape;2159;p34"/>
            <p:cNvSpPr txBox="1"/>
            <p:nvPr/>
          </p:nvSpPr>
          <p:spPr>
            <a:xfrm>
              <a:off x="2673" y="2529"/>
              <a:ext cx="1060"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options (if any)</a:t>
              </a:r>
              <a:endParaRPr b="0" i="0" sz="2400" u="none" cap="none" strike="noStrike">
                <a:solidFill>
                  <a:srgbClr val="000000"/>
                </a:solidFill>
                <a:latin typeface="Arial"/>
                <a:ea typeface="Arial"/>
                <a:cs typeface="Arial"/>
                <a:sym typeface="Arial"/>
              </a:endParaRPr>
            </a:p>
          </p:txBody>
        </p:sp>
      </p:grpSp>
      <p:grpSp>
        <p:nvGrpSpPr>
          <p:cNvPr id="2160" name="Google Shape;2160;p34"/>
          <p:cNvGrpSpPr/>
          <p:nvPr/>
        </p:nvGrpSpPr>
        <p:grpSpPr>
          <a:xfrm>
            <a:off x="1064770" y="1650761"/>
            <a:ext cx="3598863" cy="369886"/>
            <a:chOff x="-198" y="851"/>
            <a:chExt cx="2267" cy="233"/>
          </a:xfrm>
        </p:grpSpPr>
        <p:sp>
          <p:nvSpPr>
            <p:cNvPr id="2161" name="Google Shape;2161;p34"/>
            <p:cNvSpPr txBox="1"/>
            <p:nvPr/>
          </p:nvSpPr>
          <p:spPr>
            <a:xfrm>
              <a:off x="-198" y="851"/>
              <a:ext cx="1965" cy="23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IP protocol version number</a:t>
              </a:r>
              <a:endParaRPr b="0" i="0" sz="1000" u="none" cap="none" strike="noStrike">
                <a:solidFill>
                  <a:srgbClr val="000000"/>
                </a:solidFill>
                <a:latin typeface="Arial"/>
                <a:ea typeface="Arial"/>
                <a:cs typeface="Arial"/>
                <a:sym typeface="Arial"/>
              </a:endParaRPr>
            </a:p>
          </p:txBody>
        </p:sp>
        <p:cxnSp>
          <p:nvCxnSpPr>
            <p:cNvPr id="2162" name="Google Shape;2162;p34"/>
            <p:cNvCxnSpPr/>
            <p:nvPr/>
          </p:nvCxnSpPr>
          <p:spPr>
            <a:xfrm>
              <a:off x="1740" y="996"/>
              <a:ext cx="329" cy="0"/>
            </a:xfrm>
            <a:prstGeom prst="straightConnector1">
              <a:avLst/>
            </a:prstGeom>
            <a:noFill/>
            <a:ln cap="flat" cmpd="sng" w="19050">
              <a:solidFill>
                <a:srgbClr val="C00000"/>
              </a:solidFill>
              <a:prstDash val="solid"/>
              <a:round/>
              <a:headEnd len="med" w="med" type="none"/>
              <a:tailEnd len="med" w="med" type="none"/>
            </a:ln>
          </p:spPr>
        </p:cxnSp>
      </p:grpSp>
      <p:grpSp>
        <p:nvGrpSpPr>
          <p:cNvPr id="2163" name="Google Shape;2163;p34"/>
          <p:cNvGrpSpPr/>
          <p:nvPr/>
        </p:nvGrpSpPr>
        <p:grpSpPr>
          <a:xfrm>
            <a:off x="1228282" y="2004782"/>
            <a:ext cx="3817939" cy="369888"/>
            <a:chOff x="-95" y="1074"/>
            <a:chExt cx="2405" cy="233"/>
          </a:xfrm>
        </p:grpSpPr>
        <p:sp>
          <p:nvSpPr>
            <p:cNvPr id="2164" name="Google Shape;2164;p34"/>
            <p:cNvSpPr txBox="1"/>
            <p:nvPr/>
          </p:nvSpPr>
          <p:spPr>
            <a:xfrm>
              <a:off x="-95" y="1074"/>
              <a:ext cx="1855" cy="23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header length(bytes)</a:t>
              </a:r>
              <a:endParaRPr b="0" i="0" sz="1000" u="none" cap="none" strike="noStrike">
                <a:solidFill>
                  <a:srgbClr val="000000"/>
                </a:solidFill>
                <a:latin typeface="Arial"/>
                <a:ea typeface="Arial"/>
                <a:cs typeface="Arial"/>
                <a:sym typeface="Arial"/>
              </a:endParaRPr>
            </a:p>
          </p:txBody>
        </p:sp>
        <p:cxnSp>
          <p:nvCxnSpPr>
            <p:cNvPr id="2165" name="Google Shape;2165;p34"/>
            <p:cNvCxnSpPr/>
            <p:nvPr/>
          </p:nvCxnSpPr>
          <p:spPr>
            <a:xfrm>
              <a:off x="1748" y="1184"/>
              <a:ext cx="562" cy="0"/>
            </a:xfrm>
            <a:prstGeom prst="straightConnector1">
              <a:avLst/>
            </a:prstGeom>
            <a:noFill/>
            <a:ln cap="flat" cmpd="sng" w="19050">
              <a:solidFill>
                <a:srgbClr val="C00000"/>
              </a:solidFill>
              <a:prstDash val="solid"/>
              <a:round/>
              <a:headEnd len="med" w="med" type="none"/>
              <a:tailEnd len="med" w="med" type="none"/>
            </a:ln>
          </p:spPr>
        </p:cxnSp>
      </p:grpSp>
      <p:grpSp>
        <p:nvGrpSpPr>
          <p:cNvPr id="2166" name="Google Shape;2166;p34"/>
          <p:cNvGrpSpPr/>
          <p:nvPr/>
        </p:nvGrpSpPr>
        <p:grpSpPr>
          <a:xfrm>
            <a:off x="151955" y="3111541"/>
            <a:ext cx="5535615" cy="1247776"/>
            <a:chOff x="-773" y="1434"/>
            <a:chExt cx="3487" cy="786"/>
          </a:xfrm>
        </p:grpSpPr>
        <p:sp>
          <p:nvSpPr>
            <p:cNvPr id="2167" name="Google Shape;2167;p34"/>
            <p:cNvSpPr txBox="1"/>
            <p:nvPr/>
          </p:nvSpPr>
          <p:spPr>
            <a:xfrm>
              <a:off x="-773" y="1987"/>
              <a:ext cx="2568" cy="23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upper layer protocol </a:t>
              </a:r>
              <a:r>
                <a:rPr b="0" i="0" lang="en-US" sz="1600" u="none" cap="none" strike="noStrike">
                  <a:solidFill>
                    <a:srgbClr val="000000"/>
                  </a:solidFill>
                  <a:latin typeface="Arial"/>
                  <a:ea typeface="Arial"/>
                  <a:cs typeface="Arial"/>
                  <a:sym typeface="Arial"/>
                </a:rPr>
                <a:t>(e.g., TCP or UDP)</a:t>
              </a:r>
              <a:endParaRPr b="0" i="0" sz="1800" u="none" cap="none" strike="noStrike">
                <a:solidFill>
                  <a:srgbClr val="000000"/>
                </a:solidFill>
                <a:latin typeface="Arial"/>
                <a:ea typeface="Arial"/>
                <a:cs typeface="Arial"/>
                <a:sym typeface="Arial"/>
              </a:endParaRPr>
            </a:p>
          </p:txBody>
        </p:sp>
        <p:cxnSp>
          <p:nvCxnSpPr>
            <p:cNvPr id="2168" name="Google Shape;2168;p34"/>
            <p:cNvCxnSpPr/>
            <p:nvPr/>
          </p:nvCxnSpPr>
          <p:spPr>
            <a:xfrm flipH="1" rot="10800000">
              <a:off x="1766" y="1434"/>
              <a:ext cx="948" cy="672"/>
            </a:xfrm>
            <a:prstGeom prst="straightConnector1">
              <a:avLst/>
            </a:prstGeom>
            <a:noFill/>
            <a:ln cap="flat" cmpd="sng" w="19050">
              <a:solidFill>
                <a:srgbClr val="C00000"/>
              </a:solidFill>
              <a:prstDash val="solid"/>
              <a:round/>
              <a:headEnd len="med" w="med" type="none"/>
              <a:tailEnd len="med" w="med" type="none"/>
            </a:ln>
          </p:spPr>
        </p:cxnSp>
      </p:grpSp>
      <p:grpSp>
        <p:nvGrpSpPr>
          <p:cNvPr id="2169" name="Google Shape;2169;p34"/>
          <p:cNvGrpSpPr/>
          <p:nvPr/>
        </p:nvGrpSpPr>
        <p:grpSpPr>
          <a:xfrm>
            <a:off x="8102158" y="1652352"/>
            <a:ext cx="2322512" cy="641350"/>
            <a:chOff x="4235" y="852"/>
            <a:chExt cx="1463" cy="404"/>
          </a:xfrm>
        </p:grpSpPr>
        <p:sp>
          <p:nvSpPr>
            <p:cNvPr id="2170" name="Google Shape;2170;p34"/>
            <p:cNvSpPr txBox="1"/>
            <p:nvPr/>
          </p:nvSpPr>
          <p:spPr>
            <a:xfrm>
              <a:off x="4662" y="852"/>
              <a:ext cx="1036"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total datagram</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length (bytes)</a:t>
              </a:r>
              <a:endParaRPr/>
            </a:p>
          </p:txBody>
        </p:sp>
        <p:cxnSp>
          <p:nvCxnSpPr>
            <p:cNvPr id="2171" name="Google Shape;2171;p34"/>
            <p:cNvCxnSpPr/>
            <p:nvPr/>
          </p:nvCxnSpPr>
          <p:spPr>
            <a:xfrm rot="10800000">
              <a:off x="4235" y="1149"/>
              <a:ext cx="429" cy="0"/>
            </a:xfrm>
            <a:prstGeom prst="straightConnector1">
              <a:avLst/>
            </a:prstGeom>
            <a:noFill/>
            <a:ln cap="flat" cmpd="sng" w="19050">
              <a:solidFill>
                <a:srgbClr val="C00000"/>
              </a:solidFill>
              <a:prstDash val="solid"/>
              <a:round/>
              <a:headEnd len="med" w="med" type="none"/>
              <a:tailEnd len="med" w="med" type="none"/>
            </a:ln>
          </p:spPr>
        </p:cxnSp>
      </p:grpSp>
      <p:grpSp>
        <p:nvGrpSpPr>
          <p:cNvPr id="2172" name="Google Shape;2172;p34"/>
          <p:cNvGrpSpPr/>
          <p:nvPr/>
        </p:nvGrpSpPr>
        <p:grpSpPr>
          <a:xfrm>
            <a:off x="2323661" y="2060348"/>
            <a:ext cx="3378202" cy="1452568"/>
            <a:chOff x="595" y="1109"/>
            <a:chExt cx="2128" cy="915"/>
          </a:xfrm>
        </p:grpSpPr>
        <p:sp>
          <p:nvSpPr>
            <p:cNvPr id="2173" name="Google Shape;2173;p34"/>
            <p:cNvSpPr txBox="1"/>
            <p:nvPr/>
          </p:nvSpPr>
          <p:spPr>
            <a:xfrm>
              <a:off x="595" y="1307"/>
              <a:ext cx="1202" cy="7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“type” of service:</a:t>
              </a:r>
              <a:endParaRPr/>
            </a:p>
            <a:p>
              <a:pPr indent="-165100" lvl="0" marL="285750" marR="0" rtl="0" algn="l">
                <a:lnSpc>
                  <a:spcPct val="100000"/>
                </a:lnSpc>
                <a:spcBef>
                  <a:spcPts val="0"/>
                </a:spcBef>
                <a:spcAft>
                  <a:spcPts val="0"/>
                </a:spcAft>
                <a:buClr>
                  <a:srgbClr val="0000A8"/>
                </a:buClr>
                <a:buSzPts val="1600"/>
                <a:buFont typeface="Noto Sans Symbols"/>
                <a:buChar char="▪"/>
              </a:pPr>
              <a:r>
                <a:rPr b="0" i="0" lang="en-US" sz="1600" u="none" cap="none" strike="noStrike">
                  <a:solidFill>
                    <a:srgbClr val="000000"/>
                  </a:solidFill>
                  <a:latin typeface="Arial"/>
                  <a:ea typeface="Arial"/>
                  <a:cs typeface="Arial"/>
                  <a:sym typeface="Arial"/>
                </a:rPr>
                <a:t>diffserv (0:5)</a:t>
              </a:r>
              <a:endParaRPr/>
            </a:p>
            <a:p>
              <a:pPr indent="-165100" lvl="0" marL="285750" marR="0" rtl="0" algn="l">
                <a:lnSpc>
                  <a:spcPct val="100000"/>
                </a:lnSpc>
                <a:spcBef>
                  <a:spcPts val="0"/>
                </a:spcBef>
                <a:spcAft>
                  <a:spcPts val="0"/>
                </a:spcAft>
                <a:buClr>
                  <a:srgbClr val="0000A8"/>
                </a:buClr>
                <a:buSzPts val="1600"/>
                <a:buFont typeface="Noto Sans Symbols"/>
                <a:buChar char="▪"/>
              </a:pPr>
              <a:r>
                <a:rPr b="0" i="0" lang="en-US" sz="1600" u="none" cap="none" strike="noStrike">
                  <a:solidFill>
                    <a:srgbClr val="000000"/>
                  </a:solidFill>
                  <a:latin typeface="Arial"/>
                  <a:ea typeface="Arial"/>
                  <a:cs typeface="Arial"/>
                  <a:sym typeface="Arial"/>
                </a:rPr>
                <a:t>ECN (6:7)</a:t>
              </a:r>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cxnSp>
          <p:nvCxnSpPr>
            <p:cNvPr id="2174" name="Google Shape;2174;p34"/>
            <p:cNvCxnSpPr/>
            <p:nvPr/>
          </p:nvCxnSpPr>
          <p:spPr>
            <a:xfrm flipH="1" rot="10800000">
              <a:off x="1746" y="1109"/>
              <a:ext cx="977" cy="320"/>
            </a:xfrm>
            <a:prstGeom prst="straightConnector1">
              <a:avLst/>
            </a:prstGeom>
            <a:noFill/>
            <a:ln cap="flat" cmpd="sng" w="19050">
              <a:solidFill>
                <a:srgbClr val="C00000"/>
              </a:solidFill>
              <a:prstDash val="solid"/>
              <a:round/>
              <a:headEnd len="med" w="med" type="none"/>
              <a:tailEnd len="med" w="med" type="none"/>
            </a:ln>
          </p:spPr>
        </p:cxnSp>
      </p:grpSp>
      <p:grpSp>
        <p:nvGrpSpPr>
          <p:cNvPr id="2175" name="Google Shape;2175;p34"/>
          <p:cNvGrpSpPr/>
          <p:nvPr/>
        </p:nvGrpSpPr>
        <p:grpSpPr>
          <a:xfrm>
            <a:off x="6330509" y="2273066"/>
            <a:ext cx="4110038" cy="646113"/>
            <a:chOff x="3119" y="1243"/>
            <a:chExt cx="2589" cy="407"/>
          </a:xfrm>
        </p:grpSpPr>
        <p:sp>
          <p:nvSpPr>
            <p:cNvPr id="2176" name="Google Shape;2176;p34"/>
            <p:cNvSpPr txBox="1"/>
            <p:nvPr/>
          </p:nvSpPr>
          <p:spPr>
            <a:xfrm>
              <a:off x="4663" y="1243"/>
              <a:ext cx="1045" cy="4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fragmentation/</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reassembly</a:t>
              </a:r>
              <a:endParaRPr/>
            </a:p>
          </p:txBody>
        </p:sp>
        <p:cxnSp>
          <p:nvCxnSpPr>
            <p:cNvPr id="2177" name="Google Shape;2177;p34"/>
            <p:cNvCxnSpPr/>
            <p:nvPr/>
          </p:nvCxnSpPr>
          <p:spPr>
            <a:xfrm flipH="1">
              <a:off x="3443" y="1358"/>
              <a:ext cx="1228" cy="177"/>
            </a:xfrm>
            <a:prstGeom prst="straightConnector1">
              <a:avLst/>
            </a:prstGeom>
            <a:noFill/>
            <a:ln cap="flat" cmpd="sng" w="19050">
              <a:solidFill>
                <a:srgbClr val="C00000"/>
              </a:solidFill>
              <a:prstDash val="solid"/>
              <a:round/>
              <a:headEnd len="med" w="med" type="none"/>
              <a:tailEnd len="med" w="med" type="none"/>
            </a:ln>
          </p:spPr>
        </p:cxnSp>
        <p:cxnSp>
          <p:nvCxnSpPr>
            <p:cNvPr id="2178" name="Google Shape;2178;p34"/>
            <p:cNvCxnSpPr/>
            <p:nvPr/>
          </p:nvCxnSpPr>
          <p:spPr>
            <a:xfrm rot="10800000">
              <a:off x="4301" y="1349"/>
              <a:ext cx="381" cy="2"/>
            </a:xfrm>
            <a:prstGeom prst="straightConnector1">
              <a:avLst/>
            </a:prstGeom>
            <a:noFill/>
            <a:ln cap="flat" cmpd="sng" w="19050">
              <a:solidFill>
                <a:srgbClr val="C00000"/>
              </a:solidFill>
              <a:prstDash val="solid"/>
              <a:round/>
              <a:headEnd len="med" w="med" type="none"/>
              <a:tailEnd len="med" w="med" type="none"/>
            </a:ln>
          </p:spPr>
        </p:cxnSp>
        <p:cxnSp>
          <p:nvCxnSpPr>
            <p:cNvPr id="2179" name="Google Shape;2179;p34"/>
            <p:cNvCxnSpPr/>
            <p:nvPr/>
          </p:nvCxnSpPr>
          <p:spPr>
            <a:xfrm flipH="1">
              <a:off x="3119" y="1354"/>
              <a:ext cx="1555" cy="103"/>
            </a:xfrm>
            <a:prstGeom prst="straightConnector1">
              <a:avLst/>
            </a:prstGeom>
            <a:noFill/>
            <a:ln cap="flat" cmpd="sng" w="19050">
              <a:solidFill>
                <a:srgbClr val="C00000"/>
              </a:solidFill>
              <a:prstDash val="solid"/>
              <a:round/>
              <a:headEnd len="med" w="med" type="none"/>
              <a:tailEnd len="med" w="med" type="none"/>
            </a:ln>
          </p:spPr>
        </p:cxnSp>
      </p:grpSp>
      <p:grpSp>
        <p:nvGrpSpPr>
          <p:cNvPr id="2180" name="Google Shape;2180;p34"/>
          <p:cNvGrpSpPr/>
          <p:nvPr/>
        </p:nvGrpSpPr>
        <p:grpSpPr>
          <a:xfrm>
            <a:off x="786919" y="3200477"/>
            <a:ext cx="3975103" cy="723900"/>
            <a:chOff x="-366" y="1483"/>
            <a:chExt cx="2504" cy="456"/>
          </a:xfrm>
        </p:grpSpPr>
        <p:sp>
          <p:nvSpPr>
            <p:cNvPr id="2181" name="Google Shape;2181;p34"/>
            <p:cNvSpPr txBox="1"/>
            <p:nvPr/>
          </p:nvSpPr>
          <p:spPr>
            <a:xfrm>
              <a:off x="-366" y="1551"/>
              <a:ext cx="2144" cy="38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TTL: remaining  max hops</a:t>
              </a:r>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(decremented at each router)</a:t>
              </a:r>
              <a:endParaRPr/>
            </a:p>
          </p:txBody>
        </p:sp>
        <p:cxnSp>
          <p:nvCxnSpPr>
            <p:cNvPr id="2182" name="Google Shape;2182;p34"/>
            <p:cNvCxnSpPr/>
            <p:nvPr/>
          </p:nvCxnSpPr>
          <p:spPr>
            <a:xfrm flipH="1" rot="10800000">
              <a:off x="1753" y="1483"/>
              <a:ext cx="385" cy="277"/>
            </a:xfrm>
            <a:prstGeom prst="straightConnector1">
              <a:avLst/>
            </a:prstGeom>
            <a:noFill/>
            <a:ln cap="flat" cmpd="sng" w="19050">
              <a:solidFill>
                <a:srgbClr val="C00000"/>
              </a:solidFill>
              <a:prstDash val="solid"/>
              <a:round/>
              <a:headEnd len="med" w="med" type="none"/>
              <a:tailEnd len="med" w="med" type="none"/>
            </a:ln>
          </p:spPr>
        </p:cxnSp>
      </p:grpSp>
      <p:grpSp>
        <p:nvGrpSpPr>
          <p:cNvPr id="2183" name="Google Shape;2183;p34"/>
          <p:cNvGrpSpPr/>
          <p:nvPr/>
        </p:nvGrpSpPr>
        <p:grpSpPr>
          <a:xfrm>
            <a:off x="1134317" y="4446414"/>
            <a:ext cx="2823045" cy="2083632"/>
            <a:chOff x="419725" y="4467070"/>
            <a:chExt cx="2823045" cy="2083632"/>
          </a:xfrm>
        </p:grpSpPr>
        <p:sp>
          <p:nvSpPr>
            <p:cNvPr id="2184" name="Google Shape;2184;p34"/>
            <p:cNvSpPr/>
            <p:nvPr/>
          </p:nvSpPr>
          <p:spPr>
            <a:xfrm>
              <a:off x="437293" y="4954788"/>
              <a:ext cx="2805477" cy="1465471"/>
            </a:xfrm>
            <a:prstGeom prst="rect">
              <a:avLst/>
            </a:prstGeom>
            <a:noFill/>
            <a:ln>
              <a:noFill/>
            </a:ln>
          </p:spPr>
          <p:txBody>
            <a:bodyPr anchorCtr="0" anchor="t" bIns="45700" lIns="91425" spcFirstLastPara="1" rIns="91425" wrap="square" tIns="45700">
              <a:noAutofit/>
            </a:bodyPr>
            <a:lstStyle/>
            <a:p>
              <a:pPr indent="-223837" lvl="0" marL="342900" marR="0" rtl="0" algn="l">
                <a:lnSpc>
                  <a:spcPct val="85000"/>
                </a:lnSpc>
                <a:spcBef>
                  <a:spcPts val="0"/>
                </a:spcBef>
                <a:spcAft>
                  <a:spcPts val="0"/>
                </a:spcAft>
                <a:buClr>
                  <a:srgbClr val="0000A3"/>
                </a:buClr>
                <a:buSzPts val="2000"/>
                <a:buFont typeface="Noto Sans Symbols"/>
                <a:buChar char="▪"/>
              </a:pPr>
              <a:r>
                <a:rPr b="0" i="0" lang="en-US" sz="2000" u="none" cap="none" strike="noStrike">
                  <a:solidFill>
                    <a:srgbClr val="000000"/>
                  </a:solidFill>
                  <a:latin typeface="Arial"/>
                  <a:ea typeface="Arial"/>
                  <a:cs typeface="Arial"/>
                  <a:sym typeface="Arial"/>
                </a:rPr>
                <a:t>20 bytes of TCP</a:t>
              </a:r>
              <a:endParaRPr/>
            </a:p>
            <a:p>
              <a:pPr indent="-223837" lvl="0" marL="342900" marR="0" rtl="0" algn="l">
                <a:lnSpc>
                  <a:spcPct val="85000"/>
                </a:lnSpc>
                <a:spcBef>
                  <a:spcPts val="400"/>
                </a:spcBef>
                <a:spcAft>
                  <a:spcPts val="0"/>
                </a:spcAft>
                <a:buClr>
                  <a:srgbClr val="0000A3"/>
                </a:buClr>
                <a:buSzPts val="2000"/>
                <a:buFont typeface="Noto Sans Symbols"/>
                <a:buChar char="▪"/>
              </a:pPr>
              <a:r>
                <a:rPr b="0" i="0" lang="en-US" sz="2000" u="none" cap="none" strike="noStrike">
                  <a:solidFill>
                    <a:srgbClr val="000000"/>
                  </a:solidFill>
                  <a:latin typeface="Arial"/>
                  <a:ea typeface="Arial"/>
                  <a:cs typeface="Arial"/>
                  <a:sym typeface="Arial"/>
                </a:rPr>
                <a:t>20 bytes of IP</a:t>
              </a:r>
              <a:endParaRPr/>
            </a:p>
            <a:p>
              <a:pPr indent="-223837" lvl="0" marL="342900" marR="0" rtl="0" algn="l">
                <a:lnSpc>
                  <a:spcPct val="95000"/>
                </a:lnSpc>
                <a:spcBef>
                  <a:spcPts val="400"/>
                </a:spcBef>
                <a:spcAft>
                  <a:spcPts val="0"/>
                </a:spcAft>
                <a:buClr>
                  <a:srgbClr val="0000A3"/>
                </a:buClr>
                <a:buSzPts val="2000"/>
                <a:buFont typeface="Noto Sans Symbols"/>
                <a:buChar char="▪"/>
              </a:pPr>
              <a:r>
                <a:rPr b="0" i="0" lang="en-US" sz="2000" u="none" cap="none" strike="noStrike">
                  <a:solidFill>
                    <a:srgbClr val="000000"/>
                  </a:solidFill>
                  <a:latin typeface="Arial"/>
                  <a:ea typeface="Arial"/>
                  <a:cs typeface="Arial"/>
                  <a:sym typeface="Arial"/>
                </a:rPr>
                <a:t>= 40 bytes + app layer overhead for TCP+IP</a:t>
              </a:r>
              <a:endParaRPr/>
            </a:p>
          </p:txBody>
        </p:sp>
        <p:sp>
          <p:nvSpPr>
            <p:cNvPr id="2185" name="Google Shape;2185;p34"/>
            <p:cNvSpPr/>
            <p:nvPr/>
          </p:nvSpPr>
          <p:spPr>
            <a:xfrm>
              <a:off x="419725" y="4751882"/>
              <a:ext cx="2683239" cy="1798820"/>
            </a:xfrm>
            <a:prstGeom prst="rect">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6" name="Google Shape;2186;p34"/>
            <p:cNvSpPr txBox="1"/>
            <p:nvPr/>
          </p:nvSpPr>
          <p:spPr>
            <a:xfrm>
              <a:off x="599607" y="4467070"/>
              <a:ext cx="156132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overhead</a:t>
              </a:r>
              <a:endParaRPr/>
            </a:p>
          </p:txBody>
        </p:sp>
      </p:grpSp>
      <p:grpSp>
        <p:nvGrpSpPr>
          <p:cNvPr id="2187" name="Google Shape;2187;p34"/>
          <p:cNvGrpSpPr/>
          <p:nvPr/>
        </p:nvGrpSpPr>
        <p:grpSpPr>
          <a:xfrm>
            <a:off x="7719934" y="4348085"/>
            <a:ext cx="3971903" cy="646113"/>
            <a:chOff x="7719934" y="4348085"/>
            <a:chExt cx="3971903" cy="646113"/>
          </a:xfrm>
        </p:grpSpPr>
        <p:sp>
          <p:nvSpPr>
            <p:cNvPr id="2188" name="Google Shape;2188;p34"/>
            <p:cNvSpPr txBox="1"/>
            <p:nvPr/>
          </p:nvSpPr>
          <p:spPr>
            <a:xfrm>
              <a:off x="8778774" y="4348085"/>
              <a:ext cx="2913063" cy="646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e.g., timestamp, record route taken</a:t>
              </a:r>
              <a:endParaRPr/>
            </a:p>
          </p:txBody>
        </p:sp>
        <p:cxnSp>
          <p:nvCxnSpPr>
            <p:cNvPr id="2189" name="Google Shape;2189;p34"/>
            <p:cNvCxnSpPr/>
            <p:nvPr/>
          </p:nvCxnSpPr>
          <p:spPr>
            <a:xfrm>
              <a:off x="7719934" y="4542020"/>
              <a:ext cx="989350" cy="0"/>
            </a:xfrm>
            <a:prstGeom prst="straightConnector1">
              <a:avLst/>
            </a:prstGeom>
            <a:noFill/>
            <a:ln cap="flat" cmpd="sng" w="19050">
              <a:solidFill>
                <a:srgbClr val="C00000"/>
              </a:solidFill>
              <a:prstDash val="solid"/>
              <a:miter lim="800000"/>
              <a:headEnd len="sm" w="sm" type="none"/>
              <a:tailEnd len="sm" w="sm" type="none"/>
            </a:ln>
          </p:spPr>
        </p:cxnSp>
      </p:grpSp>
      <p:grpSp>
        <p:nvGrpSpPr>
          <p:cNvPr id="2190" name="Google Shape;2190;p34"/>
          <p:cNvGrpSpPr/>
          <p:nvPr/>
        </p:nvGrpSpPr>
        <p:grpSpPr>
          <a:xfrm>
            <a:off x="7739650" y="3384606"/>
            <a:ext cx="3971903" cy="369332"/>
            <a:chOff x="7719934" y="4348085"/>
            <a:chExt cx="3971903" cy="369332"/>
          </a:xfrm>
        </p:grpSpPr>
        <p:sp>
          <p:nvSpPr>
            <p:cNvPr id="2191" name="Google Shape;2191;p34"/>
            <p:cNvSpPr txBox="1"/>
            <p:nvPr/>
          </p:nvSpPr>
          <p:spPr>
            <a:xfrm>
              <a:off x="8778774" y="4348085"/>
              <a:ext cx="29130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32-bit source IP address</a:t>
              </a:r>
              <a:endParaRPr/>
            </a:p>
          </p:txBody>
        </p:sp>
        <p:cxnSp>
          <p:nvCxnSpPr>
            <p:cNvPr id="2192" name="Google Shape;2192;p34"/>
            <p:cNvCxnSpPr/>
            <p:nvPr/>
          </p:nvCxnSpPr>
          <p:spPr>
            <a:xfrm>
              <a:off x="7719934" y="4542020"/>
              <a:ext cx="989350" cy="0"/>
            </a:xfrm>
            <a:prstGeom prst="straightConnector1">
              <a:avLst/>
            </a:prstGeom>
            <a:noFill/>
            <a:ln cap="flat" cmpd="sng" w="19050">
              <a:solidFill>
                <a:srgbClr val="C00000"/>
              </a:solidFill>
              <a:prstDash val="solid"/>
              <a:miter lim="800000"/>
              <a:headEnd len="sm" w="sm" type="none"/>
              <a:tailEnd len="sm" w="sm" type="none"/>
            </a:ln>
          </p:spPr>
        </p:cxnSp>
      </p:grpSp>
      <p:grpSp>
        <p:nvGrpSpPr>
          <p:cNvPr id="2193" name="Google Shape;2193;p34"/>
          <p:cNvGrpSpPr/>
          <p:nvPr/>
        </p:nvGrpSpPr>
        <p:grpSpPr>
          <a:xfrm>
            <a:off x="7721569" y="3862471"/>
            <a:ext cx="4181130" cy="369332"/>
            <a:chOff x="7719934" y="4348085"/>
            <a:chExt cx="4181130" cy="369332"/>
          </a:xfrm>
        </p:grpSpPr>
        <p:sp>
          <p:nvSpPr>
            <p:cNvPr id="2194" name="Google Shape;2194;p34"/>
            <p:cNvSpPr txBox="1"/>
            <p:nvPr/>
          </p:nvSpPr>
          <p:spPr>
            <a:xfrm>
              <a:off x="8778774" y="4348085"/>
              <a:ext cx="31222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32-bit destination IP address</a:t>
              </a:r>
              <a:endParaRPr/>
            </a:p>
          </p:txBody>
        </p:sp>
        <p:cxnSp>
          <p:nvCxnSpPr>
            <p:cNvPr id="2195" name="Google Shape;2195;p34"/>
            <p:cNvCxnSpPr/>
            <p:nvPr/>
          </p:nvCxnSpPr>
          <p:spPr>
            <a:xfrm>
              <a:off x="7719934" y="4542020"/>
              <a:ext cx="989350" cy="0"/>
            </a:xfrm>
            <a:prstGeom prst="straightConnector1">
              <a:avLst/>
            </a:prstGeom>
            <a:noFill/>
            <a:ln cap="flat" cmpd="sng" w="19050">
              <a:solidFill>
                <a:srgbClr val="C00000"/>
              </a:solidFill>
              <a:prstDash val="solid"/>
              <a:miter lim="800000"/>
              <a:headEnd len="sm" w="sm" type="none"/>
              <a:tailEnd len="sm" w="sm" type="none"/>
            </a:ln>
          </p:spPr>
        </p:cxnSp>
      </p:grpSp>
      <p:grpSp>
        <p:nvGrpSpPr>
          <p:cNvPr id="2196" name="Google Shape;2196;p34"/>
          <p:cNvGrpSpPr/>
          <p:nvPr/>
        </p:nvGrpSpPr>
        <p:grpSpPr>
          <a:xfrm>
            <a:off x="7737066" y="2920899"/>
            <a:ext cx="3971903" cy="369332"/>
            <a:chOff x="7719934" y="4348085"/>
            <a:chExt cx="3971903" cy="369332"/>
          </a:xfrm>
        </p:grpSpPr>
        <p:sp>
          <p:nvSpPr>
            <p:cNvPr id="2197" name="Google Shape;2197;p34"/>
            <p:cNvSpPr txBox="1"/>
            <p:nvPr/>
          </p:nvSpPr>
          <p:spPr>
            <a:xfrm>
              <a:off x="8778774" y="4348085"/>
              <a:ext cx="29130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header checksum</a:t>
              </a:r>
              <a:endParaRPr/>
            </a:p>
          </p:txBody>
        </p:sp>
        <p:cxnSp>
          <p:nvCxnSpPr>
            <p:cNvPr id="2198" name="Google Shape;2198;p34"/>
            <p:cNvCxnSpPr/>
            <p:nvPr/>
          </p:nvCxnSpPr>
          <p:spPr>
            <a:xfrm>
              <a:off x="7719934" y="4542020"/>
              <a:ext cx="989350" cy="0"/>
            </a:xfrm>
            <a:prstGeom prst="straightConnector1">
              <a:avLst/>
            </a:prstGeom>
            <a:noFill/>
            <a:ln cap="flat" cmpd="sng" w="19050">
              <a:solidFill>
                <a:srgbClr val="C00000"/>
              </a:solidFill>
              <a:prstDash val="solid"/>
              <a:miter lim="800000"/>
              <a:headEnd len="sm" w="sm" type="none"/>
              <a:tailEnd len="sm" w="sm" type="none"/>
            </a:ln>
          </p:spPr>
        </p:cxnSp>
      </p:grpSp>
      <p:grpSp>
        <p:nvGrpSpPr>
          <p:cNvPr id="2199" name="Google Shape;2199;p34"/>
          <p:cNvGrpSpPr/>
          <p:nvPr/>
        </p:nvGrpSpPr>
        <p:grpSpPr>
          <a:xfrm>
            <a:off x="8948060" y="1758043"/>
            <a:ext cx="2808718" cy="4833257"/>
            <a:chOff x="9209324" y="1834243"/>
            <a:chExt cx="2808718" cy="4833257"/>
          </a:xfrm>
        </p:grpSpPr>
        <p:cxnSp>
          <p:nvCxnSpPr>
            <p:cNvPr id="2200" name="Google Shape;2200;p34"/>
            <p:cNvCxnSpPr/>
            <p:nvPr/>
          </p:nvCxnSpPr>
          <p:spPr>
            <a:xfrm>
              <a:off x="11097988" y="1834243"/>
              <a:ext cx="0" cy="4833257"/>
            </a:xfrm>
            <a:prstGeom prst="straightConnector1">
              <a:avLst/>
            </a:prstGeom>
            <a:noFill/>
            <a:ln cap="flat" cmpd="sng" w="44450">
              <a:solidFill>
                <a:srgbClr val="C00000"/>
              </a:solidFill>
              <a:prstDash val="solid"/>
              <a:miter lim="800000"/>
              <a:headEnd len="med" w="med" type="triangle"/>
              <a:tailEnd len="med" w="med" type="triangle"/>
            </a:ln>
          </p:spPr>
        </p:cxnSp>
        <p:cxnSp>
          <p:nvCxnSpPr>
            <p:cNvPr id="2201" name="Google Shape;2201;p34"/>
            <p:cNvCxnSpPr/>
            <p:nvPr/>
          </p:nvCxnSpPr>
          <p:spPr>
            <a:xfrm>
              <a:off x="10823536" y="1839686"/>
              <a:ext cx="600364" cy="0"/>
            </a:xfrm>
            <a:prstGeom prst="straightConnector1">
              <a:avLst/>
            </a:prstGeom>
            <a:noFill/>
            <a:ln cap="flat" cmpd="sng" w="44450">
              <a:solidFill>
                <a:srgbClr val="C00000"/>
              </a:solidFill>
              <a:prstDash val="solid"/>
              <a:miter lim="800000"/>
              <a:headEnd len="sm" w="sm" type="none"/>
              <a:tailEnd len="sm" w="sm" type="none"/>
            </a:ln>
          </p:spPr>
        </p:cxnSp>
        <p:cxnSp>
          <p:nvCxnSpPr>
            <p:cNvPr id="2202" name="Google Shape;2202;p34"/>
            <p:cNvCxnSpPr/>
            <p:nvPr/>
          </p:nvCxnSpPr>
          <p:spPr>
            <a:xfrm>
              <a:off x="10828978" y="6645729"/>
              <a:ext cx="600364" cy="0"/>
            </a:xfrm>
            <a:prstGeom prst="straightConnector1">
              <a:avLst/>
            </a:prstGeom>
            <a:noFill/>
            <a:ln cap="flat" cmpd="sng" w="44450">
              <a:solidFill>
                <a:srgbClr val="C00000"/>
              </a:solidFill>
              <a:prstDash val="solid"/>
              <a:miter lim="800000"/>
              <a:headEnd len="sm" w="sm" type="none"/>
              <a:tailEnd len="sm" w="sm" type="none"/>
            </a:ln>
          </p:spPr>
        </p:cxnSp>
        <p:sp>
          <p:nvSpPr>
            <p:cNvPr id="2203" name="Google Shape;2203;p34"/>
            <p:cNvSpPr txBox="1"/>
            <p:nvPr/>
          </p:nvSpPr>
          <p:spPr>
            <a:xfrm>
              <a:off x="9209324" y="3788229"/>
              <a:ext cx="280871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Maximum length: 64K bytes</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Typically: 1500 bytes or less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500"/>
                                        <p:tgtEl>
                                          <p:spTgt spid="2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500"/>
                                        <p:tgtEl>
                                          <p:spTgt spid="2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99"/>
                                        </p:tgtEl>
                                      </p:cBhvr>
                                    </p:animEffect>
                                    <p:set>
                                      <p:cBhvr>
                                        <p:cTn dur="1" fill="hold">
                                          <p:stCondLst>
                                            <p:cond delay="500"/>
                                          </p:stCondLst>
                                        </p:cTn>
                                        <p:tgtEl>
                                          <p:spTgt spid="21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500"/>
                                        <p:tgtEl>
                                          <p:spTgt spid="2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500"/>
                                        <p:tgtEl>
                                          <p:spTgt spid="2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gtEl>
                                        <p:attrNameLst>
                                          <p:attrName>style.visibility</p:attrName>
                                        </p:attrNameLst>
                                      </p:cBhvr>
                                      <p:to>
                                        <p:strVal val="visible"/>
                                      </p:to>
                                    </p:set>
                                    <p:animEffect filter="fade" transition="in">
                                      <p:cBhvr>
                                        <p:cTn dur="500"/>
                                        <p:tgtEl>
                                          <p:spTgt spid="2190"/>
                                        </p:tgtEl>
                                      </p:cBhvr>
                                    </p:animEffect>
                                  </p:childTnLst>
                                </p:cTn>
                              </p:par>
                              <p:par>
                                <p:cTn fill="hold" nodeType="with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500"/>
                                        <p:tgtEl>
                                          <p:spTgt spid="2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gtEl>
                                        <p:attrNameLst>
                                          <p:attrName>style.visibility</p:attrName>
                                        </p:attrNameLst>
                                      </p:cBhvr>
                                      <p:to>
                                        <p:strVal val="visible"/>
                                      </p:to>
                                    </p:set>
                                    <p:animEffect filter="fade" transition="in">
                                      <p:cBhvr>
                                        <p:cTn dur="500"/>
                                        <p:tgtEl>
                                          <p:spTgt spid="2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500"/>
                                        <p:tgtEl>
                                          <p:spTgt spid="2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pic>
        <p:nvPicPr>
          <p:cNvPr descr="A close up of a logo&#10;&#10;Description automatically generated" id="2208" name="Google Shape;2208;p3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2209" name="Google Shape;2209;p3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2210" name="Google Shape;2210;p35"/>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211" name="Google Shape;2211;p35"/>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2212" name="Google Shape;2212;p35"/>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2213" name="Google Shape;2213;p35"/>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pic>
        <p:nvPicPr>
          <p:cNvPr descr="A close up of a logo&#10;&#10;Description automatically generated" id="2218" name="Google Shape;2218;p3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219" name="Google Shape;2219;p3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220" name="Google Shape;2220;p3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221" name="Google Shape;2221;p3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fragmentation, reassembly</a:t>
            </a:r>
            <a:endParaRPr/>
          </a:p>
        </p:txBody>
      </p:sp>
      <p:sp>
        <p:nvSpPr>
          <p:cNvPr id="2222" name="Google Shape;2222;p36"/>
          <p:cNvSpPr txBox="1"/>
          <p:nvPr/>
        </p:nvSpPr>
        <p:spPr>
          <a:xfrm>
            <a:off x="311150" y="1439863"/>
            <a:ext cx="3810000" cy="509428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network links have MTU (max.transfer size) - largest possible link-level frame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different link types, different MTUs </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large IP datagram divided (“fragmented”) within net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one datagram becomes several datagrams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“reassembled” only at final destination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IP header bits used to identify, order related fragments</a:t>
            </a:r>
            <a:endParaRPr/>
          </a:p>
        </p:txBody>
      </p:sp>
      <p:sp>
        <p:nvSpPr>
          <p:cNvPr id="2223" name="Google Shape;2223;p36"/>
          <p:cNvSpPr/>
          <p:nvPr/>
        </p:nvSpPr>
        <p:spPr>
          <a:xfrm>
            <a:off x="4597400" y="1628775"/>
            <a:ext cx="2436813" cy="2255838"/>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4" name="Google Shape;2224;p36"/>
          <p:cNvSpPr/>
          <p:nvPr/>
        </p:nvSpPr>
        <p:spPr>
          <a:xfrm>
            <a:off x="4597400" y="4030663"/>
            <a:ext cx="1976438" cy="1987550"/>
          </a:xfrm>
          <a:custGeom>
            <a:rect b="b" l="l" r="r" t="t"/>
            <a:pathLst>
              <a:path extrusionOk="0" h="940" w="873">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25" name="Google Shape;2225;p36"/>
          <p:cNvCxnSpPr/>
          <p:nvPr/>
        </p:nvCxnSpPr>
        <p:spPr>
          <a:xfrm flipH="1" rot="10800000">
            <a:off x="4670425" y="2584450"/>
            <a:ext cx="127000" cy="3175"/>
          </a:xfrm>
          <a:prstGeom prst="straightConnector1">
            <a:avLst/>
          </a:prstGeom>
          <a:noFill/>
          <a:ln cap="flat" cmpd="sng" w="12700">
            <a:solidFill>
              <a:schemeClr val="dk1"/>
            </a:solidFill>
            <a:prstDash val="solid"/>
            <a:round/>
            <a:headEnd len="med" w="med" type="none"/>
            <a:tailEnd len="med" w="med" type="none"/>
          </a:ln>
        </p:spPr>
      </p:cxnSp>
      <p:cxnSp>
        <p:nvCxnSpPr>
          <p:cNvPr id="2226" name="Google Shape;2226;p36"/>
          <p:cNvCxnSpPr/>
          <p:nvPr/>
        </p:nvCxnSpPr>
        <p:spPr>
          <a:xfrm>
            <a:off x="5246688" y="1909763"/>
            <a:ext cx="658812" cy="279400"/>
          </a:xfrm>
          <a:prstGeom prst="straightConnector1">
            <a:avLst/>
          </a:prstGeom>
          <a:noFill/>
          <a:ln cap="flat" cmpd="sng" w="12700">
            <a:solidFill>
              <a:schemeClr val="dk1"/>
            </a:solidFill>
            <a:prstDash val="solid"/>
            <a:round/>
            <a:headEnd len="med" w="med" type="none"/>
            <a:tailEnd len="med" w="med" type="none"/>
          </a:ln>
        </p:spPr>
      </p:cxnSp>
      <p:cxnSp>
        <p:nvCxnSpPr>
          <p:cNvPr id="2227" name="Google Shape;2227;p36"/>
          <p:cNvCxnSpPr/>
          <p:nvPr/>
        </p:nvCxnSpPr>
        <p:spPr>
          <a:xfrm>
            <a:off x="6092825" y="2246313"/>
            <a:ext cx="196850" cy="669925"/>
          </a:xfrm>
          <a:prstGeom prst="straightConnector1">
            <a:avLst/>
          </a:prstGeom>
          <a:noFill/>
          <a:ln cap="flat" cmpd="sng" w="12700">
            <a:solidFill>
              <a:schemeClr val="dk1"/>
            </a:solidFill>
            <a:prstDash val="solid"/>
            <a:round/>
            <a:headEnd len="med" w="med" type="none"/>
            <a:tailEnd len="med" w="med" type="none"/>
          </a:ln>
        </p:spPr>
      </p:cxnSp>
      <p:cxnSp>
        <p:nvCxnSpPr>
          <p:cNvPr id="2228" name="Google Shape;2228;p36"/>
          <p:cNvCxnSpPr/>
          <p:nvPr/>
        </p:nvCxnSpPr>
        <p:spPr>
          <a:xfrm>
            <a:off x="4995863" y="2022475"/>
            <a:ext cx="1587" cy="582613"/>
          </a:xfrm>
          <a:prstGeom prst="straightConnector1">
            <a:avLst/>
          </a:prstGeom>
          <a:noFill/>
          <a:ln cap="flat" cmpd="sng" w="12700">
            <a:solidFill>
              <a:schemeClr val="dk1"/>
            </a:solidFill>
            <a:prstDash val="solid"/>
            <a:round/>
            <a:headEnd len="med" w="med" type="none"/>
            <a:tailEnd len="med" w="med" type="none"/>
          </a:ln>
        </p:spPr>
      </p:cxnSp>
      <p:cxnSp>
        <p:nvCxnSpPr>
          <p:cNvPr id="2229" name="Google Shape;2229;p36"/>
          <p:cNvCxnSpPr/>
          <p:nvPr/>
        </p:nvCxnSpPr>
        <p:spPr>
          <a:xfrm>
            <a:off x="5230813" y="2676525"/>
            <a:ext cx="971550" cy="401638"/>
          </a:xfrm>
          <a:prstGeom prst="straightConnector1">
            <a:avLst/>
          </a:prstGeom>
          <a:noFill/>
          <a:ln cap="flat" cmpd="sng" w="12700">
            <a:solidFill>
              <a:schemeClr val="dk1"/>
            </a:solidFill>
            <a:prstDash val="solid"/>
            <a:round/>
            <a:headEnd len="med" w="med" type="none"/>
            <a:tailEnd len="med" w="med" type="none"/>
          </a:ln>
        </p:spPr>
      </p:cxnSp>
      <p:cxnSp>
        <p:nvCxnSpPr>
          <p:cNvPr id="2230" name="Google Shape;2230;p36"/>
          <p:cNvCxnSpPr/>
          <p:nvPr/>
        </p:nvCxnSpPr>
        <p:spPr>
          <a:xfrm rot="10800000">
            <a:off x="6503988" y="3206750"/>
            <a:ext cx="476250" cy="687388"/>
          </a:xfrm>
          <a:prstGeom prst="straightConnector1">
            <a:avLst/>
          </a:prstGeom>
          <a:noFill/>
          <a:ln cap="flat" cmpd="sng" w="12700">
            <a:solidFill>
              <a:schemeClr val="dk1"/>
            </a:solidFill>
            <a:prstDash val="solid"/>
            <a:round/>
            <a:headEnd len="med" w="med" type="none"/>
            <a:tailEnd len="med" w="med" type="none"/>
          </a:ln>
        </p:spPr>
      </p:cxnSp>
      <p:cxnSp>
        <p:nvCxnSpPr>
          <p:cNvPr id="2231" name="Google Shape;2231;p36"/>
          <p:cNvCxnSpPr/>
          <p:nvPr/>
        </p:nvCxnSpPr>
        <p:spPr>
          <a:xfrm flipH="1">
            <a:off x="5254625" y="2214563"/>
            <a:ext cx="758825" cy="517525"/>
          </a:xfrm>
          <a:prstGeom prst="straightConnector1">
            <a:avLst/>
          </a:prstGeom>
          <a:noFill/>
          <a:ln cap="flat" cmpd="sng" w="12700">
            <a:solidFill>
              <a:schemeClr val="dk1"/>
            </a:solidFill>
            <a:prstDash val="solid"/>
            <a:round/>
            <a:headEnd len="med" w="med" type="none"/>
            <a:tailEnd len="med" w="med" type="none"/>
          </a:ln>
        </p:spPr>
      </p:cxnSp>
      <p:cxnSp>
        <p:nvCxnSpPr>
          <p:cNvPr id="2232" name="Google Shape;2232;p36"/>
          <p:cNvCxnSpPr/>
          <p:nvPr/>
        </p:nvCxnSpPr>
        <p:spPr>
          <a:xfrm flipH="1">
            <a:off x="5264150" y="1654175"/>
            <a:ext cx="476250" cy="342900"/>
          </a:xfrm>
          <a:prstGeom prst="straightConnector1">
            <a:avLst/>
          </a:prstGeom>
          <a:noFill/>
          <a:ln cap="flat" cmpd="sng" w="12700">
            <a:solidFill>
              <a:schemeClr val="dk1"/>
            </a:solidFill>
            <a:prstDash val="solid"/>
            <a:round/>
            <a:headEnd len="med" w="med" type="none"/>
            <a:tailEnd len="med" w="med" type="none"/>
          </a:ln>
        </p:spPr>
      </p:cxnSp>
      <p:cxnSp>
        <p:nvCxnSpPr>
          <p:cNvPr id="2233" name="Google Shape;2233;p36"/>
          <p:cNvCxnSpPr/>
          <p:nvPr/>
        </p:nvCxnSpPr>
        <p:spPr>
          <a:xfrm flipH="1">
            <a:off x="5981700" y="1830388"/>
            <a:ext cx="273050" cy="236537"/>
          </a:xfrm>
          <a:prstGeom prst="straightConnector1">
            <a:avLst/>
          </a:prstGeom>
          <a:noFill/>
          <a:ln cap="flat" cmpd="sng" w="12700">
            <a:solidFill>
              <a:schemeClr val="dk1"/>
            </a:solidFill>
            <a:prstDash val="solid"/>
            <a:round/>
            <a:headEnd len="med" w="med" type="none"/>
            <a:tailEnd len="med" w="med" type="none"/>
          </a:ln>
        </p:spPr>
      </p:cxnSp>
      <p:cxnSp>
        <p:nvCxnSpPr>
          <p:cNvPr id="2234" name="Google Shape;2234;p36"/>
          <p:cNvCxnSpPr/>
          <p:nvPr/>
        </p:nvCxnSpPr>
        <p:spPr>
          <a:xfrm flipH="1">
            <a:off x="6461125" y="4206875"/>
            <a:ext cx="636588" cy="877888"/>
          </a:xfrm>
          <a:prstGeom prst="straightConnector1">
            <a:avLst/>
          </a:prstGeom>
          <a:noFill/>
          <a:ln cap="flat" cmpd="sng" w="12700">
            <a:solidFill>
              <a:schemeClr val="dk1"/>
            </a:solidFill>
            <a:prstDash val="solid"/>
            <a:round/>
            <a:headEnd len="med" w="med" type="none"/>
            <a:tailEnd len="med" w="med" type="none"/>
          </a:ln>
        </p:spPr>
      </p:cxnSp>
      <p:grpSp>
        <p:nvGrpSpPr>
          <p:cNvPr id="2235" name="Google Shape;2235;p36"/>
          <p:cNvGrpSpPr/>
          <p:nvPr/>
        </p:nvGrpSpPr>
        <p:grpSpPr>
          <a:xfrm>
            <a:off x="5010247" y="2753682"/>
            <a:ext cx="1215929" cy="605468"/>
            <a:chOff x="3156" y="1735"/>
            <a:chExt cx="766" cy="381"/>
          </a:xfrm>
        </p:grpSpPr>
        <p:grpSp>
          <p:nvGrpSpPr>
            <p:cNvPr id="2236" name="Google Shape;2236;p36"/>
            <p:cNvGrpSpPr/>
            <p:nvPr/>
          </p:nvGrpSpPr>
          <p:grpSpPr>
            <a:xfrm rot="1433392">
              <a:off x="3150" y="1862"/>
              <a:ext cx="650" cy="108"/>
              <a:chOff x="4710" y="1742"/>
              <a:chExt cx="650" cy="108"/>
            </a:xfrm>
          </p:grpSpPr>
          <p:sp>
            <p:nvSpPr>
              <p:cNvPr id="2237" name="Google Shape;2237;p36"/>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8" name="Google Shape;2238;p36"/>
              <p:cNvSpPr/>
              <p:nvPr/>
            </p:nvSpPr>
            <p:spPr>
              <a:xfrm>
                <a:off x="4710" y="1742"/>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239" name="Google Shape;2239;p36"/>
            <p:cNvCxnSpPr/>
            <p:nvPr/>
          </p:nvCxnSpPr>
          <p:spPr>
            <a:xfrm>
              <a:off x="3784" y="2060"/>
              <a:ext cx="138" cy="56"/>
            </a:xfrm>
            <a:prstGeom prst="straightConnector1">
              <a:avLst/>
            </a:prstGeom>
            <a:noFill/>
            <a:ln cap="flat" cmpd="sng" w="9525">
              <a:solidFill>
                <a:schemeClr val="dk1"/>
              </a:solidFill>
              <a:prstDash val="solid"/>
              <a:round/>
              <a:headEnd len="med" w="med" type="none"/>
              <a:tailEnd len="med" w="med" type="triangle"/>
            </a:ln>
          </p:spPr>
        </p:cxnSp>
      </p:grpSp>
      <p:sp>
        <p:nvSpPr>
          <p:cNvPr id="2240" name="Google Shape;2240;p36"/>
          <p:cNvSpPr txBox="1"/>
          <p:nvPr/>
        </p:nvSpPr>
        <p:spPr>
          <a:xfrm>
            <a:off x="6615113" y="2241550"/>
            <a:ext cx="2466975"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C0000"/>
                </a:solidFill>
                <a:latin typeface="Arial"/>
                <a:ea typeface="Arial"/>
                <a:cs typeface="Arial"/>
                <a:sym typeface="Arial"/>
              </a:rPr>
              <a:t>fragmentation:</a:t>
            </a:r>
            <a:r>
              <a:rPr lang="en-US" sz="1600">
                <a:solidFill>
                  <a:schemeClr val="dk1"/>
                </a:solidFill>
                <a:latin typeface="Arial"/>
                <a:ea typeface="Arial"/>
                <a:cs typeface="Arial"/>
                <a:sym typeface="Arial"/>
              </a:rPr>
              <a:t> </a:t>
            </a:r>
            <a:endParaRPr/>
          </a:p>
          <a:p>
            <a:pPr indent="0" lvl="0" marL="0" marR="0" rtl="0" algn="l">
              <a:spcBef>
                <a:spcPts val="0"/>
              </a:spcBef>
              <a:spcAft>
                <a:spcPts val="0"/>
              </a:spcAft>
              <a:buNone/>
            </a:pPr>
            <a:r>
              <a:rPr b="1" i="1" lang="en-US" sz="1600">
                <a:solidFill>
                  <a:srgbClr val="000099"/>
                </a:solidFill>
                <a:latin typeface="Arial"/>
                <a:ea typeface="Arial"/>
                <a:cs typeface="Arial"/>
                <a:sym typeface="Arial"/>
              </a:rPr>
              <a:t>in:</a:t>
            </a:r>
            <a:r>
              <a:rPr lang="en-US" sz="1600">
                <a:solidFill>
                  <a:schemeClr val="dk1"/>
                </a:solidFill>
                <a:latin typeface="Arial"/>
                <a:ea typeface="Arial"/>
                <a:cs typeface="Arial"/>
                <a:sym typeface="Arial"/>
              </a:rPr>
              <a:t> one large datagram</a:t>
            </a:r>
            <a:endParaRPr/>
          </a:p>
          <a:p>
            <a:pPr indent="0" lvl="0" marL="0" marR="0" rtl="0" algn="l">
              <a:spcBef>
                <a:spcPts val="0"/>
              </a:spcBef>
              <a:spcAft>
                <a:spcPts val="0"/>
              </a:spcAft>
              <a:buNone/>
            </a:pPr>
            <a:r>
              <a:rPr b="1" i="1" lang="en-US" sz="1600">
                <a:solidFill>
                  <a:srgbClr val="000099"/>
                </a:solidFill>
                <a:latin typeface="Arial"/>
                <a:ea typeface="Arial"/>
                <a:cs typeface="Arial"/>
                <a:sym typeface="Arial"/>
              </a:rPr>
              <a:t>out:</a:t>
            </a:r>
            <a:r>
              <a:rPr lang="en-US" sz="1600">
                <a:solidFill>
                  <a:schemeClr val="dk1"/>
                </a:solidFill>
                <a:latin typeface="Arial"/>
                <a:ea typeface="Arial"/>
                <a:cs typeface="Arial"/>
                <a:sym typeface="Arial"/>
              </a:rPr>
              <a:t> 3 smaller datagrams</a:t>
            </a:r>
            <a:endParaRPr sz="1800">
              <a:solidFill>
                <a:schemeClr val="dk1"/>
              </a:solidFill>
              <a:latin typeface="Arial"/>
              <a:ea typeface="Arial"/>
              <a:cs typeface="Arial"/>
              <a:sym typeface="Arial"/>
            </a:endParaRPr>
          </a:p>
        </p:txBody>
      </p:sp>
      <p:cxnSp>
        <p:nvCxnSpPr>
          <p:cNvPr id="2241" name="Google Shape;2241;p36"/>
          <p:cNvCxnSpPr/>
          <p:nvPr/>
        </p:nvCxnSpPr>
        <p:spPr>
          <a:xfrm>
            <a:off x="5484813" y="5178425"/>
            <a:ext cx="287337" cy="3175"/>
          </a:xfrm>
          <a:prstGeom prst="straightConnector1">
            <a:avLst/>
          </a:prstGeom>
          <a:noFill/>
          <a:ln cap="flat" cmpd="sng" w="12700">
            <a:solidFill>
              <a:schemeClr val="dk1"/>
            </a:solidFill>
            <a:prstDash val="solid"/>
            <a:round/>
            <a:headEnd len="med" w="med" type="none"/>
            <a:tailEnd len="med" w="med" type="none"/>
          </a:ln>
        </p:spPr>
      </p:cxnSp>
      <p:grpSp>
        <p:nvGrpSpPr>
          <p:cNvPr id="2242" name="Google Shape;2242;p36"/>
          <p:cNvGrpSpPr/>
          <p:nvPr/>
        </p:nvGrpSpPr>
        <p:grpSpPr>
          <a:xfrm>
            <a:off x="5401603" y="4351192"/>
            <a:ext cx="710930" cy="562241"/>
            <a:chOff x="3403" y="2741"/>
            <a:chExt cx="448" cy="354"/>
          </a:xfrm>
        </p:grpSpPr>
        <p:grpSp>
          <p:nvGrpSpPr>
            <p:cNvPr id="2243" name="Google Shape;2243;p36"/>
            <p:cNvGrpSpPr/>
            <p:nvPr/>
          </p:nvGrpSpPr>
          <p:grpSpPr>
            <a:xfrm rot="-10773343">
              <a:off x="3566" y="2742"/>
              <a:ext cx="280" cy="108"/>
              <a:chOff x="5080" y="1860"/>
              <a:chExt cx="280" cy="108"/>
            </a:xfrm>
          </p:grpSpPr>
          <p:sp>
            <p:nvSpPr>
              <p:cNvPr id="2244" name="Google Shape;2244;p36"/>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5" name="Google Shape;2245;p36"/>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46" name="Google Shape;2246;p36"/>
            <p:cNvGrpSpPr/>
            <p:nvPr/>
          </p:nvGrpSpPr>
          <p:grpSpPr>
            <a:xfrm rot="-10773343">
              <a:off x="3568" y="2864"/>
              <a:ext cx="280" cy="108"/>
              <a:chOff x="5080" y="1860"/>
              <a:chExt cx="280" cy="108"/>
            </a:xfrm>
          </p:grpSpPr>
          <p:sp>
            <p:nvSpPr>
              <p:cNvPr id="2247" name="Google Shape;2247;p36"/>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36"/>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49" name="Google Shape;2249;p36"/>
            <p:cNvGrpSpPr/>
            <p:nvPr/>
          </p:nvGrpSpPr>
          <p:grpSpPr>
            <a:xfrm rot="-10773343">
              <a:off x="3570" y="2986"/>
              <a:ext cx="280" cy="108"/>
              <a:chOff x="5080" y="1860"/>
              <a:chExt cx="280" cy="108"/>
            </a:xfrm>
          </p:grpSpPr>
          <p:sp>
            <p:nvSpPr>
              <p:cNvPr id="2250" name="Google Shape;2250;p36"/>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36"/>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252" name="Google Shape;2252;p36"/>
            <p:cNvCxnSpPr/>
            <p:nvPr/>
          </p:nvCxnSpPr>
          <p:spPr>
            <a:xfrm rot="9691848">
              <a:off x="3412" y="2778"/>
              <a:ext cx="138" cy="44"/>
            </a:xfrm>
            <a:prstGeom prst="straightConnector1">
              <a:avLst/>
            </a:prstGeom>
            <a:noFill/>
            <a:ln cap="flat" cmpd="sng" w="9525">
              <a:solidFill>
                <a:schemeClr val="dk1"/>
              </a:solidFill>
              <a:prstDash val="solid"/>
              <a:round/>
              <a:headEnd len="med" w="med" type="none"/>
              <a:tailEnd len="med" w="med" type="triangle"/>
            </a:ln>
          </p:spPr>
        </p:cxnSp>
        <p:cxnSp>
          <p:nvCxnSpPr>
            <p:cNvPr id="2253" name="Google Shape;2253;p36"/>
            <p:cNvCxnSpPr/>
            <p:nvPr/>
          </p:nvCxnSpPr>
          <p:spPr>
            <a:xfrm rot="9691848">
              <a:off x="3406" y="2888"/>
              <a:ext cx="138" cy="44"/>
            </a:xfrm>
            <a:prstGeom prst="straightConnector1">
              <a:avLst/>
            </a:prstGeom>
            <a:noFill/>
            <a:ln cap="flat" cmpd="sng" w="9525">
              <a:solidFill>
                <a:schemeClr val="dk1"/>
              </a:solidFill>
              <a:prstDash val="solid"/>
              <a:round/>
              <a:headEnd len="med" w="med" type="none"/>
              <a:tailEnd len="med" w="med" type="triangle"/>
            </a:ln>
          </p:spPr>
        </p:cxnSp>
        <p:cxnSp>
          <p:nvCxnSpPr>
            <p:cNvPr id="2254" name="Google Shape;2254;p36"/>
            <p:cNvCxnSpPr/>
            <p:nvPr/>
          </p:nvCxnSpPr>
          <p:spPr>
            <a:xfrm rot="9691848">
              <a:off x="3408" y="3018"/>
              <a:ext cx="138" cy="44"/>
            </a:xfrm>
            <a:prstGeom prst="straightConnector1">
              <a:avLst/>
            </a:prstGeom>
            <a:noFill/>
            <a:ln cap="flat" cmpd="sng" w="9525">
              <a:solidFill>
                <a:schemeClr val="dk1"/>
              </a:solidFill>
              <a:prstDash val="solid"/>
              <a:round/>
              <a:headEnd len="med" w="med" type="none"/>
              <a:tailEnd len="med" w="med" type="triangle"/>
            </a:ln>
          </p:spPr>
        </p:cxnSp>
      </p:grpSp>
      <p:grpSp>
        <p:nvGrpSpPr>
          <p:cNvPr id="2255" name="Google Shape;2255;p36"/>
          <p:cNvGrpSpPr/>
          <p:nvPr/>
        </p:nvGrpSpPr>
        <p:grpSpPr>
          <a:xfrm>
            <a:off x="4282416" y="3871913"/>
            <a:ext cx="1400834" cy="491582"/>
            <a:chOff x="2698" y="2439"/>
            <a:chExt cx="882" cy="310"/>
          </a:xfrm>
        </p:grpSpPr>
        <p:grpSp>
          <p:nvGrpSpPr>
            <p:cNvPr id="2256" name="Google Shape;2256;p36"/>
            <p:cNvGrpSpPr/>
            <p:nvPr/>
          </p:nvGrpSpPr>
          <p:grpSpPr>
            <a:xfrm>
              <a:off x="2698" y="2636"/>
              <a:ext cx="810" cy="112"/>
              <a:chOff x="2537" y="2636"/>
              <a:chExt cx="810" cy="112"/>
            </a:xfrm>
          </p:grpSpPr>
          <p:grpSp>
            <p:nvGrpSpPr>
              <p:cNvPr id="2257" name="Google Shape;2257;p36"/>
              <p:cNvGrpSpPr/>
              <p:nvPr/>
            </p:nvGrpSpPr>
            <p:grpSpPr>
              <a:xfrm rot="10793026">
                <a:off x="2697" y="2637"/>
                <a:ext cx="649" cy="111"/>
                <a:chOff x="4712" y="1742"/>
                <a:chExt cx="648" cy="110"/>
              </a:xfrm>
            </p:grpSpPr>
            <p:sp>
              <p:nvSpPr>
                <p:cNvPr id="2258" name="Google Shape;2258;p36"/>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36"/>
                <p:cNvSpPr/>
                <p:nvPr/>
              </p:nvSpPr>
              <p:spPr>
                <a:xfrm>
                  <a:off x="4714" y="1744"/>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260" name="Google Shape;2260;p36"/>
              <p:cNvCxnSpPr/>
              <p:nvPr/>
            </p:nvCxnSpPr>
            <p:spPr>
              <a:xfrm rot="9691848">
                <a:off x="2540" y="2666"/>
                <a:ext cx="138" cy="44"/>
              </a:xfrm>
              <a:prstGeom prst="straightConnector1">
                <a:avLst/>
              </a:prstGeom>
              <a:noFill/>
              <a:ln cap="flat" cmpd="sng" w="9525">
                <a:solidFill>
                  <a:schemeClr val="dk1"/>
                </a:solidFill>
                <a:prstDash val="solid"/>
                <a:round/>
                <a:headEnd len="med" w="med" type="none"/>
                <a:tailEnd len="med" w="med" type="triangle"/>
              </a:ln>
            </p:spPr>
          </p:cxnSp>
        </p:grpSp>
        <p:sp>
          <p:nvSpPr>
            <p:cNvPr id="2261" name="Google Shape;2261;p36"/>
            <p:cNvSpPr txBox="1"/>
            <p:nvPr/>
          </p:nvSpPr>
          <p:spPr>
            <a:xfrm>
              <a:off x="2810" y="2439"/>
              <a:ext cx="770"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C0000"/>
                  </a:solidFill>
                  <a:latin typeface="Arial"/>
                  <a:ea typeface="Arial"/>
                  <a:cs typeface="Arial"/>
                  <a:sym typeface="Arial"/>
                </a:rPr>
                <a:t>reassembly</a:t>
              </a:r>
              <a:endParaRPr i="1" sz="1800">
                <a:solidFill>
                  <a:srgbClr val="CC0000"/>
                </a:solidFill>
                <a:latin typeface="Arial"/>
                <a:ea typeface="Arial"/>
                <a:cs typeface="Arial"/>
                <a:sym typeface="Arial"/>
              </a:endParaRPr>
            </a:p>
          </p:txBody>
        </p:sp>
      </p:grpSp>
      <p:grpSp>
        <p:nvGrpSpPr>
          <p:cNvPr id="2262" name="Google Shape;2262;p36"/>
          <p:cNvGrpSpPr/>
          <p:nvPr/>
        </p:nvGrpSpPr>
        <p:grpSpPr>
          <a:xfrm>
            <a:off x="3849688" y="1708150"/>
            <a:ext cx="838200" cy="1720850"/>
            <a:chOff x="2345" y="1140"/>
            <a:chExt cx="528" cy="1084"/>
          </a:xfrm>
        </p:grpSpPr>
        <p:cxnSp>
          <p:nvCxnSpPr>
            <p:cNvPr id="2263" name="Google Shape;2263;p36"/>
            <p:cNvCxnSpPr/>
            <p:nvPr/>
          </p:nvCxnSpPr>
          <p:spPr>
            <a:xfrm flipH="1" rot="10800000">
              <a:off x="2811" y="1459"/>
              <a:ext cx="62" cy="5"/>
            </a:xfrm>
            <a:prstGeom prst="straightConnector1">
              <a:avLst/>
            </a:prstGeom>
            <a:noFill/>
            <a:ln cap="flat" cmpd="sng" w="19050">
              <a:solidFill>
                <a:schemeClr val="dk1"/>
              </a:solidFill>
              <a:prstDash val="solid"/>
              <a:round/>
              <a:headEnd len="med" w="med" type="none"/>
              <a:tailEnd len="med" w="med" type="none"/>
            </a:ln>
          </p:spPr>
        </p:cxnSp>
        <p:cxnSp>
          <p:nvCxnSpPr>
            <p:cNvPr id="2264" name="Google Shape;2264;p36"/>
            <p:cNvCxnSpPr/>
            <p:nvPr/>
          </p:nvCxnSpPr>
          <p:spPr>
            <a:xfrm flipH="1" rot="10800000">
              <a:off x="2811" y="1967"/>
              <a:ext cx="62" cy="2"/>
            </a:xfrm>
            <a:prstGeom prst="straightConnector1">
              <a:avLst/>
            </a:prstGeom>
            <a:noFill/>
            <a:ln cap="flat" cmpd="sng" w="19050">
              <a:solidFill>
                <a:schemeClr val="dk1"/>
              </a:solidFill>
              <a:prstDash val="solid"/>
              <a:round/>
              <a:headEnd len="med" w="med" type="none"/>
              <a:tailEnd len="med" w="med" type="none"/>
            </a:ln>
          </p:spPr>
        </p:cxnSp>
        <p:cxnSp>
          <p:nvCxnSpPr>
            <p:cNvPr id="2265" name="Google Shape;2265;p36"/>
            <p:cNvCxnSpPr/>
            <p:nvPr/>
          </p:nvCxnSpPr>
          <p:spPr>
            <a:xfrm>
              <a:off x="2868" y="1456"/>
              <a:ext cx="0" cy="510"/>
            </a:xfrm>
            <a:prstGeom prst="straightConnector1">
              <a:avLst/>
            </a:prstGeom>
            <a:noFill/>
            <a:ln cap="flat" cmpd="sng" w="12700">
              <a:solidFill>
                <a:schemeClr val="dk1"/>
              </a:solidFill>
              <a:prstDash val="solid"/>
              <a:round/>
              <a:headEnd len="med" w="med" type="none"/>
              <a:tailEnd len="med" w="med" type="none"/>
            </a:ln>
          </p:spPr>
        </p:cxnSp>
        <p:grpSp>
          <p:nvGrpSpPr>
            <p:cNvPr id="2266" name="Google Shape;2266;p36"/>
            <p:cNvGrpSpPr/>
            <p:nvPr/>
          </p:nvGrpSpPr>
          <p:grpSpPr>
            <a:xfrm>
              <a:off x="2345" y="1140"/>
              <a:ext cx="503" cy="444"/>
              <a:chOff x="-44" y="1473"/>
              <a:chExt cx="981" cy="1105"/>
            </a:xfrm>
          </p:grpSpPr>
          <p:pic>
            <p:nvPicPr>
              <p:cNvPr descr="desktop_computer_stylized_medium" id="2267" name="Google Shape;2267;p3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68" name="Google Shape;2268;p3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69" name="Google Shape;2269;p36"/>
            <p:cNvSpPr txBox="1"/>
            <p:nvPr/>
          </p:nvSpPr>
          <p:spPr>
            <a:xfrm rot="5400000">
              <a:off x="2526" y="1509"/>
              <a:ext cx="340"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endParaRPr/>
            </a:p>
          </p:txBody>
        </p:sp>
        <p:grpSp>
          <p:nvGrpSpPr>
            <p:cNvPr id="2270" name="Google Shape;2270;p36"/>
            <p:cNvGrpSpPr/>
            <p:nvPr/>
          </p:nvGrpSpPr>
          <p:grpSpPr>
            <a:xfrm>
              <a:off x="2357" y="1780"/>
              <a:ext cx="503" cy="444"/>
              <a:chOff x="-44" y="1473"/>
              <a:chExt cx="981" cy="1105"/>
            </a:xfrm>
          </p:grpSpPr>
          <p:pic>
            <p:nvPicPr>
              <p:cNvPr descr="desktop_computer_stylized_medium" id="2271" name="Google Shape;2271;p3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72" name="Google Shape;2272;p3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73" name="Google Shape;2273;p36"/>
          <p:cNvGrpSpPr/>
          <p:nvPr/>
        </p:nvGrpSpPr>
        <p:grpSpPr>
          <a:xfrm>
            <a:off x="5970588" y="2895600"/>
            <a:ext cx="698500" cy="355600"/>
            <a:chOff x="4396" y="1245"/>
            <a:chExt cx="672" cy="248"/>
          </a:xfrm>
        </p:grpSpPr>
        <p:sp>
          <p:nvSpPr>
            <p:cNvPr id="2274" name="Google Shape;2274;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5" name="Google Shape;2275;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6" name="Google Shape;2276;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277" name="Google Shape;2277;p36"/>
            <p:cNvGrpSpPr/>
            <p:nvPr/>
          </p:nvGrpSpPr>
          <p:grpSpPr>
            <a:xfrm>
              <a:off x="4530" y="1287"/>
              <a:ext cx="377" cy="75"/>
              <a:chOff x="2468" y="1332"/>
              <a:chExt cx="310" cy="60"/>
            </a:xfrm>
          </p:grpSpPr>
          <p:sp>
            <p:nvSpPr>
              <p:cNvPr id="2278" name="Google Shape;2278;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9" name="Google Shape;2279;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280" name="Google Shape;2280;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281" name="Google Shape;2281;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282" name="Google Shape;2282;p36"/>
          <p:cNvGrpSpPr/>
          <p:nvPr/>
        </p:nvGrpSpPr>
        <p:grpSpPr>
          <a:xfrm>
            <a:off x="4757738" y="1790700"/>
            <a:ext cx="698500" cy="355600"/>
            <a:chOff x="4396" y="1245"/>
            <a:chExt cx="672" cy="248"/>
          </a:xfrm>
        </p:grpSpPr>
        <p:sp>
          <p:nvSpPr>
            <p:cNvPr id="2283" name="Google Shape;2283;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4" name="Google Shape;2284;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5" name="Google Shape;2285;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286" name="Google Shape;2286;p36"/>
            <p:cNvGrpSpPr/>
            <p:nvPr/>
          </p:nvGrpSpPr>
          <p:grpSpPr>
            <a:xfrm>
              <a:off x="4530" y="1287"/>
              <a:ext cx="377" cy="75"/>
              <a:chOff x="2468" y="1332"/>
              <a:chExt cx="310" cy="60"/>
            </a:xfrm>
          </p:grpSpPr>
          <p:sp>
            <p:nvSpPr>
              <p:cNvPr id="2287" name="Google Shape;2287;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289" name="Google Shape;2289;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290" name="Google Shape;2290;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291" name="Google Shape;2291;p36"/>
          <p:cNvGrpSpPr/>
          <p:nvPr/>
        </p:nvGrpSpPr>
        <p:grpSpPr>
          <a:xfrm>
            <a:off x="4764088" y="2425700"/>
            <a:ext cx="698500" cy="355600"/>
            <a:chOff x="4396" y="1245"/>
            <a:chExt cx="672" cy="248"/>
          </a:xfrm>
        </p:grpSpPr>
        <p:sp>
          <p:nvSpPr>
            <p:cNvPr id="2292" name="Google Shape;2292;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3" name="Google Shape;2293;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4" name="Google Shape;2294;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295" name="Google Shape;2295;p36"/>
            <p:cNvGrpSpPr/>
            <p:nvPr/>
          </p:nvGrpSpPr>
          <p:grpSpPr>
            <a:xfrm>
              <a:off x="4530" y="1287"/>
              <a:ext cx="377" cy="75"/>
              <a:chOff x="2468" y="1332"/>
              <a:chExt cx="310" cy="60"/>
            </a:xfrm>
          </p:grpSpPr>
          <p:sp>
            <p:nvSpPr>
              <p:cNvPr id="2296" name="Google Shape;2296;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7" name="Google Shape;2297;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298" name="Google Shape;2298;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299" name="Google Shape;2299;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300" name="Google Shape;2300;p36"/>
          <p:cNvGrpSpPr/>
          <p:nvPr/>
        </p:nvGrpSpPr>
        <p:grpSpPr>
          <a:xfrm>
            <a:off x="5595938" y="2000250"/>
            <a:ext cx="698500" cy="355600"/>
            <a:chOff x="4396" y="1245"/>
            <a:chExt cx="672" cy="248"/>
          </a:xfrm>
        </p:grpSpPr>
        <p:sp>
          <p:nvSpPr>
            <p:cNvPr id="2301" name="Google Shape;2301;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2" name="Google Shape;2302;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3" name="Google Shape;2303;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304" name="Google Shape;2304;p36"/>
            <p:cNvGrpSpPr/>
            <p:nvPr/>
          </p:nvGrpSpPr>
          <p:grpSpPr>
            <a:xfrm>
              <a:off x="4530" y="1287"/>
              <a:ext cx="377" cy="75"/>
              <a:chOff x="2468" y="1332"/>
              <a:chExt cx="310" cy="60"/>
            </a:xfrm>
          </p:grpSpPr>
          <p:sp>
            <p:nvSpPr>
              <p:cNvPr id="2305" name="Google Shape;2305;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6" name="Google Shape;2306;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307" name="Google Shape;2307;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308" name="Google Shape;2308;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309" name="Google Shape;2309;p36"/>
          <p:cNvGrpSpPr/>
          <p:nvPr/>
        </p:nvGrpSpPr>
        <p:grpSpPr>
          <a:xfrm>
            <a:off x="6309089" y="3094102"/>
            <a:ext cx="1145812" cy="811148"/>
            <a:chOff x="3974" y="1949"/>
            <a:chExt cx="722" cy="511"/>
          </a:xfrm>
        </p:grpSpPr>
        <p:grpSp>
          <p:nvGrpSpPr>
            <p:cNvPr id="2310" name="Google Shape;2310;p36"/>
            <p:cNvGrpSpPr/>
            <p:nvPr/>
          </p:nvGrpSpPr>
          <p:grpSpPr>
            <a:xfrm rot="3346875">
              <a:off x="3958" y="2041"/>
              <a:ext cx="281" cy="109"/>
              <a:chOff x="5078" y="1860"/>
              <a:chExt cx="281" cy="109"/>
            </a:xfrm>
          </p:grpSpPr>
          <p:sp>
            <p:nvSpPr>
              <p:cNvPr id="2311" name="Google Shape;2311;p36"/>
              <p:cNvSpPr/>
              <p:nvPr/>
            </p:nvSpPr>
            <p:spPr>
              <a:xfrm>
                <a:off x="5215" y="1861"/>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2" name="Google Shape;2312;p36"/>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13" name="Google Shape;2313;p36"/>
            <p:cNvGrpSpPr/>
            <p:nvPr/>
          </p:nvGrpSpPr>
          <p:grpSpPr>
            <a:xfrm rot="3215306">
              <a:off x="4157" y="2106"/>
              <a:ext cx="282" cy="108"/>
              <a:chOff x="5076" y="1860"/>
              <a:chExt cx="282" cy="108"/>
            </a:xfrm>
          </p:grpSpPr>
          <p:sp>
            <p:nvSpPr>
              <p:cNvPr id="2314" name="Google Shape;2314;p36"/>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5" name="Google Shape;2315;p36"/>
              <p:cNvSpPr/>
              <p:nvPr/>
            </p:nvSpPr>
            <p:spPr>
              <a:xfrm>
                <a:off x="5076"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16" name="Google Shape;2316;p36"/>
            <p:cNvGrpSpPr/>
            <p:nvPr/>
          </p:nvGrpSpPr>
          <p:grpSpPr>
            <a:xfrm rot="3051000">
              <a:off x="4380" y="2183"/>
              <a:ext cx="280" cy="108"/>
              <a:chOff x="5078" y="1860"/>
              <a:chExt cx="280" cy="108"/>
            </a:xfrm>
          </p:grpSpPr>
          <p:sp>
            <p:nvSpPr>
              <p:cNvPr id="2317" name="Google Shape;2317;p36"/>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8" name="Google Shape;2318;p36"/>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319" name="Google Shape;2319;p36"/>
            <p:cNvCxnSpPr/>
            <p:nvPr/>
          </p:nvCxnSpPr>
          <p:spPr>
            <a:xfrm>
              <a:off x="4184" y="2216"/>
              <a:ext cx="84" cy="112"/>
            </a:xfrm>
            <a:prstGeom prst="straightConnector1">
              <a:avLst/>
            </a:prstGeom>
            <a:noFill/>
            <a:ln cap="flat" cmpd="sng" w="9525">
              <a:solidFill>
                <a:schemeClr val="dk1"/>
              </a:solidFill>
              <a:prstDash val="solid"/>
              <a:round/>
              <a:headEnd len="med" w="med" type="none"/>
              <a:tailEnd len="med" w="med" type="triangle"/>
            </a:ln>
          </p:spPr>
        </p:cxnSp>
        <p:cxnSp>
          <p:nvCxnSpPr>
            <p:cNvPr id="2320" name="Google Shape;2320;p36"/>
            <p:cNvCxnSpPr/>
            <p:nvPr/>
          </p:nvCxnSpPr>
          <p:spPr>
            <a:xfrm>
              <a:off x="4388" y="2278"/>
              <a:ext cx="82" cy="112"/>
            </a:xfrm>
            <a:prstGeom prst="straightConnector1">
              <a:avLst/>
            </a:prstGeom>
            <a:noFill/>
            <a:ln cap="flat" cmpd="sng" w="9525">
              <a:solidFill>
                <a:schemeClr val="dk1"/>
              </a:solidFill>
              <a:prstDash val="solid"/>
              <a:round/>
              <a:headEnd len="med" w="med" type="none"/>
              <a:tailEnd len="med" w="med" type="triangle"/>
            </a:ln>
          </p:spPr>
        </p:cxnSp>
        <p:cxnSp>
          <p:nvCxnSpPr>
            <p:cNvPr id="2321" name="Google Shape;2321;p36"/>
            <p:cNvCxnSpPr/>
            <p:nvPr/>
          </p:nvCxnSpPr>
          <p:spPr>
            <a:xfrm>
              <a:off x="4620" y="2350"/>
              <a:ext cx="76" cy="110"/>
            </a:xfrm>
            <a:prstGeom prst="straightConnector1">
              <a:avLst/>
            </a:prstGeom>
            <a:noFill/>
            <a:ln cap="flat" cmpd="sng" w="9525">
              <a:solidFill>
                <a:schemeClr val="dk1"/>
              </a:solidFill>
              <a:prstDash val="solid"/>
              <a:round/>
              <a:headEnd len="med" w="med" type="none"/>
              <a:tailEnd len="med" w="med" type="triangle"/>
            </a:ln>
          </p:spPr>
        </p:cxnSp>
      </p:grpSp>
      <p:grpSp>
        <p:nvGrpSpPr>
          <p:cNvPr id="2322" name="Google Shape;2322;p36"/>
          <p:cNvGrpSpPr/>
          <p:nvPr/>
        </p:nvGrpSpPr>
        <p:grpSpPr>
          <a:xfrm>
            <a:off x="6694488" y="3886200"/>
            <a:ext cx="698500" cy="355600"/>
            <a:chOff x="4396" y="1245"/>
            <a:chExt cx="672" cy="248"/>
          </a:xfrm>
        </p:grpSpPr>
        <p:sp>
          <p:nvSpPr>
            <p:cNvPr id="2323" name="Google Shape;2323;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24" name="Google Shape;2324;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25" name="Google Shape;2325;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326" name="Google Shape;2326;p36"/>
            <p:cNvGrpSpPr/>
            <p:nvPr/>
          </p:nvGrpSpPr>
          <p:grpSpPr>
            <a:xfrm>
              <a:off x="4530" y="1287"/>
              <a:ext cx="377" cy="75"/>
              <a:chOff x="2468" y="1332"/>
              <a:chExt cx="310" cy="60"/>
            </a:xfrm>
          </p:grpSpPr>
          <p:sp>
            <p:nvSpPr>
              <p:cNvPr id="2327" name="Google Shape;2327;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8" name="Google Shape;2328;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329" name="Google Shape;2329;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330" name="Google Shape;2330;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331" name="Google Shape;2331;p36"/>
          <p:cNvGrpSpPr/>
          <p:nvPr/>
        </p:nvGrpSpPr>
        <p:grpSpPr>
          <a:xfrm>
            <a:off x="5791200" y="4954588"/>
            <a:ext cx="698500" cy="355600"/>
            <a:chOff x="4396" y="1245"/>
            <a:chExt cx="672" cy="248"/>
          </a:xfrm>
        </p:grpSpPr>
        <p:sp>
          <p:nvSpPr>
            <p:cNvPr id="2332" name="Google Shape;2332;p36"/>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3" name="Google Shape;2333;p36"/>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4" name="Google Shape;2334;p36"/>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335" name="Google Shape;2335;p36"/>
            <p:cNvGrpSpPr/>
            <p:nvPr/>
          </p:nvGrpSpPr>
          <p:grpSpPr>
            <a:xfrm>
              <a:off x="4530" y="1287"/>
              <a:ext cx="377" cy="75"/>
              <a:chOff x="2468" y="1332"/>
              <a:chExt cx="310" cy="60"/>
            </a:xfrm>
          </p:grpSpPr>
          <p:sp>
            <p:nvSpPr>
              <p:cNvPr id="2336" name="Google Shape;2336;p3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3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338" name="Google Shape;2338;p36"/>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2339" name="Google Shape;2339;p36"/>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2340" name="Google Shape;2340;p36"/>
          <p:cNvGrpSpPr/>
          <p:nvPr/>
        </p:nvGrpSpPr>
        <p:grpSpPr>
          <a:xfrm>
            <a:off x="4752975" y="4400550"/>
            <a:ext cx="738188" cy="1385888"/>
            <a:chOff x="2345" y="1140"/>
            <a:chExt cx="528" cy="1084"/>
          </a:xfrm>
        </p:grpSpPr>
        <p:cxnSp>
          <p:nvCxnSpPr>
            <p:cNvPr id="2341" name="Google Shape;2341;p36"/>
            <p:cNvCxnSpPr/>
            <p:nvPr/>
          </p:nvCxnSpPr>
          <p:spPr>
            <a:xfrm flipH="1" rot="10800000">
              <a:off x="2811" y="1459"/>
              <a:ext cx="62" cy="5"/>
            </a:xfrm>
            <a:prstGeom prst="straightConnector1">
              <a:avLst/>
            </a:prstGeom>
            <a:noFill/>
            <a:ln cap="flat" cmpd="sng" w="19050">
              <a:solidFill>
                <a:schemeClr val="dk1"/>
              </a:solidFill>
              <a:prstDash val="solid"/>
              <a:round/>
              <a:headEnd len="med" w="med" type="none"/>
              <a:tailEnd len="med" w="med" type="none"/>
            </a:ln>
          </p:spPr>
        </p:cxnSp>
        <p:cxnSp>
          <p:nvCxnSpPr>
            <p:cNvPr id="2342" name="Google Shape;2342;p36"/>
            <p:cNvCxnSpPr/>
            <p:nvPr/>
          </p:nvCxnSpPr>
          <p:spPr>
            <a:xfrm flipH="1" rot="10800000">
              <a:off x="2811" y="1967"/>
              <a:ext cx="62" cy="2"/>
            </a:xfrm>
            <a:prstGeom prst="straightConnector1">
              <a:avLst/>
            </a:prstGeom>
            <a:noFill/>
            <a:ln cap="flat" cmpd="sng" w="19050">
              <a:solidFill>
                <a:schemeClr val="dk1"/>
              </a:solidFill>
              <a:prstDash val="solid"/>
              <a:round/>
              <a:headEnd len="med" w="med" type="none"/>
              <a:tailEnd len="med" w="med" type="none"/>
            </a:ln>
          </p:spPr>
        </p:cxnSp>
        <p:cxnSp>
          <p:nvCxnSpPr>
            <p:cNvPr id="2343" name="Google Shape;2343;p36"/>
            <p:cNvCxnSpPr/>
            <p:nvPr/>
          </p:nvCxnSpPr>
          <p:spPr>
            <a:xfrm>
              <a:off x="2868" y="1455"/>
              <a:ext cx="0" cy="509"/>
            </a:xfrm>
            <a:prstGeom prst="straightConnector1">
              <a:avLst/>
            </a:prstGeom>
            <a:noFill/>
            <a:ln cap="flat" cmpd="sng" w="12700">
              <a:solidFill>
                <a:schemeClr val="dk1"/>
              </a:solidFill>
              <a:prstDash val="solid"/>
              <a:round/>
              <a:headEnd len="med" w="med" type="none"/>
              <a:tailEnd len="med" w="med" type="none"/>
            </a:ln>
          </p:spPr>
        </p:cxnSp>
        <p:grpSp>
          <p:nvGrpSpPr>
            <p:cNvPr id="2344" name="Google Shape;2344;p36"/>
            <p:cNvGrpSpPr/>
            <p:nvPr/>
          </p:nvGrpSpPr>
          <p:grpSpPr>
            <a:xfrm>
              <a:off x="2345" y="1140"/>
              <a:ext cx="503" cy="444"/>
              <a:chOff x="-44" y="1473"/>
              <a:chExt cx="981" cy="1105"/>
            </a:xfrm>
          </p:grpSpPr>
          <p:pic>
            <p:nvPicPr>
              <p:cNvPr descr="desktop_computer_stylized_medium" id="2345" name="Google Shape;2345;p3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346" name="Google Shape;2346;p3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7" name="Google Shape;2347;p36"/>
            <p:cNvSpPr txBox="1"/>
            <p:nvPr/>
          </p:nvSpPr>
          <p:spPr>
            <a:xfrm rot="5400000">
              <a:off x="2463" y="1529"/>
              <a:ext cx="422" cy="3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endParaRPr/>
            </a:p>
          </p:txBody>
        </p:sp>
        <p:grpSp>
          <p:nvGrpSpPr>
            <p:cNvPr id="2348" name="Google Shape;2348;p36"/>
            <p:cNvGrpSpPr/>
            <p:nvPr/>
          </p:nvGrpSpPr>
          <p:grpSpPr>
            <a:xfrm>
              <a:off x="2357" y="1780"/>
              <a:ext cx="503" cy="444"/>
              <a:chOff x="-44" y="1473"/>
              <a:chExt cx="981" cy="1105"/>
            </a:xfrm>
          </p:grpSpPr>
          <p:pic>
            <p:nvPicPr>
              <p:cNvPr descr="desktop_computer_stylized_medium" id="2349" name="Google Shape;2349;p3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350" name="Google Shape;2350;p3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10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9"/>
                                        </p:tgtEl>
                                        <p:attrNameLst>
                                          <p:attrName>style.visibility</p:attrName>
                                        </p:attrNameLst>
                                      </p:cBhvr>
                                      <p:to>
                                        <p:strVal val="visible"/>
                                      </p:to>
                                    </p:set>
                                    <p:animEffect filter="fade" transition="in">
                                      <p:cBhvr>
                                        <p:cTn dur="1000"/>
                                        <p:tgtEl>
                                          <p:spTgt spid="2309"/>
                                        </p:tgtEl>
                                      </p:cBhvr>
                                    </p:animEffect>
                                  </p:childTnLst>
                                </p:cTn>
                              </p:par>
                              <p:par>
                                <p:cTn fill="hold" nodeType="withEffect" presetClass="entr" presetID="10" presetSubtype="0">
                                  <p:stCondLst>
                                    <p:cond delay="0"/>
                                  </p:stCondLst>
                                  <p:childTnLst>
                                    <p:set>
                                      <p:cBhvr>
                                        <p:cTn dur="1" fill="hold">
                                          <p:stCondLst>
                                            <p:cond delay="0"/>
                                          </p:stCondLst>
                                        </p:cTn>
                                        <p:tgtEl>
                                          <p:spTgt spid="2240">
                                            <p:txEl>
                                              <p:pRg end="0" st="0"/>
                                            </p:txEl>
                                          </p:spTgt>
                                        </p:tgtEl>
                                        <p:attrNameLst>
                                          <p:attrName>style.visibility</p:attrName>
                                        </p:attrNameLst>
                                      </p:cBhvr>
                                      <p:to>
                                        <p:strVal val="visible"/>
                                      </p:to>
                                    </p:set>
                                    <p:animEffect filter="fade" transition="in">
                                      <p:cBhvr>
                                        <p:cTn dur="500"/>
                                        <p:tgtEl>
                                          <p:spTgt spid="22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0">
                                            <p:txEl>
                                              <p:pRg end="1" st="1"/>
                                            </p:txEl>
                                          </p:spTgt>
                                        </p:tgtEl>
                                        <p:attrNameLst>
                                          <p:attrName>style.visibility</p:attrName>
                                        </p:attrNameLst>
                                      </p:cBhvr>
                                      <p:to>
                                        <p:strVal val="visible"/>
                                      </p:to>
                                    </p:set>
                                    <p:animEffect filter="fade" transition="in">
                                      <p:cBhvr>
                                        <p:cTn dur="500"/>
                                        <p:tgtEl>
                                          <p:spTgt spid="224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0">
                                            <p:txEl>
                                              <p:pRg end="2" st="2"/>
                                            </p:txEl>
                                          </p:spTgt>
                                        </p:tgtEl>
                                        <p:attrNameLst>
                                          <p:attrName>style.visibility</p:attrName>
                                        </p:attrNameLst>
                                      </p:cBhvr>
                                      <p:to>
                                        <p:strVal val="visible"/>
                                      </p:to>
                                    </p:set>
                                    <p:animEffect filter="fade" transition="in">
                                      <p:cBhvr>
                                        <p:cTn dur="500"/>
                                        <p:tgtEl>
                                          <p:spTgt spid="2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pic>
        <p:nvPicPr>
          <p:cNvPr descr="A close up of a logo&#10;&#10;Description automatically generated" id="2355" name="Google Shape;2355;p3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356" name="Google Shape;2356;p3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357" name="Google Shape;2357;p3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358" name="Google Shape;2358;p3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fragmentation, reassembly</a:t>
            </a:r>
            <a:endParaRPr/>
          </a:p>
        </p:txBody>
      </p:sp>
      <p:grpSp>
        <p:nvGrpSpPr>
          <p:cNvPr id="2359" name="Google Shape;2359;p37"/>
          <p:cNvGrpSpPr/>
          <p:nvPr/>
        </p:nvGrpSpPr>
        <p:grpSpPr>
          <a:xfrm>
            <a:off x="3595688" y="1721143"/>
            <a:ext cx="4248150" cy="660400"/>
            <a:chOff x="3006" y="1205"/>
            <a:chExt cx="2676" cy="416"/>
          </a:xfrm>
        </p:grpSpPr>
        <p:sp>
          <p:nvSpPr>
            <p:cNvPr id="2360" name="Google Shape;2360;p37"/>
            <p:cNvSpPr/>
            <p:nvPr/>
          </p:nvSpPr>
          <p:spPr>
            <a:xfrm>
              <a:off x="3048" y="1212"/>
              <a:ext cx="2634" cy="3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1" name="Google Shape;2361;p37"/>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2" name="Google Shape;2362;p37"/>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63" name="Google Shape;2363;p37"/>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2364" name="Google Shape;2364;p37"/>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2365" name="Google Shape;2365;p37"/>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=4000</a:t>
              </a:r>
              <a:endParaRPr/>
            </a:p>
          </p:txBody>
        </p:sp>
        <p:cxnSp>
          <p:nvCxnSpPr>
            <p:cNvPr id="2366" name="Google Shape;2366;p37"/>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67" name="Google Shape;2367;p37"/>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68" name="Google Shape;2368;p37"/>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2369" name="Google Shape;2369;p37"/>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70" name="Google Shape;2370;p37"/>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sp>
          <p:nvSpPr>
            <p:cNvPr id="2371" name="Google Shape;2371;p37"/>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72" name="Google Shape;2372;p37"/>
          <p:cNvGrpSpPr/>
          <p:nvPr/>
        </p:nvGrpSpPr>
        <p:grpSpPr>
          <a:xfrm>
            <a:off x="3684588" y="2484731"/>
            <a:ext cx="4711700" cy="3278187"/>
            <a:chOff x="2321" y="1443"/>
            <a:chExt cx="2968" cy="2065"/>
          </a:xfrm>
        </p:grpSpPr>
        <p:grpSp>
          <p:nvGrpSpPr>
            <p:cNvPr id="2373" name="Google Shape;2373;p37"/>
            <p:cNvGrpSpPr/>
            <p:nvPr/>
          </p:nvGrpSpPr>
          <p:grpSpPr>
            <a:xfrm>
              <a:off x="2613" y="2066"/>
              <a:ext cx="2676" cy="416"/>
              <a:chOff x="3006" y="1205"/>
              <a:chExt cx="2676" cy="416"/>
            </a:xfrm>
          </p:grpSpPr>
          <p:sp>
            <p:nvSpPr>
              <p:cNvPr id="2374" name="Google Shape;2374;p37"/>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5" name="Google Shape;2375;p37"/>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6" name="Google Shape;2376;p37"/>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77" name="Google Shape;2377;p37"/>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2378" name="Google Shape;2378;p37"/>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2379" name="Google Shape;2379;p37"/>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=1500</a:t>
                </a:r>
                <a:endParaRPr/>
              </a:p>
            </p:txBody>
          </p:sp>
          <p:cxnSp>
            <p:nvCxnSpPr>
              <p:cNvPr id="2380" name="Google Shape;2380;p37"/>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81" name="Google Shape;2381;p37"/>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82" name="Google Shape;2382;p37"/>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2383" name="Google Shape;2383;p37"/>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84" name="Google Shape;2384;p37"/>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sp>
            <p:nvSpPr>
              <p:cNvPr id="2385" name="Google Shape;2385;p37"/>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86" name="Google Shape;2386;p37"/>
            <p:cNvGrpSpPr/>
            <p:nvPr/>
          </p:nvGrpSpPr>
          <p:grpSpPr>
            <a:xfrm>
              <a:off x="2613" y="2570"/>
              <a:ext cx="2676" cy="416"/>
              <a:chOff x="3006" y="1205"/>
              <a:chExt cx="2676" cy="416"/>
            </a:xfrm>
          </p:grpSpPr>
          <p:sp>
            <p:nvSpPr>
              <p:cNvPr id="2387" name="Google Shape;2387;p37"/>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8" name="Google Shape;2388;p37"/>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9" name="Google Shape;2389;p37"/>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90" name="Google Shape;2390;p37"/>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=185</a:t>
                </a:r>
                <a:endParaRPr/>
              </a:p>
            </p:txBody>
          </p:sp>
          <p:sp>
            <p:nvSpPr>
              <p:cNvPr id="2391" name="Google Shape;2391;p37"/>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2392" name="Google Shape;2392;p37"/>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=1500</a:t>
                </a:r>
                <a:endParaRPr/>
              </a:p>
            </p:txBody>
          </p:sp>
          <p:cxnSp>
            <p:nvCxnSpPr>
              <p:cNvPr id="2393" name="Google Shape;2393;p37"/>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94" name="Google Shape;2394;p37"/>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95" name="Google Shape;2395;p37"/>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2396" name="Google Shape;2396;p37"/>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397" name="Google Shape;2397;p37"/>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sp>
            <p:nvSpPr>
              <p:cNvPr id="2398" name="Google Shape;2398;p37"/>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99" name="Google Shape;2399;p37"/>
            <p:cNvGrpSpPr/>
            <p:nvPr/>
          </p:nvGrpSpPr>
          <p:grpSpPr>
            <a:xfrm>
              <a:off x="2607" y="3092"/>
              <a:ext cx="2676" cy="416"/>
              <a:chOff x="3006" y="1205"/>
              <a:chExt cx="2676" cy="416"/>
            </a:xfrm>
          </p:grpSpPr>
          <p:sp>
            <p:nvSpPr>
              <p:cNvPr id="2400" name="Google Shape;2400;p37"/>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1" name="Google Shape;2401;p37"/>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2" name="Google Shape;2402;p37"/>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403" name="Google Shape;2403;p37"/>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=370</a:t>
                </a:r>
                <a:endParaRPr/>
              </a:p>
            </p:txBody>
          </p:sp>
          <p:sp>
            <p:nvSpPr>
              <p:cNvPr id="2404" name="Google Shape;2404;p37"/>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2405" name="Google Shape;2405;p37"/>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=1040</a:t>
                </a:r>
                <a:endParaRPr/>
              </a:p>
            </p:txBody>
          </p:sp>
          <p:cxnSp>
            <p:nvCxnSpPr>
              <p:cNvPr id="2406" name="Google Shape;2406;p37"/>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407" name="Google Shape;2407;p37"/>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408" name="Google Shape;2408;p37"/>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2409" name="Google Shape;2409;p37"/>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2410" name="Google Shape;2410;p37"/>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sp>
            <p:nvSpPr>
              <p:cNvPr id="2411" name="Google Shape;2411;p37"/>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12" name="Google Shape;2412;p37"/>
            <p:cNvSpPr/>
            <p:nvPr/>
          </p:nvSpPr>
          <p:spPr>
            <a:xfrm>
              <a:off x="2337" y="1443"/>
              <a:ext cx="210" cy="1362"/>
            </a:xfrm>
            <a:custGeom>
              <a:rect b="b" l="l" r="r" t="t"/>
              <a:pathLst>
                <a:path extrusionOk="0" h="1362" w="210">
                  <a:moveTo>
                    <a:pt x="0" y="0"/>
                  </a:moveTo>
                  <a:lnTo>
                    <a:pt x="0" y="1362"/>
                  </a:lnTo>
                  <a:lnTo>
                    <a:pt x="210" y="858"/>
                  </a:lnTo>
                </a:path>
              </a:pathLst>
            </a:custGeom>
            <a:noFill/>
            <a:ln cap="flat" cmpd="sng" w="19050">
              <a:solidFill>
                <a:srgbClr val="CC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13" name="Google Shape;2413;p37"/>
            <p:cNvCxnSpPr/>
            <p:nvPr/>
          </p:nvCxnSpPr>
          <p:spPr>
            <a:xfrm>
              <a:off x="2337" y="2787"/>
              <a:ext cx="228" cy="0"/>
            </a:xfrm>
            <a:prstGeom prst="straightConnector1">
              <a:avLst/>
            </a:prstGeom>
            <a:noFill/>
            <a:ln cap="flat" cmpd="sng" w="19050">
              <a:solidFill>
                <a:srgbClr val="CC0000"/>
              </a:solidFill>
              <a:prstDash val="solid"/>
              <a:round/>
              <a:headEnd len="med" w="med" type="none"/>
              <a:tailEnd len="med" w="med" type="triangle"/>
            </a:ln>
          </p:spPr>
        </p:cxnSp>
        <p:cxnSp>
          <p:nvCxnSpPr>
            <p:cNvPr id="2414" name="Google Shape;2414;p37"/>
            <p:cNvCxnSpPr/>
            <p:nvPr/>
          </p:nvCxnSpPr>
          <p:spPr>
            <a:xfrm>
              <a:off x="2343" y="2793"/>
              <a:ext cx="210" cy="498"/>
            </a:xfrm>
            <a:prstGeom prst="straightConnector1">
              <a:avLst/>
            </a:prstGeom>
            <a:noFill/>
            <a:ln cap="flat" cmpd="sng" w="19050">
              <a:solidFill>
                <a:srgbClr val="CC0000"/>
              </a:solidFill>
              <a:prstDash val="solid"/>
              <a:round/>
              <a:headEnd len="med" w="med" type="none"/>
              <a:tailEnd len="med" w="med" type="triangle"/>
            </a:ln>
          </p:spPr>
        </p:cxnSp>
        <p:sp>
          <p:nvSpPr>
            <p:cNvPr id="2415" name="Google Shape;2415;p37"/>
            <p:cNvSpPr txBox="1"/>
            <p:nvPr/>
          </p:nvSpPr>
          <p:spPr>
            <a:xfrm>
              <a:off x="2321" y="1490"/>
              <a:ext cx="1988"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CC0000"/>
                  </a:solidFill>
                  <a:latin typeface="Arial"/>
                  <a:ea typeface="Arial"/>
                  <a:cs typeface="Arial"/>
                  <a:sym typeface="Arial"/>
                </a:rPr>
                <a:t>one large datagram becomes</a:t>
              </a:r>
              <a:endParaRPr/>
            </a:p>
            <a:p>
              <a:pPr indent="0" lvl="0" marL="0" marR="0" rtl="0" algn="l">
                <a:spcBef>
                  <a:spcPts val="0"/>
                </a:spcBef>
                <a:spcAft>
                  <a:spcPts val="0"/>
                </a:spcAft>
                <a:buNone/>
              </a:pPr>
              <a:r>
                <a:rPr i="1" lang="en-US" sz="1800">
                  <a:solidFill>
                    <a:srgbClr val="CC0000"/>
                  </a:solidFill>
                  <a:latin typeface="Arial"/>
                  <a:ea typeface="Arial"/>
                  <a:cs typeface="Arial"/>
                  <a:sym typeface="Arial"/>
                </a:rPr>
                <a:t>several smaller datagrams</a:t>
              </a:r>
              <a:endParaRPr/>
            </a:p>
          </p:txBody>
        </p:sp>
      </p:grpSp>
      <p:sp>
        <p:nvSpPr>
          <p:cNvPr id="2416" name="Google Shape;2416;p37"/>
          <p:cNvSpPr/>
          <p:nvPr/>
        </p:nvSpPr>
        <p:spPr>
          <a:xfrm>
            <a:off x="331788" y="1995781"/>
            <a:ext cx="2830512" cy="1677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i="1" lang="en-US" sz="2800">
                <a:solidFill>
                  <a:srgbClr val="CC0000"/>
                </a:solidFill>
                <a:latin typeface="Gill Sans"/>
                <a:ea typeface="Gill Sans"/>
                <a:cs typeface="Gill Sans"/>
                <a:sym typeface="Gill Sans"/>
              </a:rPr>
              <a:t>example:</a:t>
            </a:r>
            <a:endParaRPr/>
          </a:p>
          <a:p>
            <a:pPr indent="-342900" lvl="0" marL="342900" marR="0" rtl="0" algn="l">
              <a:lnSpc>
                <a:spcPct val="85000"/>
              </a:lnSpc>
              <a:spcBef>
                <a:spcPts val="400"/>
              </a:spcBef>
              <a:spcAft>
                <a:spcPts val="0"/>
              </a:spcAft>
              <a:buClr>
                <a:srgbClr val="000099"/>
              </a:buClr>
              <a:buSzPts val="1300"/>
              <a:buFont typeface="Noto Sans Symbols"/>
              <a:buChar char="❖"/>
            </a:pPr>
            <a:r>
              <a:rPr lang="en-US" sz="2000">
                <a:solidFill>
                  <a:schemeClr val="dk1"/>
                </a:solidFill>
                <a:latin typeface="Gill Sans"/>
                <a:ea typeface="Gill Sans"/>
                <a:cs typeface="Gill Sans"/>
                <a:sym typeface="Gill Sans"/>
              </a:rPr>
              <a:t>4000 byte datagram</a:t>
            </a:r>
            <a:endParaRPr/>
          </a:p>
          <a:p>
            <a:pPr indent="-342900" lvl="0" marL="342900" marR="0" rtl="0" algn="l">
              <a:lnSpc>
                <a:spcPct val="85000"/>
              </a:lnSpc>
              <a:spcBef>
                <a:spcPts val="400"/>
              </a:spcBef>
              <a:spcAft>
                <a:spcPts val="0"/>
              </a:spcAft>
              <a:buClr>
                <a:srgbClr val="000099"/>
              </a:buClr>
              <a:buSzPts val="1300"/>
              <a:buFont typeface="Noto Sans Symbols"/>
              <a:buChar char="❖"/>
            </a:pPr>
            <a:r>
              <a:rPr lang="en-US" sz="2000">
                <a:solidFill>
                  <a:schemeClr val="dk1"/>
                </a:solidFill>
                <a:latin typeface="Gill Sans"/>
                <a:ea typeface="Gill Sans"/>
                <a:cs typeface="Gill Sans"/>
                <a:sym typeface="Gill Sans"/>
              </a:rPr>
              <a:t>MTU = 1500 bytes</a:t>
            </a:r>
            <a:endParaRPr/>
          </a:p>
          <a:p>
            <a:pPr indent="-260350" lvl="0" marL="342900" marR="0" rtl="0" algn="l">
              <a:lnSpc>
                <a:spcPct val="85000"/>
              </a:lnSpc>
              <a:spcBef>
                <a:spcPts val="400"/>
              </a:spcBef>
              <a:spcAft>
                <a:spcPts val="0"/>
              </a:spcAft>
              <a:buClr>
                <a:srgbClr val="000099"/>
              </a:buClr>
              <a:buSzPts val="1300"/>
              <a:buFont typeface="Noto Sans Symbols"/>
              <a:buNone/>
            </a:pPr>
            <a:r>
              <a:t/>
            </a:r>
            <a:endParaRPr sz="2000">
              <a:solidFill>
                <a:schemeClr val="dk1"/>
              </a:solidFill>
              <a:latin typeface="Gill Sans"/>
              <a:ea typeface="Gill Sans"/>
              <a:cs typeface="Gill Sans"/>
              <a:sym typeface="Gill Sans"/>
            </a:endParaRPr>
          </a:p>
        </p:txBody>
      </p:sp>
      <p:sp>
        <p:nvSpPr>
          <p:cNvPr id="2417" name="Google Shape;2417;p37"/>
          <p:cNvSpPr txBox="1"/>
          <p:nvPr/>
        </p:nvSpPr>
        <p:spPr>
          <a:xfrm>
            <a:off x="1042988" y="3432468"/>
            <a:ext cx="16065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1480 bytes in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data field</a:t>
            </a:r>
            <a:endParaRPr/>
          </a:p>
        </p:txBody>
      </p:sp>
      <p:sp>
        <p:nvSpPr>
          <p:cNvPr id="2418" name="Google Shape;2418;p37"/>
          <p:cNvSpPr txBox="1"/>
          <p:nvPr/>
        </p:nvSpPr>
        <p:spPr>
          <a:xfrm>
            <a:off x="1504950" y="4265906"/>
            <a:ext cx="9461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offset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1480/8 </a:t>
            </a:r>
            <a:endParaRPr/>
          </a:p>
        </p:txBody>
      </p:sp>
      <p:cxnSp>
        <p:nvCxnSpPr>
          <p:cNvPr id="2419" name="Google Shape;2419;p37"/>
          <p:cNvCxnSpPr/>
          <p:nvPr/>
        </p:nvCxnSpPr>
        <p:spPr>
          <a:xfrm>
            <a:off x="1985963" y="3784893"/>
            <a:ext cx="2619375" cy="0"/>
          </a:xfrm>
          <a:prstGeom prst="straightConnector1">
            <a:avLst/>
          </a:prstGeom>
          <a:noFill/>
          <a:ln cap="flat" cmpd="sng" w="9525">
            <a:solidFill>
              <a:schemeClr val="dk1"/>
            </a:solidFill>
            <a:prstDash val="solid"/>
            <a:round/>
            <a:headEnd len="med" w="med" type="none"/>
            <a:tailEnd len="med" w="med" type="none"/>
          </a:ln>
        </p:spPr>
      </p:cxnSp>
      <p:cxnSp>
        <p:nvCxnSpPr>
          <p:cNvPr id="2420" name="Google Shape;2420;p37"/>
          <p:cNvCxnSpPr/>
          <p:nvPr/>
        </p:nvCxnSpPr>
        <p:spPr>
          <a:xfrm rot="10800000">
            <a:off x="2319338" y="4588168"/>
            <a:ext cx="4672012"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2"/>
                                        </p:tgtEl>
                                        <p:attrNameLst>
                                          <p:attrName>style.visibility</p:attrName>
                                        </p:attrNameLst>
                                      </p:cBhvr>
                                      <p:to>
                                        <p:strVal val="visible"/>
                                      </p:to>
                                    </p:set>
                                    <p:animEffect filter="fade" transition="in">
                                      <p:cBhvr>
                                        <p:cTn dur="1000"/>
                                        <p:tgtEl>
                                          <p:spTgt spid="2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500"/>
                                        <p:tgtEl>
                                          <p:spTgt spid="2417"/>
                                        </p:tgtEl>
                                      </p:cBhvr>
                                    </p:animEffect>
                                  </p:childTnLst>
                                </p:cTn>
                              </p:par>
                              <p:par>
                                <p:cTn fill="hold" nodeType="withEffect" presetClass="entr" presetID="10" presetSubtype="0">
                                  <p:stCondLst>
                                    <p:cond delay="0"/>
                                  </p:stCondLst>
                                  <p:childTnLst>
                                    <p:set>
                                      <p:cBhvr>
                                        <p:cTn dur="1" fill="hold">
                                          <p:stCondLst>
                                            <p:cond delay="0"/>
                                          </p:stCondLst>
                                        </p:cTn>
                                        <p:tgtEl>
                                          <p:spTgt spid="2419"/>
                                        </p:tgtEl>
                                        <p:attrNameLst>
                                          <p:attrName>style.visibility</p:attrName>
                                        </p:attrNameLst>
                                      </p:cBhvr>
                                      <p:to>
                                        <p:strVal val="visible"/>
                                      </p:to>
                                    </p:set>
                                    <p:animEffect filter="fade" transition="in">
                                      <p:cBhvr>
                                        <p:cTn dur="500"/>
                                        <p:tgtEl>
                                          <p:spTgt spid="2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8"/>
                                        </p:tgtEl>
                                        <p:attrNameLst>
                                          <p:attrName>style.visibility</p:attrName>
                                        </p:attrNameLst>
                                      </p:cBhvr>
                                      <p:to>
                                        <p:strVal val="visible"/>
                                      </p:to>
                                    </p:set>
                                    <p:animEffect filter="fade" transition="in">
                                      <p:cBhvr>
                                        <p:cTn dur="500"/>
                                        <p:tgtEl>
                                          <p:spTgt spid="2418"/>
                                        </p:tgtEl>
                                      </p:cBhvr>
                                    </p:animEffect>
                                  </p:childTnLst>
                                </p:cTn>
                              </p:par>
                              <p:par>
                                <p:cTn fill="hold" nodeType="withEffect" presetClass="entr" presetID="10" presetSubtype="0">
                                  <p:stCondLst>
                                    <p:cond delay="0"/>
                                  </p:stCondLst>
                                  <p:childTnLst>
                                    <p:set>
                                      <p:cBhvr>
                                        <p:cTn dur="1" fill="hold">
                                          <p:stCondLst>
                                            <p:cond delay="0"/>
                                          </p:stCondLst>
                                        </p:cTn>
                                        <p:tgtEl>
                                          <p:spTgt spid="2420"/>
                                        </p:tgtEl>
                                        <p:attrNameLst>
                                          <p:attrName>style.visibility</p:attrName>
                                        </p:attrNameLst>
                                      </p:cBhvr>
                                      <p:to>
                                        <p:strVal val="visible"/>
                                      </p:to>
                                    </p:set>
                                    <p:animEffect filter="fade" transition="in">
                                      <p:cBhvr>
                                        <p:cTn dur="500"/>
                                        <p:tgtEl>
                                          <p:spTgt spid="2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pic>
        <p:nvPicPr>
          <p:cNvPr descr="A close up of a logo&#10;&#10;Description automatically generated" id="2425" name="Google Shape;2425;p3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426" name="Google Shape;2426;p38"/>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427" name="Google Shape;2427;p3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428" name="Google Shape;2428;p38"/>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Fragmentation – Example</a:t>
            </a:r>
            <a:endParaRPr/>
          </a:p>
        </p:txBody>
      </p:sp>
      <p:pic>
        <p:nvPicPr>
          <p:cNvPr id="2429" name="Google Shape;2429;p38"/>
          <p:cNvPicPr preferRelativeResize="0"/>
          <p:nvPr/>
        </p:nvPicPr>
        <p:blipFill rotWithShape="1">
          <a:blip r:embed="rId4">
            <a:alphaModFix/>
          </a:blip>
          <a:srcRect b="0" l="0" r="0" t="0"/>
          <a:stretch/>
        </p:blipFill>
        <p:spPr>
          <a:xfrm>
            <a:off x="363428" y="1868853"/>
            <a:ext cx="8143263" cy="44634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pic>
        <p:nvPicPr>
          <p:cNvPr descr="A close up of a logo&#10;&#10;Description automatically generated" id="2434" name="Google Shape;2434;p3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435" name="Google Shape;2435;p39"/>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436" name="Google Shape;2436;p3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437" name="Google Shape;2437;p39"/>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Fragmentation – Numerical Example</a:t>
            </a:r>
            <a:endParaRPr/>
          </a:p>
        </p:txBody>
      </p:sp>
      <p:sp>
        <p:nvSpPr>
          <p:cNvPr id="2438" name="Google Shape;2438;p39"/>
          <p:cNvSpPr txBox="1"/>
          <p:nvPr/>
        </p:nvSpPr>
        <p:spPr>
          <a:xfrm>
            <a:off x="376772" y="1637235"/>
            <a:ext cx="7825120" cy="4918919"/>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An IP router with a Maximum Transmission Unit (MTU) of 200 bytes has received an IP packet of size 520 bytes with an IP header of length 20 bytes. The values of the relevant fields in the IP header.</a:t>
            </a:r>
            <a:endParaRPr sz="2400">
              <a:solidFill>
                <a:schemeClr val="dk1"/>
              </a:solidFill>
              <a:latin typeface="Calibri"/>
              <a:ea typeface="Calibri"/>
              <a:cs typeface="Calibri"/>
              <a:sym typeface="Calibri"/>
            </a:endParaRPr>
          </a:p>
        </p:txBody>
      </p:sp>
      <p:pic>
        <p:nvPicPr>
          <p:cNvPr id="2439" name="Google Shape;2439;p39"/>
          <p:cNvPicPr preferRelativeResize="0"/>
          <p:nvPr/>
        </p:nvPicPr>
        <p:blipFill rotWithShape="1">
          <a:blip r:embed="rId4">
            <a:alphaModFix/>
          </a:blip>
          <a:srcRect b="4401" l="13249" r="13670" t="3677"/>
          <a:stretch/>
        </p:blipFill>
        <p:spPr>
          <a:xfrm>
            <a:off x="9340832" y="2411896"/>
            <a:ext cx="2156547" cy="3017822"/>
          </a:xfrm>
          <a:prstGeom prst="rect">
            <a:avLst/>
          </a:prstGeom>
          <a:noFill/>
          <a:ln>
            <a:noFill/>
          </a:ln>
        </p:spPr>
      </p:pic>
      <p:pic>
        <p:nvPicPr>
          <p:cNvPr id="2440" name="Google Shape;2440;p39"/>
          <p:cNvPicPr preferRelativeResize="0"/>
          <p:nvPr/>
        </p:nvPicPr>
        <p:blipFill rotWithShape="1">
          <a:blip r:embed="rId5">
            <a:alphaModFix/>
          </a:blip>
          <a:srcRect b="0" l="0" r="0" t="0"/>
          <a:stretch/>
        </p:blipFill>
        <p:spPr>
          <a:xfrm>
            <a:off x="1046069" y="3429000"/>
            <a:ext cx="6486525" cy="267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1000"/>
                                        <p:tgtEl>
                                          <p:spTgt spid="2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A close up of a logo&#10;&#10;Description automatically generated" id="123" name="Google Shape;123;p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124" name="Google Shape;124;p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5" name="Google Shape;125;p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126" name="Google Shape;126;p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Network-layer Services and Protocol</a:t>
            </a:r>
            <a:endParaRPr/>
          </a:p>
        </p:txBody>
      </p:sp>
      <p:sp>
        <p:nvSpPr>
          <p:cNvPr id="127" name="Google Shape;127;p4"/>
          <p:cNvSpPr txBox="1"/>
          <p:nvPr/>
        </p:nvSpPr>
        <p:spPr>
          <a:xfrm>
            <a:off x="207819" y="1485396"/>
            <a:ext cx="4567368" cy="5284347"/>
          </a:xfrm>
          <a:prstGeom prst="rect">
            <a:avLst/>
          </a:prstGeom>
          <a:noFill/>
          <a:ln>
            <a:noFill/>
          </a:ln>
        </p:spPr>
        <p:txBody>
          <a:bodyPr anchorCtr="0" anchor="t" bIns="45700" lIns="91425" spcFirstLastPara="1" rIns="91425" wrap="square" tIns="45700">
            <a:normAutofit/>
          </a:bodyPr>
          <a:lstStyle/>
          <a:p>
            <a:pPr indent="-274638" lvl="0" marL="404813"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transport segment from sending to receiving host </a:t>
            </a:r>
            <a:endParaRPr/>
          </a:p>
          <a:p>
            <a:pPr indent="-222250" lvl="1" marL="695325" marR="0" rtl="0" algn="l">
              <a:lnSpc>
                <a:spcPct val="90000"/>
              </a:lnSpc>
              <a:spcBef>
                <a:spcPts val="600"/>
              </a:spcBef>
              <a:spcAft>
                <a:spcPts val="0"/>
              </a:spcAft>
              <a:buClr>
                <a:srgbClr val="0000A3"/>
              </a:buClr>
              <a:buSzPts val="2000"/>
              <a:buFont typeface="Arial"/>
              <a:buChar char="•"/>
            </a:pPr>
            <a:r>
              <a:rPr b="0" i="0" lang="en-US" sz="2000" u="none" cap="none" strike="noStrike">
                <a:solidFill>
                  <a:srgbClr val="0013A3"/>
                </a:solidFill>
                <a:latin typeface="Calibri"/>
                <a:ea typeface="Calibri"/>
                <a:cs typeface="Calibri"/>
                <a:sym typeface="Calibri"/>
              </a:rPr>
              <a:t>sender: </a:t>
            </a:r>
            <a:r>
              <a:rPr b="0" i="0" lang="en-US" sz="2000" u="none" cap="none" strike="noStrike">
                <a:solidFill>
                  <a:srgbClr val="000000"/>
                </a:solidFill>
                <a:latin typeface="Calibri"/>
                <a:ea typeface="Calibri"/>
                <a:cs typeface="Calibri"/>
                <a:sym typeface="Calibri"/>
              </a:rPr>
              <a:t>encapsulates segments into datagrams, passes to link layer</a:t>
            </a:r>
            <a:endParaRPr/>
          </a:p>
          <a:p>
            <a:pPr indent="-222250" lvl="1" marL="695325" marR="0" rtl="0" algn="l">
              <a:lnSpc>
                <a:spcPct val="90000"/>
              </a:lnSpc>
              <a:spcBef>
                <a:spcPts val="600"/>
              </a:spcBef>
              <a:spcAft>
                <a:spcPts val="0"/>
              </a:spcAft>
              <a:buClr>
                <a:srgbClr val="0000A3"/>
              </a:buClr>
              <a:buSzPts val="2000"/>
              <a:buFont typeface="Arial"/>
              <a:buChar char="•"/>
            </a:pPr>
            <a:r>
              <a:rPr b="0" i="0" lang="en-US" sz="2000" u="none" cap="none" strike="noStrike">
                <a:solidFill>
                  <a:srgbClr val="0013A3"/>
                </a:solidFill>
                <a:latin typeface="Calibri"/>
                <a:ea typeface="Calibri"/>
                <a:cs typeface="Calibri"/>
                <a:sym typeface="Calibri"/>
              </a:rPr>
              <a:t>receiver: </a:t>
            </a:r>
            <a:r>
              <a:rPr b="0" i="0" lang="en-US" sz="2000" u="none" cap="none" strike="noStrike">
                <a:solidFill>
                  <a:srgbClr val="000000"/>
                </a:solidFill>
                <a:latin typeface="Calibri"/>
                <a:ea typeface="Calibri"/>
                <a:cs typeface="Calibri"/>
                <a:sym typeface="Calibri"/>
              </a:rPr>
              <a:t>delivers segments to transport layer protocol</a:t>
            </a:r>
            <a:endParaRPr/>
          </a:p>
          <a:p>
            <a:pPr indent="-274638" lvl="0" marL="4048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network layer protocols in </a:t>
            </a:r>
            <a:r>
              <a:rPr b="0" i="1" lang="en-US" sz="2400" u="none" cap="none" strike="noStrike">
                <a:solidFill>
                  <a:srgbClr val="000099"/>
                </a:solidFill>
                <a:latin typeface="Calibri"/>
                <a:ea typeface="Calibri"/>
                <a:cs typeface="Calibri"/>
                <a:sym typeface="Calibri"/>
              </a:rPr>
              <a:t>every Internet device</a:t>
            </a:r>
            <a:r>
              <a:rPr b="0" i="0" lang="en-US" sz="2400" u="none" cap="none" strike="noStrike">
                <a:solidFill>
                  <a:srgbClr val="000000"/>
                </a:solidFill>
                <a:latin typeface="Calibri"/>
                <a:ea typeface="Calibri"/>
                <a:cs typeface="Calibri"/>
                <a:sym typeface="Calibri"/>
              </a:rPr>
              <a:t>: hosts, routers</a:t>
            </a:r>
            <a:endParaRPr/>
          </a:p>
          <a:p>
            <a:pPr indent="-274638" lvl="0" marL="4048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C00000"/>
                </a:solidFill>
                <a:latin typeface="Calibri"/>
                <a:ea typeface="Calibri"/>
                <a:cs typeface="Calibri"/>
                <a:sym typeface="Calibri"/>
              </a:rPr>
              <a:t>routers</a:t>
            </a:r>
            <a:r>
              <a:rPr b="0" i="0" lang="en-US" sz="2400" u="none" cap="none" strike="noStrike">
                <a:solidFill>
                  <a:srgbClr val="000000"/>
                </a:solidFill>
                <a:latin typeface="Calibri"/>
                <a:ea typeface="Calibri"/>
                <a:cs typeface="Calibri"/>
                <a:sym typeface="Calibri"/>
              </a:rPr>
              <a:t>:</a:t>
            </a:r>
            <a:endParaRPr/>
          </a:p>
          <a:p>
            <a:pPr indent="-292100" lvl="1" marL="695325" marR="0" rtl="0" algn="l">
              <a:lnSpc>
                <a:spcPct val="99000"/>
              </a:lnSpc>
              <a:spcBef>
                <a:spcPts val="600"/>
              </a:spcBef>
              <a:spcAft>
                <a:spcPts val="0"/>
              </a:spcAft>
              <a:buClr>
                <a:srgbClr val="0000A3"/>
              </a:buClr>
              <a:buSzPts val="2000"/>
              <a:buFont typeface="Arial"/>
              <a:buChar char="•"/>
            </a:pPr>
            <a:r>
              <a:rPr b="0" i="0" lang="en-US" sz="2000" u="none" cap="none" strike="noStrike">
                <a:solidFill>
                  <a:srgbClr val="000000"/>
                </a:solidFill>
                <a:latin typeface="Calibri"/>
                <a:ea typeface="Calibri"/>
                <a:cs typeface="Calibri"/>
                <a:sym typeface="Calibri"/>
              </a:rPr>
              <a:t>examines header fields in all IP datagrams passing through it</a:t>
            </a:r>
            <a:endParaRPr/>
          </a:p>
          <a:p>
            <a:pPr indent="-292100" lvl="1" marL="695325" marR="0" rtl="0" algn="l">
              <a:lnSpc>
                <a:spcPct val="99000"/>
              </a:lnSpc>
              <a:spcBef>
                <a:spcPts val="600"/>
              </a:spcBef>
              <a:spcAft>
                <a:spcPts val="0"/>
              </a:spcAft>
              <a:buClr>
                <a:srgbClr val="0000A3"/>
              </a:buClr>
              <a:buSzPts val="2000"/>
              <a:buFont typeface="Arial"/>
              <a:buChar char="•"/>
            </a:pPr>
            <a:r>
              <a:rPr b="0" i="0" lang="en-US" sz="2000" u="none" cap="none" strike="noStrike">
                <a:solidFill>
                  <a:srgbClr val="000000"/>
                </a:solidFill>
                <a:latin typeface="Calibri"/>
                <a:ea typeface="Calibri"/>
                <a:cs typeface="Calibri"/>
                <a:sym typeface="Calibri"/>
              </a:rPr>
              <a:t>moves datagrams from input ports to output ports to transfer datagrams along end-end path</a:t>
            </a:r>
            <a:endParaRPr/>
          </a:p>
        </p:txBody>
      </p:sp>
      <p:sp>
        <p:nvSpPr>
          <p:cNvPr id="128" name="Google Shape;128;p4"/>
          <p:cNvSpPr/>
          <p:nvPr/>
        </p:nvSpPr>
        <p:spPr>
          <a:xfrm>
            <a:off x="7461176" y="3107343"/>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 name="Google Shape;129;p4"/>
          <p:cNvSpPr/>
          <p:nvPr/>
        </p:nvSpPr>
        <p:spPr>
          <a:xfrm>
            <a:off x="5750064" y="1867600"/>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30" name="Google Shape;130;p4"/>
          <p:cNvGrpSpPr/>
          <p:nvPr/>
        </p:nvGrpSpPr>
        <p:grpSpPr>
          <a:xfrm>
            <a:off x="5681338" y="3330816"/>
            <a:ext cx="1458912" cy="933450"/>
            <a:chOff x="2889" y="1631"/>
            <a:chExt cx="980" cy="743"/>
          </a:xfrm>
        </p:grpSpPr>
        <p:sp>
          <p:nvSpPr>
            <p:cNvPr id="131" name="Google Shape;131;p4"/>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32" name="Google Shape;132;p4"/>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133" name="Google Shape;133;p4"/>
          <p:cNvSpPr/>
          <p:nvPr/>
        </p:nvSpPr>
        <p:spPr>
          <a:xfrm>
            <a:off x="6188389" y="4724699"/>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4" name="Google Shape;134;p4"/>
          <p:cNvSpPr txBox="1"/>
          <p:nvPr/>
        </p:nvSpPr>
        <p:spPr>
          <a:xfrm>
            <a:off x="6155262" y="1530026"/>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mobile network</a:t>
            </a:r>
            <a:endParaRPr/>
          </a:p>
        </p:txBody>
      </p:sp>
      <p:sp>
        <p:nvSpPr>
          <p:cNvPr id="135" name="Google Shape;135;p4"/>
          <p:cNvSpPr txBox="1"/>
          <p:nvPr/>
        </p:nvSpPr>
        <p:spPr>
          <a:xfrm>
            <a:off x="5782896" y="5821340"/>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enterprise</a:t>
            </a:r>
            <a:endParaRPr/>
          </a:p>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          network</a:t>
            </a:r>
            <a:endParaRPr/>
          </a:p>
        </p:txBody>
      </p:sp>
      <p:sp>
        <p:nvSpPr>
          <p:cNvPr id="136" name="Google Shape;136;p4"/>
          <p:cNvSpPr/>
          <p:nvPr/>
        </p:nvSpPr>
        <p:spPr>
          <a:xfrm>
            <a:off x="8698134" y="3221105"/>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37" name="Google Shape;137;p4"/>
          <p:cNvGrpSpPr/>
          <p:nvPr/>
        </p:nvGrpSpPr>
        <p:grpSpPr>
          <a:xfrm>
            <a:off x="9313688" y="3969615"/>
            <a:ext cx="687393" cy="721548"/>
            <a:chOff x="5203089" y="1751190"/>
            <a:chExt cx="858331" cy="662414"/>
          </a:xfrm>
        </p:grpSpPr>
        <p:sp>
          <p:nvSpPr>
            <p:cNvPr id="138" name="Google Shape;138;p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 name="Google Shape;139;p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40" name="Google Shape;140;p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41" name="Google Shape;141;p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42" name="Google Shape;142;p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43" name="Google Shape;143;p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44" name="Google Shape;144;p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45" name="Google Shape;145;p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46" name="Google Shape;146;p4"/>
          <p:cNvGrpSpPr/>
          <p:nvPr/>
        </p:nvGrpSpPr>
        <p:grpSpPr>
          <a:xfrm>
            <a:off x="9247159" y="3235736"/>
            <a:ext cx="594613" cy="648336"/>
            <a:chOff x="5203089" y="1751190"/>
            <a:chExt cx="858331" cy="662414"/>
          </a:xfrm>
        </p:grpSpPr>
        <p:sp>
          <p:nvSpPr>
            <p:cNvPr id="147" name="Google Shape;147;p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 name="Google Shape;148;p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49" name="Google Shape;149;p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50" name="Google Shape;150;p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51" name="Google Shape;151;p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52" name="Google Shape;152;p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53" name="Google Shape;153;p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54" name="Google Shape;154;p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55" name="Google Shape;155;p4"/>
          <p:cNvSpPr/>
          <p:nvPr/>
        </p:nvSpPr>
        <p:spPr>
          <a:xfrm>
            <a:off x="8016801" y="1823607"/>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 name="Google Shape;156;p4"/>
          <p:cNvSpPr txBox="1"/>
          <p:nvPr/>
        </p:nvSpPr>
        <p:spPr>
          <a:xfrm>
            <a:off x="7903189" y="1892760"/>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national or global ISP</a:t>
            </a:r>
            <a:endParaRPr/>
          </a:p>
        </p:txBody>
      </p:sp>
      <p:sp>
        <p:nvSpPr>
          <p:cNvPr id="157" name="Google Shape;157;p4"/>
          <p:cNvSpPr/>
          <p:nvPr/>
        </p:nvSpPr>
        <p:spPr>
          <a:xfrm>
            <a:off x="7755056" y="3719473"/>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 name="Google Shape;158;p4"/>
          <p:cNvSpPr txBox="1"/>
          <p:nvPr/>
        </p:nvSpPr>
        <p:spPr>
          <a:xfrm>
            <a:off x="9393755" y="4719502"/>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datacenter </a:t>
            </a:r>
            <a:endParaRPr/>
          </a:p>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network</a:t>
            </a:r>
            <a:endParaRPr/>
          </a:p>
        </p:txBody>
      </p:sp>
      <p:cxnSp>
        <p:nvCxnSpPr>
          <p:cNvPr id="159" name="Google Shape;159;p4"/>
          <p:cNvCxnSpPr/>
          <p:nvPr/>
        </p:nvCxnSpPr>
        <p:spPr>
          <a:xfrm rot="10800000">
            <a:off x="9035908" y="3621690"/>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160" name="Google Shape;160;p4"/>
          <p:cNvCxnSpPr/>
          <p:nvPr/>
        </p:nvCxnSpPr>
        <p:spPr>
          <a:xfrm rot="10800000">
            <a:off x="9136823" y="3682249"/>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161" name="Google Shape;161;p4"/>
          <p:cNvCxnSpPr/>
          <p:nvPr/>
        </p:nvCxnSpPr>
        <p:spPr>
          <a:xfrm flipH="1" rot="10800000">
            <a:off x="9112885" y="3674986"/>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162" name="Google Shape;162;p4"/>
          <p:cNvCxnSpPr/>
          <p:nvPr/>
        </p:nvCxnSpPr>
        <p:spPr>
          <a:xfrm rot="10800000">
            <a:off x="9046762" y="3636461"/>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163" name="Google Shape;163;p4"/>
          <p:cNvCxnSpPr/>
          <p:nvPr/>
        </p:nvCxnSpPr>
        <p:spPr>
          <a:xfrm rot="10800000">
            <a:off x="9026608" y="4113207"/>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164" name="Google Shape;164;p4"/>
          <p:cNvCxnSpPr/>
          <p:nvPr/>
        </p:nvCxnSpPr>
        <p:spPr>
          <a:xfrm rot="10800000">
            <a:off x="8371183" y="4129307"/>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65" name="Google Shape;165;p4"/>
          <p:cNvCxnSpPr/>
          <p:nvPr/>
        </p:nvCxnSpPr>
        <p:spPr>
          <a:xfrm rot="10800000">
            <a:off x="7695604" y="4129307"/>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66" name="Google Shape;166;p4"/>
          <p:cNvCxnSpPr/>
          <p:nvPr/>
        </p:nvCxnSpPr>
        <p:spPr>
          <a:xfrm flipH="1">
            <a:off x="7752856" y="3549237"/>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167" name="Google Shape;167;p4"/>
          <p:cNvCxnSpPr/>
          <p:nvPr/>
        </p:nvCxnSpPr>
        <p:spPr>
          <a:xfrm>
            <a:off x="8209057" y="3549237"/>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168" name="Google Shape;168;p4"/>
          <p:cNvCxnSpPr/>
          <p:nvPr/>
        </p:nvCxnSpPr>
        <p:spPr>
          <a:xfrm>
            <a:off x="8613656" y="2796257"/>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169" name="Google Shape;169;p4"/>
          <p:cNvCxnSpPr/>
          <p:nvPr/>
        </p:nvCxnSpPr>
        <p:spPr>
          <a:xfrm flipH="1">
            <a:off x="8274707" y="2736578"/>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170" name="Google Shape;170;p4"/>
          <p:cNvGrpSpPr/>
          <p:nvPr/>
        </p:nvGrpSpPr>
        <p:grpSpPr>
          <a:xfrm>
            <a:off x="6038226" y="2168890"/>
            <a:ext cx="3578867" cy="3640284"/>
            <a:chOff x="7562238" y="2127325"/>
            <a:chExt cx="3578867" cy="3640284"/>
          </a:xfrm>
        </p:grpSpPr>
        <p:grpSp>
          <p:nvGrpSpPr>
            <p:cNvPr id="171" name="Google Shape;171;p4"/>
            <p:cNvGrpSpPr/>
            <p:nvPr/>
          </p:nvGrpSpPr>
          <p:grpSpPr>
            <a:xfrm>
              <a:off x="7857253" y="2127325"/>
              <a:ext cx="3283852" cy="3640284"/>
              <a:chOff x="7881336" y="2104198"/>
              <a:chExt cx="3283852" cy="3640284"/>
            </a:xfrm>
          </p:grpSpPr>
          <p:cxnSp>
            <p:nvCxnSpPr>
              <p:cNvPr id="172" name="Google Shape;172;p4"/>
              <p:cNvCxnSpPr/>
              <p:nvPr/>
            </p:nvCxnSpPr>
            <p:spPr>
              <a:xfrm flipH="1" rot="5400000">
                <a:off x="9813692" y="5228612"/>
                <a:ext cx="388062" cy="7560"/>
              </a:xfrm>
              <a:prstGeom prst="straightConnector1">
                <a:avLst/>
              </a:prstGeom>
              <a:noFill/>
              <a:ln cap="flat" cmpd="sng" w="12700">
                <a:solidFill>
                  <a:schemeClr val="dk1"/>
                </a:solidFill>
                <a:prstDash val="solid"/>
                <a:round/>
                <a:headEnd len="med" w="med" type="none"/>
                <a:tailEnd len="med" w="med" type="none"/>
              </a:ln>
            </p:spPr>
          </p:cxnSp>
          <p:cxnSp>
            <p:nvCxnSpPr>
              <p:cNvPr id="173" name="Google Shape;173;p4"/>
              <p:cNvCxnSpPr/>
              <p:nvPr/>
            </p:nvCxnSpPr>
            <p:spPr>
              <a:xfrm rot="10800000">
                <a:off x="10234009" y="5382159"/>
                <a:ext cx="0" cy="114300"/>
              </a:xfrm>
              <a:prstGeom prst="straightConnector1">
                <a:avLst/>
              </a:prstGeom>
              <a:noFill/>
              <a:ln cap="flat" cmpd="sng" w="12700">
                <a:solidFill>
                  <a:schemeClr val="dk1"/>
                </a:solidFill>
                <a:prstDash val="solid"/>
                <a:round/>
                <a:headEnd len="med" w="med" type="none"/>
                <a:tailEnd len="med" w="med" type="none"/>
              </a:ln>
            </p:spPr>
          </p:cxnSp>
          <p:cxnSp>
            <p:nvCxnSpPr>
              <p:cNvPr id="174" name="Google Shape;174;p4"/>
              <p:cNvCxnSpPr/>
              <p:nvPr/>
            </p:nvCxnSpPr>
            <p:spPr>
              <a:xfrm>
                <a:off x="9457042" y="4815390"/>
                <a:ext cx="524483" cy="261537"/>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4"/>
              <p:cNvCxnSpPr/>
              <p:nvPr/>
            </p:nvCxnSpPr>
            <p:spPr>
              <a:xfrm flipH="1" rot="10800000">
                <a:off x="8874149" y="4815390"/>
                <a:ext cx="569255" cy="246266"/>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4"/>
              <p:cNvCxnSpPr/>
              <p:nvPr/>
            </p:nvCxnSpPr>
            <p:spPr>
              <a:xfrm>
                <a:off x="8845827" y="5085749"/>
                <a:ext cx="1030502"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4"/>
              <p:cNvCxnSpPr/>
              <p:nvPr/>
            </p:nvCxnSpPr>
            <p:spPr>
              <a:xfrm>
                <a:off x="8234290" y="5094207"/>
                <a:ext cx="226800" cy="12700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4"/>
              <p:cNvCxnSpPr/>
              <p:nvPr/>
            </p:nvCxnSpPr>
            <p:spPr>
              <a:xfrm flipH="1" rot="10800000">
                <a:off x="7972450" y="5267343"/>
                <a:ext cx="412750" cy="12700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4"/>
              <p:cNvCxnSpPr/>
              <p:nvPr/>
            </p:nvCxnSpPr>
            <p:spPr>
              <a:xfrm flipH="1">
                <a:off x="8397900" y="5259125"/>
                <a:ext cx="68080" cy="293968"/>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4"/>
              <p:cNvCxnSpPr/>
              <p:nvPr/>
            </p:nvCxnSpPr>
            <p:spPr>
              <a:xfrm rot="10800000">
                <a:off x="8512814" y="5284804"/>
                <a:ext cx="280374" cy="269876"/>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4"/>
              <p:cNvCxnSpPr/>
              <p:nvPr/>
            </p:nvCxnSpPr>
            <p:spPr>
              <a:xfrm>
                <a:off x="8512814" y="5234921"/>
                <a:ext cx="914184" cy="468622"/>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4"/>
              <p:cNvCxnSpPr/>
              <p:nvPr/>
            </p:nvCxnSpPr>
            <p:spPr>
              <a:xfrm>
                <a:off x="8271861" y="3806843"/>
                <a:ext cx="0" cy="131762"/>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4"/>
              <p:cNvCxnSpPr/>
              <p:nvPr/>
            </p:nvCxnSpPr>
            <p:spPr>
              <a:xfrm flipH="1" rot="10800000">
                <a:off x="7881336" y="4017980"/>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4"/>
              <p:cNvCxnSpPr/>
              <p:nvPr/>
            </p:nvCxnSpPr>
            <p:spPr>
              <a:xfrm flipH="1" rot="5400000">
                <a:off x="9909628" y="5560344"/>
                <a:ext cx="366793" cy="1482"/>
              </a:xfrm>
              <a:prstGeom prst="straightConnector1">
                <a:avLst/>
              </a:prstGeom>
              <a:noFill/>
              <a:ln cap="flat" cmpd="sng" w="12700">
                <a:solidFill>
                  <a:schemeClr val="dk1"/>
                </a:solidFill>
                <a:prstDash val="solid"/>
                <a:round/>
                <a:headEnd len="med" w="med" type="none"/>
                <a:tailEnd len="med" w="med" type="none"/>
              </a:ln>
            </p:spPr>
          </p:cxnSp>
          <p:cxnSp>
            <p:nvCxnSpPr>
              <p:cNvPr id="185" name="Google Shape;185;p4"/>
              <p:cNvCxnSpPr/>
              <p:nvPr/>
            </p:nvCxnSpPr>
            <p:spPr>
              <a:xfrm flipH="1" rot="10800000">
                <a:off x="8483508" y="5013435"/>
                <a:ext cx="404236" cy="207771"/>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4"/>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187" name="Google Shape;187;p4"/>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188" name="Google Shape;188;p4"/>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189" name="Google Shape;189;p4"/>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190" name="Google Shape;190;p4"/>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191" name="Google Shape;191;p4"/>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192" name="Google Shape;192;p4"/>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193" name="Google Shape;193;p4"/>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194" name="Google Shape;194;p4"/>
              <p:cNvCxnSpPr/>
              <p:nvPr/>
            </p:nvCxnSpPr>
            <p:spPr>
              <a:xfrm flipH="1" rot="10800000">
                <a:off x="9402788" y="4090252"/>
                <a:ext cx="429324" cy="705603"/>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4"/>
              <p:cNvCxnSpPr/>
              <p:nvPr/>
            </p:nvCxnSpPr>
            <p:spPr>
              <a:xfrm flipH="1" rot="10800000">
                <a:off x="8268637" y="4024329"/>
                <a:ext cx="969051" cy="3175"/>
              </a:xfrm>
              <a:prstGeom prst="straightConnector1">
                <a:avLst/>
              </a:prstGeom>
              <a:noFill/>
              <a:ln cap="flat" cmpd="sng" w="9525">
                <a:solidFill>
                  <a:schemeClr val="dk1"/>
                </a:solidFill>
                <a:prstDash val="solid"/>
                <a:round/>
                <a:headEnd len="med" w="med" type="none"/>
                <a:tailEnd len="med" w="med" type="none"/>
              </a:ln>
            </p:spPr>
          </p:cxnSp>
        </p:grpSp>
        <p:pic>
          <p:nvPicPr>
            <p:cNvPr descr="antenna_radiation_stylized" id="196" name="Google Shape;196;p4"/>
            <p:cNvPicPr preferRelativeResize="0"/>
            <p:nvPr/>
          </p:nvPicPr>
          <p:blipFill rotWithShape="1">
            <a:blip r:embed="rId4">
              <a:alphaModFix/>
            </a:blip>
            <a:srcRect b="0" l="0" r="0" t="0"/>
            <a:stretch/>
          </p:blipFill>
          <p:spPr>
            <a:xfrm>
              <a:off x="7562238" y="3813930"/>
              <a:ext cx="506412" cy="106009"/>
            </a:xfrm>
            <a:prstGeom prst="rect">
              <a:avLst/>
            </a:prstGeom>
            <a:noFill/>
            <a:ln>
              <a:noFill/>
            </a:ln>
          </p:spPr>
        </p:pic>
        <p:pic>
          <p:nvPicPr>
            <p:cNvPr descr="antenna_radiation_stylized" id="197" name="Google Shape;197;p4"/>
            <p:cNvPicPr preferRelativeResize="0"/>
            <p:nvPr/>
          </p:nvPicPr>
          <p:blipFill rotWithShape="1">
            <a:blip r:embed="rId5">
              <a:alphaModFix/>
            </a:blip>
            <a:srcRect b="0" l="0" r="0" t="0"/>
            <a:stretch/>
          </p:blipFill>
          <p:spPr>
            <a:xfrm>
              <a:off x="9242073" y="5480938"/>
              <a:ext cx="452014" cy="95159"/>
            </a:xfrm>
            <a:prstGeom prst="rect">
              <a:avLst/>
            </a:prstGeom>
            <a:noFill/>
            <a:ln>
              <a:noFill/>
            </a:ln>
          </p:spPr>
        </p:pic>
        <p:pic>
          <p:nvPicPr>
            <p:cNvPr descr="cell_tower_radiation copy" id="198" name="Google Shape;198;p4"/>
            <p:cNvPicPr preferRelativeResize="0"/>
            <p:nvPr/>
          </p:nvPicPr>
          <p:blipFill rotWithShape="1">
            <a:blip r:embed="rId6">
              <a:alphaModFix/>
            </a:blip>
            <a:srcRect b="0" l="0" r="0" t="0"/>
            <a:stretch/>
          </p:blipFill>
          <p:spPr>
            <a:xfrm>
              <a:off x="7980866" y="2158167"/>
              <a:ext cx="457200" cy="332766"/>
            </a:xfrm>
            <a:prstGeom prst="rect">
              <a:avLst/>
            </a:prstGeom>
            <a:noFill/>
            <a:ln>
              <a:noFill/>
            </a:ln>
          </p:spPr>
        </p:pic>
        <p:sp>
          <p:nvSpPr>
            <p:cNvPr id="199" name="Google Shape;199;p4"/>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cxnSp>
        <p:nvCxnSpPr>
          <p:cNvPr id="200" name="Google Shape;200;p4"/>
          <p:cNvCxnSpPr/>
          <p:nvPr/>
        </p:nvCxnSpPr>
        <p:spPr>
          <a:xfrm>
            <a:off x="6683848" y="2741924"/>
            <a:ext cx="227964" cy="174352"/>
          </a:xfrm>
          <a:prstGeom prst="straightConnector1">
            <a:avLst/>
          </a:prstGeom>
          <a:noFill/>
          <a:ln cap="flat" cmpd="sng" w="9525">
            <a:solidFill>
              <a:schemeClr val="dk1"/>
            </a:solidFill>
            <a:prstDash val="solid"/>
            <a:round/>
            <a:headEnd len="med" w="med" type="none"/>
            <a:tailEnd len="med" w="med" type="none"/>
          </a:ln>
        </p:spPr>
      </p:cxnSp>
      <p:grpSp>
        <p:nvGrpSpPr>
          <p:cNvPr id="201" name="Google Shape;201;p4"/>
          <p:cNvGrpSpPr/>
          <p:nvPr/>
        </p:nvGrpSpPr>
        <p:grpSpPr>
          <a:xfrm>
            <a:off x="6526686" y="2350941"/>
            <a:ext cx="298450" cy="464008"/>
            <a:chOff x="3130" y="3288"/>
            <a:chExt cx="410" cy="742"/>
          </a:xfrm>
        </p:grpSpPr>
        <p:cxnSp>
          <p:nvCxnSpPr>
            <p:cNvPr id="202" name="Google Shape;202;p4"/>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p4"/>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204" name="Google Shape;204;p4"/>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05" name="Google Shape;205;p4"/>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06" name="Google Shape;206;p4"/>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207" name="Google Shape;207;p4"/>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208" name="Google Shape;208;p4"/>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209" name="Google Shape;209;p4"/>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210" name="Google Shape;210;p4"/>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211" name="Google Shape;211;p4"/>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4"/>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213" name="Google Shape;213;p4"/>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214" name="Google Shape;214;p4"/>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215" name="Google Shape;215;p4"/>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4"/>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access_point_stylized_small" id="217" name="Google Shape;217;p4"/>
          <p:cNvPicPr preferRelativeResize="0"/>
          <p:nvPr/>
        </p:nvPicPr>
        <p:blipFill rotWithShape="1">
          <a:blip r:embed="rId7">
            <a:alphaModFix/>
          </a:blip>
          <a:srcRect b="0" l="0" r="0" t="0"/>
          <a:stretch/>
        </p:blipFill>
        <p:spPr>
          <a:xfrm>
            <a:off x="6089870" y="3903464"/>
            <a:ext cx="370169" cy="306751"/>
          </a:xfrm>
          <a:prstGeom prst="rect">
            <a:avLst/>
          </a:prstGeom>
          <a:noFill/>
          <a:ln>
            <a:noFill/>
          </a:ln>
        </p:spPr>
      </p:pic>
      <p:pic>
        <p:nvPicPr>
          <p:cNvPr descr="access_point_stylized_small" id="218" name="Google Shape;218;p4"/>
          <p:cNvPicPr preferRelativeResize="0"/>
          <p:nvPr/>
        </p:nvPicPr>
        <p:blipFill rotWithShape="1">
          <a:blip r:embed="rId7">
            <a:alphaModFix/>
          </a:blip>
          <a:srcRect b="0" l="0" r="0" t="0"/>
          <a:stretch/>
        </p:blipFill>
        <p:spPr>
          <a:xfrm>
            <a:off x="7766598" y="5565797"/>
            <a:ext cx="380935" cy="317464"/>
          </a:xfrm>
          <a:prstGeom prst="rect">
            <a:avLst/>
          </a:prstGeom>
          <a:noFill/>
          <a:ln>
            <a:noFill/>
          </a:ln>
        </p:spPr>
      </p:pic>
      <p:grpSp>
        <p:nvGrpSpPr>
          <p:cNvPr id="219" name="Google Shape;219;p4"/>
          <p:cNvGrpSpPr/>
          <p:nvPr/>
        </p:nvGrpSpPr>
        <p:grpSpPr>
          <a:xfrm>
            <a:off x="8325353" y="5380602"/>
            <a:ext cx="309740" cy="190838"/>
            <a:chOff x="3668110" y="2448910"/>
            <a:chExt cx="3794234" cy="2165130"/>
          </a:xfrm>
        </p:grpSpPr>
        <p:sp>
          <p:nvSpPr>
            <p:cNvPr id="220" name="Google Shape;220;p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1" name="Google Shape;221;p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22" name="Google Shape;222;p4"/>
            <p:cNvGrpSpPr/>
            <p:nvPr/>
          </p:nvGrpSpPr>
          <p:grpSpPr>
            <a:xfrm>
              <a:off x="3941376" y="2603243"/>
              <a:ext cx="3202061" cy="1066110"/>
              <a:chOff x="7939341" y="3037317"/>
              <a:chExt cx="897649" cy="353919"/>
            </a:xfrm>
          </p:grpSpPr>
          <p:sp>
            <p:nvSpPr>
              <p:cNvPr id="223" name="Google Shape;223;p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4" name="Google Shape;224;p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 name="Google Shape;225;p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 name="Google Shape;226;p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27" name="Google Shape;227;p4"/>
          <p:cNvGrpSpPr/>
          <p:nvPr/>
        </p:nvGrpSpPr>
        <p:grpSpPr>
          <a:xfrm>
            <a:off x="7152607" y="5008985"/>
            <a:ext cx="393760" cy="218578"/>
            <a:chOff x="7493876" y="2774731"/>
            <a:chExt cx="1481958" cy="894622"/>
          </a:xfrm>
        </p:grpSpPr>
        <p:sp>
          <p:nvSpPr>
            <p:cNvPr id="228" name="Google Shape;228;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29" name="Google Shape;229;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30" name="Google Shape;230;p4"/>
            <p:cNvGrpSpPr/>
            <p:nvPr/>
          </p:nvGrpSpPr>
          <p:grpSpPr>
            <a:xfrm>
              <a:off x="7713663" y="2848339"/>
              <a:ext cx="1042107" cy="425543"/>
              <a:chOff x="7786941" y="2884917"/>
              <a:chExt cx="897649" cy="353919"/>
            </a:xfrm>
          </p:grpSpPr>
          <p:sp>
            <p:nvSpPr>
              <p:cNvPr id="231" name="Google Shape;231;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2" name="Google Shape;232;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3" name="Google Shape;233;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4" name="Google Shape;234;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35" name="Google Shape;235;p4"/>
          <p:cNvGrpSpPr/>
          <p:nvPr/>
        </p:nvGrpSpPr>
        <p:grpSpPr>
          <a:xfrm>
            <a:off x="6787508" y="5235998"/>
            <a:ext cx="309740" cy="190838"/>
            <a:chOff x="3668110" y="2448910"/>
            <a:chExt cx="3794234" cy="2165130"/>
          </a:xfrm>
        </p:grpSpPr>
        <p:sp>
          <p:nvSpPr>
            <p:cNvPr id="236" name="Google Shape;236;p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7" name="Google Shape;237;p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38" name="Google Shape;238;p4"/>
            <p:cNvGrpSpPr/>
            <p:nvPr/>
          </p:nvGrpSpPr>
          <p:grpSpPr>
            <a:xfrm>
              <a:off x="3941376" y="2603243"/>
              <a:ext cx="3202061" cy="1066110"/>
              <a:chOff x="7939341" y="3037317"/>
              <a:chExt cx="897649" cy="353919"/>
            </a:xfrm>
          </p:grpSpPr>
          <p:sp>
            <p:nvSpPr>
              <p:cNvPr id="239" name="Google Shape;239;p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0" name="Google Shape;240;p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1" name="Google Shape;241;p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2" name="Google Shape;242;p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43" name="Google Shape;243;p4"/>
          <p:cNvGrpSpPr/>
          <p:nvPr/>
        </p:nvGrpSpPr>
        <p:grpSpPr>
          <a:xfrm>
            <a:off x="6915815" y="2853874"/>
            <a:ext cx="353678" cy="168275"/>
            <a:chOff x="7493876" y="2774731"/>
            <a:chExt cx="1481958" cy="894622"/>
          </a:xfrm>
        </p:grpSpPr>
        <p:sp>
          <p:nvSpPr>
            <p:cNvPr id="244" name="Google Shape;244;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45" name="Google Shape;245;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46" name="Google Shape;246;p4"/>
            <p:cNvGrpSpPr/>
            <p:nvPr/>
          </p:nvGrpSpPr>
          <p:grpSpPr>
            <a:xfrm>
              <a:off x="7713663" y="2848339"/>
              <a:ext cx="1042107" cy="425543"/>
              <a:chOff x="7786941" y="2884917"/>
              <a:chExt cx="897649" cy="353919"/>
            </a:xfrm>
          </p:grpSpPr>
          <p:sp>
            <p:nvSpPr>
              <p:cNvPr id="247" name="Google Shape;247;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8" name="Google Shape;248;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 name="Google Shape;249;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 name="Google Shape;250;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51" name="Google Shape;251;p4"/>
          <p:cNvGrpSpPr/>
          <p:nvPr/>
        </p:nvGrpSpPr>
        <p:grpSpPr>
          <a:xfrm>
            <a:off x="9360073" y="3642930"/>
            <a:ext cx="170989" cy="97052"/>
            <a:chOff x="7493876" y="2774731"/>
            <a:chExt cx="1481958" cy="894622"/>
          </a:xfrm>
        </p:grpSpPr>
        <p:sp>
          <p:nvSpPr>
            <p:cNvPr id="252" name="Google Shape;252;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53" name="Google Shape;253;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54" name="Google Shape;254;p4"/>
            <p:cNvGrpSpPr/>
            <p:nvPr/>
          </p:nvGrpSpPr>
          <p:grpSpPr>
            <a:xfrm>
              <a:off x="7713663" y="2848339"/>
              <a:ext cx="1042107" cy="425543"/>
              <a:chOff x="7786941" y="2884917"/>
              <a:chExt cx="897649" cy="353919"/>
            </a:xfrm>
          </p:grpSpPr>
          <p:sp>
            <p:nvSpPr>
              <p:cNvPr id="255" name="Google Shape;255;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 name="Google Shape;256;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 name="Google Shape;257;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 name="Google Shape;258;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59" name="Google Shape;259;p4"/>
          <p:cNvGrpSpPr/>
          <p:nvPr/>
        </p:nvGrpSpPr>
        <p:grpSpPr>
          <a:xfrm>
            <a:off x="8886597" y="3537703"/>
            <a:ext cx="353678" cy="198344"/>
            <a:chOff x="7493876" y="2774731"/>
            <a:chExt cx="1481958" cy="894622"/>
          </a:xfrm>
        </p:grpSpPr>
        <p:sp>
          <p:nvSpPr>
            <p:cNvPr id="260" name="Google Shape;260;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61" name="Google Shape;261;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62" name="Google Shape;262;p4"/>
            <p:cNvGrpSpPr/>
            <p:nvPr/>
          </p:nvGrpSpPr>
          <p:grpSpPr>
            <a:xfrm>
              <a:off x="7713663" y="2848339"/>
              <a:ext cx="1042107" cy="425543"/>
              <a:chOff x="7786941" y="2884917"/>
              <a:chExt cx="897649" cy="353919"/>
            </a:xfrm>
          </p:grpSpPr>
          <p:sp>
            <p:nvSpPr>
              <p:cNvPr id="263" name="Google Shape;263;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 name="Google Shape;265;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 name="Google Shape;266;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67" name="Google Shape;267;p4"/>
          <p:cNvGrpSpPr/>
          <p:nvPr/>
        </p:nvGrpSpPr>
        <p:grpSpPr>
          <a:xfrm>
            <a:off x="8424712" y="2243857"/>
            <a:ext cx="353678" cy="198344"/>
            <a:chOff x="7493876" y="2774731"/>
            <a:chExt cx="1481958" cy="894622"/>
          </a:xfrm>
        </p:grpSpPr>
        <p:sp>
          <p:nvSpPr>
            <p:cNvPr id="268" name="Google Shape;268;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69" name="Google Shape;269;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70" name="Google Shape;270;p4"/>
            <p:cNvGrpSpPr/>
            <p:nvPr/>
          </p:nvGrpSpPr>
          <p:grpSpPr>
            <a:xfrm>
              <a:off x="7713663" y="2848339"/>
              <a:ext cx="1042107" cy="425543"/>
              <a:chOff x="7786941" y="2884917"/>
              <a:chExt cx="897649" cy="353919"/>
            </a:xfrm>
          </p:grpSpPr>
          <p:sp>
            <p:nvSpPr>
              <p:cNvPr id="271" name="Google Shape;271;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 name="Google Shape;272;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 name="Google Shape;274;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75" name="Google Shape;275;p4"/>
          <p:cNvGrpSpPr/>
          <p:nvPr/>
        </p:nvGrpSpPr>
        <p:grpSpPr>
          <a:xfrm>
            <a:off x="9003202" y="2654932"/>
            <a:ext cx="353678" cy="198344"/>
            <a:chOff x="7493876" y="2774731"/>
            <a:chExt cx="1481958" cy="894622"/>
          </a:xfrm>
        </p:grpSpPr>
        <p:sp>
          <p:nvSpPr>
            <p:cNvPr id="276" name="Google Shape;276;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77" name="Google Shape;277;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78" name="Google Shape;278;p4"/>
            <p:cNvGrpSpPr/>
            <p:nvPr/>
          </p:nvGrpSpPr>
          <p:grpSpPr>
            <a:xfrm>
              <a:off x="7713663" y="2848339"/>
              <a:ext cx="1042107" cy="425543"/>
              <a:chOff x="7786941" y="2884917"/>
              <a:chExt cx="897649" cy="353919"/>
            </a:xfrm>
          </p:grpSpPr>
          <p:sp>
            <p:nvSpPr>
              <p:cNvPr id="279" name="Google Shape;279;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0" name="Google Shape;280;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 name="Google Shape;281;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 name="Google Shape;282;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83" name="Google Shape;283;p4"/>
          <p:cNvGrpSpPr/>
          <p:nvPr/>
        </p:nvGrpSpPr>
        <p:grpSpPr>
          <a:xfrm>
            <a:off x="9119813" y="2149528"/>
            <a:ext cx="353678" cy="198344"/>
            <a:chOff x="7493876" y="2774731"/>
            <a:chExt cx="1481958" cy="894622"/>
          </a:xfrm>
        </p:grpSpPr>
        <p:sp>
          <p:nvSpPr>
            <p:cNvPr id="284" name="Google Shape;284;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85" name="Google Shape;285;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86" name="Google Shape;286;p4"/>
            <p:cNvGrpSpPr/>
            <p:nvPr/>
          </p:nvGrpSpPr>
          <p:grpSpPr>
            <a:xfrm>
              <a:off x="7713663" y="2848339"/>
              <a:ext cx="1042107" cy="425543"/>
              <a:chOff x="7786941" y="2884917"/>
              <a:chExt cx="897649" cy="353919"/>
            </a:xfrm>
          </p:grpSpPr>
          <p:sp>
            <p:nvSpPr>
              <p:cNvPr id="287" name="Google Shape;287;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8" name="Google Shape;288;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9" name="Google Shape;289;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 name="Google Shape;290;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91" name="Google Shape;291;p4"/>
          <p:cNvGrpSpPr/>
          <p:nvPr/>
        </p:nvGrpSpPr>
        <p:grpSpPr>
          <a:xfrm>
            <a:off x="8456114" y="2703130"/>
            <a:ext cx="353678" cy="198344"/>
            <a:chOff x="7493876" y="2774731"/>
            <a:chExt cx="1481958" cy="894622"/>
          </a:xfrm>
        </p:grpSpPr>
        <p:sp>
          <p:nvSpPr>
            <p:cNvPr id="292" name="Google Shape;292;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93" name="Google Shape;293;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94" name="Google Shape;294;p4"/>
            <p:cNvGrpSpPr/>
            <p:nvPr/>
          </p:nvGrpSpPr>
          <p:grpSpPr>
            <a:xfrm>
              <a:off x="7713663" y="2848339"/>
              <a:ext cx="1042107" cy="425543"/>
              <a:chOff x="7786941" y="2884917"/>
              <a:chExt cx="897649" cy="353919"/>
            </a:xfrm>
          </p:grpSpPr>
          <p:sp>
            <p:nvSpPr>
              <p:cNvPr id="295" name="Google Shape;295;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7" name="Google Shape;297;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 name="Google Shape;298;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99" name="Google Shape;299;p4"/>
          <p:cNvGrpSpPr/>
          <p:nvPr/>
        </p:nvGrpSpPr>
        <p:grpSpPr>
          <a:xfrm>
            <a:off x="7973126" y="3435597"/>
            <a:ext cx="367224" cy="240304"/>
            <a:chOff x="7493876" y="2774731"/>
            <a:chExt cx="1481958" cy="894622"/>
          </a:xfrm>
        </p:grpSpPr>
        <p:sp>
          <p:nvSpPr>
            <p:cNvPr id="300" name="Google Shape;300;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01" name="Google Shape;301;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02" name="Google Shape;302;p4"/>
            <p:cNvGrpSpPr/>
            <p:nvPr/>
          </p:nvGrpSpPr>
          <p:grpSpPr>
            <a:xfrm>
              <a:off x="7713663" y="2848339"/>
              <a:ext cx="1042107" cy="425543"/>
              <a:chOff x="7786941" y="2884917"/>
              <a:chExt cx="897649" cy="353919"/>
            </a:xfrm>
          </p:grpSpPr>
          <p:sp>
            <p:nvSpPr>
              <p:cNvPr id="303" name="Google Shape;303;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4" name="Google Shape;304;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5" name="Google Shape;305;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6" name="Google Shape;306;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07" name="Google Shape;307;p4"/>
          <p:cNvGrpSpPr/>
          <p:nvPr/>
        </p:nvGrpSpPr>
        <p:grpSpPr>
          <a:xfrm>
            <a:off x="8851247" y="4033890"/>
            <a:ext cx="353678" cy="198344"/>
            <a:chOff x="7493876" y="2774731"/>
            <a:chExt cx="1481958" cy="894622"/>
          </a:xfrm>
        </p:grpSpPr>
        <p:sp>
          <p:nvSpPr>
            <p:cNvPr id="308" name="Google Shape;308;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09" name="Google Shape;309;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10" name="Google Shape;310;p4"/>
            <p:cNvGrpSpPr/>
            <p:nvPr/>
          </p:nvGrpSpPr>
          <p:grpSpPr>
            <a:xfrm>
              <a:off x="7713663" y="2848339"/>
              <a:ext cx="1042107" cy="425543"/>
              <a:chOff x="7786941" y="2884917"/>
              <a:chExt cx="897649" cy="353919"/>
            </a:xfrm>
          </p:grpSpPr>
          <p:sp>
            <p:nvSpPr>
              <p:cNvPr id="311" name="Google Shape;311;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2" name="Google Shape;312;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3" name="Google Shape;313;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4" name="Google Shape;314;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15" name="Google Shape;315;p4"/>
          <p:cNvGrpSpPr/>
          <p:nvPr/>
        </p:nvGrpSpPr>
        <p:grpSpPr>
          <a:xfrm>
            <a:off x="9401970" y="4410690"/>
            <a:ext cx="228295" cy="120400"/>
            <a:chOff x="7493876" y="2774731"/>
            <a:chExt cx="1481958" cy="894622"/>
          </a:xfrm>
        </p:grpSpPr>
        <p:sp>
          <p:nvSpPr>
            <p:cNvPr id="316" name="Google Shape;316;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17" name="Google Shape;317;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18" name="Google Shape;318;p4"/>
            <p:cNvGrpSpPr/>
            <p:nvPr/>
          </p:nvGrpSpPr>
          <p:grpSpPr>
            <a:xfrm>
              <a:off x="7713663" y="2848339"/>
              <a:ext cx="1042107" cy="425543"/>
              <a:chOff x="7786941" y="2884917"/>
              <a:chExt cx="897649" cy="353919"/>
            </a:xfrm>
          </p:grpSpPr>
          <p:sp>
            <p:nvSpPr>
              <p:cNvPr id="319" name="Google Shape;319;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0" name="Google Shape;320;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1" name="Google Shape;321;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2" name="Google Shape;322;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23" name="Google Shape;323;p4"/>
          <p:cNvGrpSpPr/>
          <p:nvPr/>
        </p:nvGrpSpPr>
        <p:grpSpPr>
          <a:xfrm>
            <a:off x="5915062" y="2398178"/>
            <a:ext cx="534987" cy="414882"/>
            <a:chOff x="7432700" y="2327293"/>
            <a:chExt cx="534987" cy="414882"/>
          </a:xfrm>
        </p:grpSpPr>
        <p:pic>
          <p:nvPicPr>
            <p:cNvPr descr="antenna_stylized" id="324" name="Google Shape;324;p4"/>
            <p:cNvPicPr preferRelativeResize="0"/>
            <p:nvPr/>
          </p:nvPicPr>
          <p:blipFill rotWithShape="1">
            <a:blip r:embed="rId8">
              <a:alphaModFix/>
            </a:blip>
            <a:srcRect b="0" l="0" r="0" t="0"/>
            <a:stretch/>
          </p:blipFill>
          <p:spPr>
            <a:xfrm>
              <a:off x="7432700" y="2327293"/>
              <a:ext cx="530702" cy="223756"/>
            </a:xfrm>
            <a:prstGeom prst="rect">
              <a:avLst/>
            </a:prstGeom>
            <a:noFill/>
            <a:ln>
              <a:noFill/>
            </a:ln>
          </p:spPr>
        </p:pic>
        <p:pic>
          <p:nvPicPr>
            <p:cNvPr descr="laptop_keyboard" id="325" name="Google Shape;325;p4"/>
            <p:cNvPicPr preferRelativeResize="0"/>
            <p:nvPr/>
          </p:nvPicPr>
          <p:blipFill rotWithShape="1">
            <a:blip r:embed="rId9">
              <a:alphaModFix/>
            </a:blip>
            <a:srcRect b="0" l="0" r="0" t="0"/>
            <a:stretch/>
          </p:blipFill>
          <p:spPr>
            <a:xfrm flipH="1" rot="109064">
              <a:off x="7458407" y="2575770"/>
              <a:ext cx="437221" cy="159511"/>
            </a:xfrm>
            <a:prstGeom prst="rect">
              <a:avLst/>
            </a:prstGeom>
            <a:noFill/>
            <a:ln>
              <a:noFill/>
            </a:ln>
          </p:spPr>
        </p:pic>
        <p:sp>
          <p:nvSpPr>
            <p:cNvPr id="326" name="Google Shape;326;p4"/>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327" name="Google Shape;327;p4"/>
            <p:cNvPicPr preferRelativeResize="0"/>
            <p:nvPr/>
          </p:nvPicPr>
          <p:blipFill rotWithShape="1">
            <a:blip r:embed="rId10">
              <a:alphaModFix/>
            </a:blip>
            <a:srcRect b="0" l="0" r="0" t="0"/>
            <a:stretch/>
          </p:blipFill>
          <p:spPr>
            <a:xfrm>
              <a:off x="7620637" y="2426338"/>
              <a:ext cx="319785" cy="189429"/>
            </a:xfrm>
            <a:prstGeom prst="rect">
              <a:avLst/>
            </a:prstGeom>
            <a:noFill/>
            <a:ln>
              <a:noFill/>
            </a:ln>
          </p:spPr>
        </p:pic>
        <p:sp>
          <p:nvSpPr>
            <p:cNvPr id="328" name="Google Shape;328;p4"/>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 name="Google Shape;329;p4"/>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0" name="Google Shape;330;p4"/>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 name="Google Shape;331;p4"/>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 name="Google Shape;332;p4"/>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3" name="Google Shape;333;p4"/>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34" name="Google Shape;334;p4"/>
            <p:cNvGrpSpPr/>
            <p:nvPr/>
          </p:nvGrpSpPr>
          <p:grpSpPr>
            <a:xfrm>
              <a:off x="7594735" y="2642220"/>
              <a:ext cx="98740" cy="36846"/>
              <a:chOff x="1740" y="2642"/>
              <a:chExt cx="752" cy="327"/>
            </a:xfrm>
          </p:grpSpPr>
          <p:sp>
            <p:nvSpPr>
              <p:cNvPr id="335" name="Google Shape;335;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6" name="Google Shape;336;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7" name="Google Shape;337;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8" name="Google Shape;338;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9" name="Google Shape;339;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0" name="Google Shape;340;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41" name="Google Shape;341;p4"/>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2" name="Google Shape;342;p4"/>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 name="Google Shape;343;p4"/>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4" name="Google Shape;344;p4"/>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5" name="Google Shape;345;p4"/>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6" name="Google Shape;346;p4"/>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47" name="Google Shape;347;p4"/>
          <p:cNvGrpSpPr/>
          <p:nvPr/>
        </p:nvGrpSpPr>
        <p:grpSpPr>
          <a:xfrm>
            <a:off x="7113769" y="2361292"/>
            <a:ext cx="530702" cy="478009"/>
            <a:chOff x="8631407" y="2290407"/>
            <a:chExt cx="530702" cy="478009"/>
          </a:xfrm>
        </p:grpSpPr>
        <p:pic>
          <p:nvPicPr>
            <p:cNvPr descr="light2.png" id="348" name="Google Shape;348;p4"/>
            <p:cNvPicPr preferRelativeResize="0"/>
            <p:nvPr/>
          </p:nvPicPr>
          <p:blipFill rotWithShape="1">
            <a:blip r:embed="rId11">
              <a:alphaModFix/>
            </a:blip>
            <a:srcRect b="0" l="0" r="0" t="0"/>
            <a:stretch/>
          </p:blipFill>
          <p:spPr>
            <a:xfrm flipH="1">
              <a:off x="8825293" y="2362969"/>
              <a:ext cx="92772" cy="405447"/>
            </a:xfrm>
            <a:prstGeom prst="rect">
              <a:avLst/>
            </a:prstGeom>
            <a:noFill/>
            <a:ln>
              <a:noFill/>
            </a:ln>
          </p:spPr>
        </p:pic>
        <p:pic>
          <p:nvPicPr>
            <p:cNvPr descr="antenna_stylized" id="349" name="Google Shape;349;p4"/>
            <p:cNvPicPr preferRelativeResize="0"/>
            <p:nvPr/>
          </p:nvPicPr>
          <p:blipFill rotWithShape="1">
            <a:blip r:embed="rId8">
              <a:alphaModFix/>
            </a:blip>
            <a:srcRect b="0" l="0" r="0" t="0"/>
            <a:stretch/>
          </p:blipFill>
          <p:spPr>
            <a:xfrm>
              <a:off x="8631407" y="2290407"/>
              <a:ext cx="530702" cy="223756"/>
            </a:xfrm>
            <a:prstGeom prst="rect">
              <a:avLst/>
            </a:prstGeom>
            <a:noFill/>
            <a:ln>
              <a:noFill/>
            </a:ln>
          </p:spPr>
        </p:pic>
      </p:grpSp>
      <p:grpSp>
        <p:nvGrpSpPr>
          <p:cNvPr id="350" name="Google Shape;350;p4"/>
          <p:cNvGrpSpPr/>
          <p:nvPr/>
        </p:nvGrpSpPr>
        <p:grpSpPr>
          <a:xfrm>
            <a:off x="6975527" y="2100689"/>
            <a:ext cx="849312" cy="226109"/>
            <a:chOff x="8493165" y="2029804"/>
            <a:chExt cx="849312" cy="226109"/>
          </a:xfrm>
        </p:grpSpPr>
        <p:pic>
          <p:nvPicPr>
            <p:cNvPr descr="car_icon_small" id="351" name="Google Shape;351;p4"/>
            <p:cNvPicPr preferRelativeResize="0"/>
            <p:nvPr/>
          </p:nvPicPr>
          <p:blipFill rotWithShape="1">
            <a:blip r:embed="rId12">
              <a:alphaModFix/>
            </a:blip>
            <a:srcRect b="0" l="0" r="0" t="0"/>
            <a:stretch/>
          </p:blipFill>
          <p:spPr>
            <a:xfrm>
              <a:off x="8493165" y="2087638"/>
              <a:ext cx="849312" cy="168275"/>
            </a:xfrm>
            <a:prstGeom prst="rect">
              <a:avLst/>
            </a:prstGeom>
            <a:noFill/>
            <a:ln>
              <a:noFill/>
            </a:ln>
          </p:spPr>
        </p:pic>
        <p:pic>
          <p:nvPicPr>
            <p:cNvPr descr="antenna_stylized" id="352" name="Google Shape;352;p4"/>
            <p:cNvPicPr preferRelativeResize="0"/>
            <p:nvPr/>
          </p:nvPicPr>
          <p:blipFill rotWithShape="1">
            <a:blip r:embed="rId8">
              <a:alphaModFix/>
            </a:blip>
            <a:srcRect b="0" l="0" r="0" t="0"/>
            <a:stretch/>
          </p:blipFill>
          <p:spPr>
            <a:xfrm>
              <a:off x="8704645" y="2029804"/>
              <a:ext cx="530702" cy="223756"/>
            </a:xfrm>
            <a:prstGeom prst="rect">
              <a:avLst/>
            </a:prstGeom>
            <a:noFill/>
            <a:ln>
              <a:noFill/>
            </a:ln>
          </p:spPr>
        </p:pic>
      </p:grpSp>
      <p:grpSp>
        <p:nvGrpSpPr>
          <p:cNvPr id="353" name="Google Shape;353;p4"/>
          <p:cNvGrpSpPr/>
          <p:nvPr/>
        </p:nvGrpSpPr>
        <p:grpSpPr>
          <a:xfrm>
            <a:off x="5969506" y="3366989"/>
            <a:ext cx="857739" cy="583764"/>
            <a:chOff x="7487144" y="3296104"/>
            <a:chExt cx="857739" cy="583764"/>
          </a:xfrm>
        </p:grpSpPr>
        <p:grpSp>
          <p:nvGrpSpPr>
            <p:cNvPr id="354" name="Google Shape;354;p4"/>
            <p:cNvGrpSpPr/>
            <p:nvPr/>
          </p:nvGrpSpPr>
          <p:grpSpPr>
            <a:xfrm>
              <a:off x="7487144" y="3389820"/>
              <a:ext cx="350807" cy="310034"/>
              <a:chOff x="7487144" y="3389820"/>
              <a:chExt cx="350807" cy="310034"/>
            </a:xfrm>
          </p:grpSpPr>
          <p:pic>
            <p:nvPicPr>
              <p:cNvPr descr="antenna_stylized" id="355" name="Google Shape;355;p4"/>
              <p:cNvPicPr preferRelativeResize="0"/>
              <p:nvPr/>
            </p:nvPicPr>
            <p:blipFill rotWithShape="1">
              <a:blip r:embed="rId13">
                <a:alphaModFix/>
              </a:blip>
              <a:srcRect b="0" l="0" r="0" t="0"/>
              <a:stretch/>
            </p:blipFill>
            <p:spPr>
              <a:xfrm>
                <a:off x="7487144" y="3389820"/>
                <a:ext cx="347997" cy="167557"/>
              </a:xfrm>
              <a:prstGeom prst="rect">
                <a:avLst/>
              </a:prstGeom>
              <a:noFill/>
              <a:ln>
                <a:noFill/>
              </a:ln>
            </p:spPr>
          </p:pic>
          <p:pic>
            <p:nvPicPr>
              <p:cNvPr descr="laptop_keyboard" id="356" name="Google Shape;356;p4"/>
              <p:cNvPicPr preferRelativeResize="0"/>
              <p:nvPr/>
            </p:nvPicPr>
            <p:blipFill rotWithShape="1">
              <a:blip r:embed="rId14">
                <a:alphaModFix/>
              </a:blip>
              <a:srcRect b="0" l="0" r="0" t="0"/>
              <a:stretch/>
            </p:blipFill>
            <p:spPr>
              <a:xfrm flipH="1" rot="109064">
                <a:off x="7504001" y="3575889"/>
                <a:ext cx="286699" cy="119448"/>
              </a:xfrm>
              <a:prstGeom prst="rect">
                <a:avLst/>
              </a:prstGeom>
              <a:noFill/>
              <a:ln>
                <a:noFill/>
              </a:ln>
            </p:spPr>
          </p:pic>
          <p:sp>
            <p:nvSpPr>
              <p:cNvPr id="357" name="Google Shape;357;p4"/>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358" name="Google Shape;358;p4"/>
              <p:cNvPicPr preferRelativeResize="0"/>
              <p:nvPr/>
            </p:nvPicPr>
            <p:blipFill rotWithShape="1">
              <a:blip r:embed="rId15">
                <a:alphaModFix/>
              </a:blip>
              <a:srcRect b="0" l="0" r="0" t="0"/>
              <a:stretch/>
            </p:blipFill>
            <p:spPr>
              <a:xfrm>
                <a:off x="7610380" y="3463988"/>
                <a:ext cx="209692" cy="141851"/>
              </a:xfrm>
              <a:prstGeom prst="rect">
                <a:avLst/>
              </a:prstGeom>
              <a:noFill/>
              <a:ln>
                <a:noFill/>
              </a:ln>
            </p:spPr>
          </p:pic>
          <p:sp>
            <p:nvSpPr>
              <p:cNvPr id="359" name="Google Shape;359;p4"/>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0" name="Google Shape;360;p4"/>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 name="Google Shape;361;p4"/>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2" name="Google Shape;362;p4"/>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3" name="Google Shape;363;p4"/>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4" name="Google Shape;364;p4"/>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65" name="Google Shape;365;p4"/>
              <p:cNvGrpSpPr/>
              <p:nvPr/>
            </p:nvGrpSpPr>
            <p:grpSpPr>
              <a:xfrm>
                <a:off x="7593395" y="3625649"/>
                <a:ext cx="64747" cy="27592"/>
                <a:chOff x="1740" y="2642"/>
                <a:chExt cx="752" cy="327"/>
              </a:xfrm>
            </p:grpSpPr>
            <p:sp>
              <p:nvSpPr>
                <p:cNvPr id="366" name="Google Shape;366;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7" name="Google Shape;367;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8" name="Google Shape;368;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9" name="Google Shape;369;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0" name="Google Shape;370;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1" name="Google Shape;371;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2" name="Google Shape;372;p4"/>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3" name="Google Shape;373;p4"/>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4" name="Google Shape;374;p4"/>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5" name="Google Shape;375;p4"/>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6" name="Google Shape;376;p4"/>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7" name="Google Shape;377;p4"/>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78" name="Google Shape;378;p4"/>
            <p:cNvGrpSpPr/>
            <p:nvPr/>
          </p:nvGrpSpPr>
          <p:grpSpPr>
            <a:xfrm flipH="1">
              <a:off x="7985622" y="3537823"/>
              <a:ext cx="359261" cy="342045"/>
              <a:chOff x="2839" y="3501"/>
              <a:chExt cx="755" cy="803"/>
            </a:xfrm>
          </p:grpSpPr>
          <p:pic>
            <p:nvPicPr>
              <p:cNvPr descr="desktop_computer_stylized_medium" id="379" name="Google Shape;379;p4"/>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380" name="Google Shape;380;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1" name="Google Shape;381;p4"/>
            <p:cNvGrpSpPr/>
            <p:nvPr/>
          </p:nvGrpSpPr>
          <p:grpSpPr>
            <a:xfrm>
              <a:off x="7797061" y="3296104"/>
              <a:ext cx="347997" cy="396620"/>
              <a:chOff x="7797061" y="3296104"/>
              <a:chExt cx="347997" cy="396620"/>
            </a:xfrm>
          </p:grpSpPr>
          <p:pic>
            <p:nvPicPr>
              <p:cNvPr descr="fridge2.png" id="382" name="Google Shape;382;p4"/>
              <p:cNvPicPr preferRelativeResize="0"/>
              <p:nvPr/>
            </p:nvPicPr>
            <p:blipFill rotWithShape="1">
              <a:blip r:embed="rId17">
                <a:alphaModFix/>
              </a:blip>
              <a:srcRect b="0" l="0" r="0" t="0"/>
              <a:stretch/>
            </p:blipFill>
            <p:spPr>
              <a:xfrm>
                <a:off x="7896825" y="3355697"/>
                <a:ext cx="189578" cy="337027"/>
              </a:xfrm>
              <a:prstGeom prst="rect">
                <a:avLst/>
              </a:prstGeom>
              <a:noFill/>
              <a:ln>
                <a:noFill/>
              </a:ln>
            </p:spPr>
          </p:pic>
          <p:pic>
            <p:nvPicPr>
              <p:cNvPr descr="antenna_stylized" id="383" name="Google Shape;383;p4"/>
              <p:cNvPicPr preferRelativeResize="0"/>
              <p:nvPr/>
            </p:nvPicPr>
            <p:blipFill rotWithShape="1">
              <a:blip r:embed="rId13">
                <a:alphaModFix/>
              </a:blip>
              <a:srcRect b="0" l="0" r="0" t="0"/>
              <a:stretch/>
            </p:blipFill>
            <p:spPr>
              <a:xfrm>
                <a:off x="7797061" y="3296104"/>
                <a:ext cx="347997" cy="167557"/>
              </a:xfrm>
              <a:prstGeom prst="rect">
                <a:avLst/>
              </a:prstGeom>
              <a:noFill/>
              <a:ln>
                <a:noFill/>
              </a:ln>
            </p:spPr>
          </p:pic>
        </p:grpSp>
      </p:grpSp>
      <p:grpSp>
        <p:nvGrpSpPr>
          <p:cNvPr id="384" name="Google Shape;384;p4"/>
          <p:cNvGrpSpPr/>
          <p:nvPr/>
        </p:nvGrpSpPr>
        <p:grpSpPr>
          <a:xfrm>
            <a:off x="9540935" y="3470050"/>
            <a:ext cx="518448" cy="1212242"/>
            <a:chOff x="11058573" y="3399165"/>
            <a:chExt cx="518448" cy="1212242"/>
          </a:xfrm>
        </p:grpSpPr>
        <p:grpSp>
          <p:nvGrpSpPr>
            <p:cNvPr id="385" name="Google Shape;385;p4"/>
            <p:cNvGrpSpPr/>
            <p:nvPr/>
          </p:nvGrpSpPr>
          <p:grpSpPr>
            <a:xfrm>
              <a:off x="11087182" y="4159591"/>
              <a:ext cx="489839" cy="451816"/>
              <a:chOff x="5103720" y="2693365"/>
              <a:chExt cx="611650" cy="414788"/>
            </a:xfrm>
          </p:grpSpPr>
          <p:cxnSp>
            <p:nvCxnSpPr>
              <p:cNvPr id="386" name="Google Shape;386;p4"/>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87" name="Google Shape;387;p4"/>
              <p:cNvGrpSpPr/>
              <p:nvPr/>
            </p:nvGrpSpPr>
            <p:grpSpPr>
              <a:xfrm>
                <a:off x="5275406" y="2693365"/>
                <a:ext cx="439964" cy="414788"/>
                <a:chOff x="5275406" y="2711455"/>
                <a:chExt cx="452949" cy="405518"/>
              </a:xfrm>
            </p:grpSpPr>
            <p:pic>
              <p:nvPicPr>
                <p:cNvPr descr="server_rack.png" id="388" name="Google Shape;388;p4"/>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389" name="Google Shape;389;p4"/>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390" name="Google Shape;390;p4"/>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nvGrpSpPr>
            <p:cNvPr id="391" name="Google Shape;391;p4"/>
            <p:cNvGrpSpPr/>
            <p:nvPr/>
          </p:nvGrpSpPr>
          <p:grpSpPr>
            <a:xfrm>
              <a:off x="11058573" y="3399165"/>
              <a:ext cx="423724" cy="405973"/>
              <a:chOff x="5103720" y="2693365"/>
              <a:chExt cx="611650" cy="414788"/>
            </a:xfrm>
          </p:grpSpPr>
          <p:cxnSp>
            <p:nvCxnSpPr>
              <p:cNvPr id="392" name="Google Shape;392;p4"/>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93" name="Google Shape;393;p4"/>
              <p:cNvGrpSpPr/>
              <p:nvPr/>
            </p:nvGrpSpPr>
            <p:grpSpPr>
              <a:xfrm>
                <a:off x="5275406" y="2693365"/>
                <a:ext cx="439964" cy="414788"/>
                <a:chOff x="5275406" y="2711455"/>
                <a:chExt cx="452949" cy="405518"/>
              </a:xfrm>
            </p:grpSpPr>
            <p:pic>
              <p:nvPicPr>
                <p:cNvPr descr="server_rack.png" id="394" name="Google Shape;394;p4"/>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395" name="Google Shape;395;p4"/>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396" name="Google Shape;396;p4"/>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grpSp>
        <p:nvGrpSpPr>
          <p:cNvPr id="397" name="Google Shape;397;p4"/>
          <p:cNvGrpSpPr/>
          <p:nvPr/>
        </p:nvGrpSpPr>
        <p:grpSpPr>
          <a:xfrm flipH="1">
            <a:off x="6456843" y="4941726"/>
            <a:ext cx="345630" cy="320302"/>
            <a:chOff x="2839" y="3501"/>
            <a:chExt cx="755" cy="803"/>
          </a:xfrm>
        </p:grpSpPr>
        <p:pic>
          <p:nvPicPr>
            <p:cNvPr descr="desktop_computer_stylized_medium" id="398" name="Google Shape;398;p4"/>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399" name="Google Shape;399;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00" name="Google Shape;400;p4"/>
          <p:cNvGrpSpPr/>
          <p:nvPr/>
        </p:nvGrpSpPr>
        <p:grpSpPr>
          <a:xfrm>
            <a:off x="7677669" y="5894374"/>
            <a:ext cx="310186" cy="312008"/>
            <a:chOff x="877" y="1008"/>
            <a:chExt cx="2747" cy="2626"/>
          </a:xfrm>
        </p:grpSpPr>
        <p:pic>
          <p:nvPicPr>
            <p:cNvPr descr="antenna_stylized" id="401" name="Google Shape;401;p4"/>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402" name="Google Shape;402;p4"/>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403" name="Google Shape;403;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404" name="Google Shape;404;p4"/>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405" name="Google Shape;405;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 name="Google Shape;406;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7" name="Google Shape;407;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8" name="Google Shape;408;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9" name="Google Shape;409;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0" name="Google Shape;410;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11" name="Google Shape;411;p4"/>
            <p:cNvGrpSpPr/>
            <p:nvPr/>
          </p:nvGrpSpPr>
          <p:grpSpPr>
            <a:xfrm>
              <a:off x="1709" y="3008"/>
              <a:ext cx="507" cy="234"/>
              <a:chOff x="1740" y="2642"/>
              <a:chExt cx="752" cy="327"/>
            </a:xfrm>
          </p:grpSpPr>
          <p:sp>
            <p:nvSpPr>
              <p:cNvPr id="412" name="Google Shape;412;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3" name="Google Shape;413;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4" name="Google Shape;414;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5" name="Google Shape;415;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6" name="Google Shape;416;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7" name="Google Shape;417;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18" name="Google Shape;418;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9" name="Google Shape;419;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 name="Google Shape;420;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1" name="Google Shape;421;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2" name="Google Shape;422;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3" name="Google Shape;423;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24" name="Google Shape;424;p4"/>
          <p:cNvGrpSpPr/>
          <p:nvPr/>
        </p:nvGrpSpPr>
        <p:grpSpPr>
          <a:xfrm flipH="1">
            <a:off x="6629897" y="5546222"/>
            <a:ext cx="345630" cy="320302"/>
            <a:chOff x="2839" y="3501"/>
            <a:chExt cx="755" cy="803"/>
          </a:xfrm>
        </p:grpSpPr>
        <p:pic>
          <p:nvPicPr>
            <p:cNvPr descr="desktop_computer_stylized_medium" id="425" name="Google Shape;425;p4"/>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426" name="Google Shape;426;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27" name="Google Shape;427;p4"/>
          <p:cNvGrpSpPr/>
          <p:nvPr/>
        </p:nvGrpSpPr>
        <p:grpSpPr>
          <a:xfrm flipH="1">
            <a:off x="7028122" y="5567695"/>
            <a:ext cx="345630" cy="320302"/>
            <a:chOff x="2839" y="3501"/>
            <a:chExt cx="755" cy="803"/>
          </a:xfrm>
        </p:grpSpPr>
        <p:pic>
          <p:nvPicPr>
            <p:cNvPr descr="desktop_computer_stylized_medium" id="428" name="Google Shape;428;p4"/>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429" name="Google Shape;429;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0" name="Google Shape;430;p4"/>
          <p:cNvGrpSpPr/>
          <p:nvPr/>
        </p:nvGrpSpPr>
        <p:grpSpPr>
          <a:xfrm>
            <a:off x="8010734" y="5836703"/>
            <a:ext cx="319264" cy="256836"/>
            <a:chOff x="877" y="1008"/>
            <a:chExt cx="2747" cy="2626"/>
          </a:xfrm>
        </p:grpSpPr>
        <p:pic>
          <p:nvPicPr>
            <p:cNvPr descr="antenna_stylized" id="431" name="Google Shape;431;p4"/>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432" name="Google Shape;432;p4"/>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433" name="Google Shape;433;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434" name="Google Shape;434;p4"/>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435" name="Google Shape;435;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6" name="Google Shape;436;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7" name="Google Shape;437;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8" name="Google Shape;438;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9" name="Google Shape;439;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0" name="Google Shape;440;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41" name="Google Shape;441;p4"/>
            <p:cNvGrpSpPr/>
            <p:nvPr/>
          </p:nvGrpSpPr>
          <p:grpSpPr>
            <a:xfrm>
              <a:off x="1709" y="3008"/>
              <a:ext cx="507" cy="234"/>
              <a:chOff x="1740" y="2642"/>
              <a:chExt cx="752" cy="327"/>
            </a:xfrm>
          </p:grpSpPr>
          <p:sp>
            <p:nvSpPr>
              <p:cNvPr id="442" name="Google Shape;442;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3" name="Google Shape;443;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4" name="Google Shape;444;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5" name="Google Shape;445;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6" name="Google Shape;446;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7" name="Google Shape;447;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48" name="Google Shape;448;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9" name="Google Shape;449;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0" name="Google Shape;450;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1" name="Google Shape;451;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2" name="Google Shape;452;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3" name="Google Shape;453;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54" name="Google Shape;454;p4"/>
          <p:cNvSpPr/>
          <p:nvPr/>
        </p:nvSpPr>
        <p:spPr>
          <a:xfrm>
            <a:off x="8629581" y="5678536"/>
            <a:ext cx="34049" cy="332924"/>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5" name="Google Shape;455;p4"/>
          <p:cNvSpPr/>
          <p:nvPr/>
        </p:nvSpPr>
        <p:spPr>
          <a:xfrm>
            <a:off x="8635958" y="5698488"/>
            <a:ext cx="20333" cy="308020"/>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6" name="Google Shape;456;p4"/>
          <p:cNvSpPr/>
          <p:nvPr/>
        </p:nvSpPr>
        <p:spPr>
          <a:xfrm>
            <a:off x="8631506" y="5854318"/>
            <a:ext cx="31643" cy="27525"/>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7" name="Google Shape;457;p4"/>
          <p:cNvSpPr/>
          <p:nvPr/>
        </p:nvSpPr>
        <p:spPr>
          <a:xfrm>
            <a:off x="8502287" y="5715964"/>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58" name="Google Shape;458;p4"/>
          <p:cNvGrpSpPr/>
          <p:nvPr/>
        </p:nvGrpSpPr>
        <p:grpSpPr>
          <a:xfrm>
            <a:off x="8567041" y="5712456"/>
            <a:ext cx="69517" cy="21877"/>
            <a:chOff x="613" y="2566"/>
            <a:chExt cx="721" cy="144"/>
          </a:xfrm>
        </p:grpSpPr>
        <p:sp>
          <p:nvSpPr>
            <p:cNvPr id="459" name="Google Shape;459;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60" name="Google Shape;460;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61" name="Google Shape;461;p4"/>
          <p:cNvSpPr/>
          <p:nvPr/>
        </p:nvSpPr>
        <p:spPr>
          <a:xfrm>
            <a:off x="8503490" y="5764315"/>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62" name="Google Shape;462;p4"/>
          <p:cNvGrpSpPr/>
          <p:nvPr/>
        </p:nvGrpSpPr>
        <p:grpSpPr>
          <a:xfrm>
            <a:off x="8566993" y="5759675"/>
            <a:ext cx="69517" cy="19515"/>
            <a:chOff x="615" y="2564"/>
            <a:chExt cx="721" cy="139"/>
          </a:xfrm>
        </p:grpSpPr>
        <p:sp>
          <p:nvSpPr>
            <p:cNvPr id="463" name="Google Shape;463;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64" name="Google Shape;464;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65" name="Google Shape;465;p4"/>
          <p:cNvSpPr/>
          <p:nvPr/>
        </p:nvSpPr>
        <p:spPr>
          <a:xfrm>
            <a:off x="8503490" y="5812666"/>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66" name="Google Shape;466;p4"/>
          <p:cNvSpPr/>
          <p:nvPr/>
        </p:nvSpPr>
        <p:spPr>
          <a:xfrm>
            <a:off x="8504693" y="5856503"/>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67" name="Google Shape;467;p4"/>
          <p:cNvGrpSpPr/>
          <p:nvPr/>
        </p:nvGrpSpPr>
        <p:grpSpPr>
          <a:xfrm>
            <a:off x="8565839" y="5855273"/>
            <a:ext cx="69541" cy="19618"/>
            <a:chOff x="618" y="2586"/>
            <a:chExt cx="720" cy="124"/>
          </a:xfrm>
        </p:grpSpPr>
        <p:sp>
          <p:nvSpPr>
            <p:cNvPr id="468" name="Google Shape;468;p4"/>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69" name="Google Shape;469;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70" name="Google Shape;470;p4"/>
          <p:cNvSpPr/>
          <p:nvPr/>
        </p:nvSpPr>
        <p:spPr>
          <a:xfrm>
            <a:off x="8631988" y="5812666"/>
            <a:ext cx="31643" cy="27380"/>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71" name="Google Shape;471;p4"/>
          <p:cNvGrpSpPr/>
          <p:nvPr/>
        </p:nvGrpSpPr>
        <p:grpSpPr>
          <a:xfrm>
            <a:off x="8565838" y="5809171"/>
            <a:ext cx="70700" cy="19515"/>
            <a:chOff x="613" y="2571"/>
            <a:chExt cx="732" cy="134"/>
          </a:xfrm>
        </p:grpSpPr>
        <p:sp>
          <p:nvSpPr>
            <p:cNvPr id="472" name="Google Shape;472;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73" name="Google Shape;473;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74" name="Google Shape;474;p4"/>
          <p:cNvSpPr/>
          <p:nvPr/>
        </p:nvSpPr>
        <p:spPr>
          <a:xfrm>
            <a:off x="8626934" y="5677953"/>
            <a:ext cx="8422" cy="33277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75" name="Google Shape;475;p4"/>
          <p:cNvSpPr/>
          <p:nvPr/>
        </p:nvSpPr>
        <p:spPr>
          <a:xfrm>
            <a:off x="8634875" y="5762131"/>
            <a:ext cx="28515" cy="31020"/>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6" name="Google Shape;476;p4"/>
          <p:cNvSpPr/>
          <p:nvPr/>
        </p:nvSpPr>
        <p:spPr>
          <a:xfrm>
            <a:off x="8635236" y="5714508"/>
            <a:ext cx="29357" cy="34953"/>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7" name="Google Shape;477;p4"/>
          <p:cNvSpPr/>
          <p:nvPr/>
        </p:nvSpPr>
        <p:spPr>
          <a:xfrm>
            <a:off x="8659299" y="5995731"/>
            <a:ext cx="6016" cy="1383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78" name="Google Shape;478;p4"/>
          <p:cNvSpPr/>
          <p:nvPr/>
        </p:nvSpPr>
        <p:spPr>
          <a:xfrm>
            <a:off x="8633672" y="5996168"/>
            <a:ext cx="29477" cy="29127"/>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9" name="Google Shape;479;p4"/>
          <p:cNvSpPr/>
          <p:nvPr/>
        </p:nvSpPr>
        <p:spPr>
          <a:xfrm>
            <a:off x="8493865" y="6005052"/>
            <a:ext cx="143898" cy="218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0" name="Google Shape;480;p4"/>
          <p:cNvSpPr/>
          <p:nvPr/>
        </p:nvSpPr>
        <p:spPr>
          <a:xfrm>
            <a:off x="8502287" y="6010731"/>
            <a:ext cx="128257" cy="1150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1" name="Google Shape;481;p4"/>
          <p:cNvSpPr/>
          <p:nvPr/>
        </p:nvSpPr>
        <p:spPr>
          <a:xfrm>
            <a:off x="8514198" y="5962380"/>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2" name="Google Shape;482;p4"/>
          <p:cNvSpPr/>
          <p:nvPr/>
        </p:nvSpPr>
        <p:spPr>
          <a:xfrm>
            <a:off x="8535855" y="5962380"/>
            <a:ext cx="19130" cy="2068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483" name="Google Shape;483;p4"/>
          <p:cNvSpPr/>
          <p:nvPr/>
        </p:nvSpPr>
        <p:spPr>
          <a:xfrm>
            <a:off x="8556189" y="5962380"/>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4" name="Google Shape;484;p4"/>
          <p:cNvSpPr/>
          <p:nvPr/>
        </p:nvSpPr>
        <p:spPr>
          <a:xfrm>
            <a:off x="8605398" y="5883009"/>
            <a:ext cx="9625" cy="110538"/>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85" name="Google Shape;485;p4"/>
          <p:cNvGrpSpPr/>
          <p:nvPr/>
        </p:nvGrpSpPr>
        <p:grpSpPr>
          <a:xfrm flipH="1">
            <a:off x="6249969" y="5322625"/>
            <a:ext cx="345630" cy="320302"/>
            <a:chOff x="2839" y="3501"/>
            <a:chExt cx="755" cy="803"/>
          </a:xfrm>
        </p:grpSpPr>
        <p:pic>
          <p:nvPicPr>
            <p:cNvPr descr="desktop_computer_stylized_medium" id="486" name="Google Shape;486;p4"/>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487" name="Google Shape;487;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88" name="Google Shape;488;p4"/>
          <p:cNvGrpSpPr/>
          <p:nvPr/>
        </p:nvGrpSpPr>
        <p:grpSpPr>
          <a:xfrm>
            <a:off x="6226212" y="1901290"/>
            <a:ext cx="415925" cy="385763"/>
            <a:chOff x="2751" y="1851"/>
            <a:chExt cx="462" cy="478"/>
          </a:xfrm>
        </p:grpSpPr>
        <p:pic>
          <p:nvPicPr>
            <p:cNvPr descr="iphone_stylized_small" id="489" name="Google Shape;489;p4"/>
            <p:cNvPicPr preferRelativeResize="0"/>
            <p:nvPr/>
          </p:nvPicPr>
          <p:blipFill rotWithShape="1">
            <a:blip r:embed="rId23">
              <a:alphaModFix/>
            </a:blip>
            <a:srcRect b="0" l="0" r="0" t="0"/>
            <a:stretch/>
          </p:blipFill>
          <p:spPr>
            <a:xfrm>
              <a:off x="2928" y="1922"/>
              <a:ext cx="152" cy="407"/>
            </a:xfrm>
            <a:prstGeom prst="rect">
              <a:avLst/>
            </a:prstGeom>
            <a:noFill/>
            <a:ln>
              <a:noFill/>
            </a:ln>
          </p:spPr>
        </p:pic>
        <p:pic>
          <p:nvPicPr>
            <p:cNvPr descr="antenna_radiation_stylized" id="490" name="Google Shape;490;p4"/>
            <p:cNvPicPr preferRelativeResize="0"/>
            <p:nvPr/>
          </p:nvPicPr>
          <p:blipFill rotWithShape="1">
            <a:blip r:embed="rId24">
              <a:alphaModFix/>
            </a:blip>
            <a:srcRect b="0" l="0" r="0" t="0"/>
            <a:stretch/>
          </p:blipFill>
          <p:spPr>
            <a:xfrm>
              <a:off x="2751" y="1851"/>
              <a:ext cx="462" cy="110"/>
            </a:xfrm>
            <a:prstGeom prst="rect">
              <a:avLst/>
            </a:prstGeom>
            <a:noFill/>
            <a:ln>
              <a:noFill/>
            </a:ln>
          </p:spPr>
        </p:pic>
      </p:grpSp>
      <p:grpSp>
        <p:nvGrpSpPr>
          <p:cNvPr id="491" name="Google Shape;491;p4"/>
          <p:cNvGrpSpPr/>
          <p:nvPr/>
        </p:nvGrpSpPr>
        <p:grpSpPr>
          <a:xfrm>
            <a:off x="8729978" y="5315516"/>
            <a:ext cx="177192" cy="330833"/>
            <a:chOff x="4140" y="429"/>
            <a:chExt cx="1425" cy="2396"/>
          </a:xfrm>
        </p:grpSpPr>
        <p:sp>
          <p:nvSpPr>
            <p:cNvPr id="492" name="Google Shape;492;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3" name="Google Shape;493;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94" name="Google Shape;494;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5" name="Google Shape;495;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6" name="Google Shape;496;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97" name="Google Shape;497;p4"/>
            <p:cNvGrpSpPr/>
            <p:nvPr/>
          </p:nvGrpSpPr>
          <p:grpSpPr>
            <a:xfrm>
              <a:off x="4748" y="666"/>
              <a:ext cx="578" cy="150"/>
              <a:chOff x="613" y="2566"/>
              <a:chExt cx="721" cy="144"/>
            </a:xfrm>
          </p:grpSpPr>
          <p:sp>
            <p:nvSpPr>
              <p:cNvPr id="498" name="Google Shape;498;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99" name="Google Shape;499;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00" name="Google Shape;500;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01" name="Google Shape;501;p4"/>
            <p:cNvGrpSpPr/>
            <p:nvPr/>
          </p:nvGrpSpPr>
          <p:grpSpPr>
            <a:xfrm>
              <a:off x="4748" y="990"/>
              <a:ext cx="578" cy="134"/>
              <a:chOff x="615" y="2564"/>
              <a:chExt cx="721" cy="139"/>
            </a:xfrm>
          </p:grpSpPr>
          <p:sp>
            <p:nvSpPr>
              <p:cNvPr id="502" name="Google Shape;502;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3" name="Google Shape;503;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04" name="Google Shape;504;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5" name="Google Shape;505;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06" name="Google Shape;506;p4"/>
            <p:cNvGrpSpPr/>
            <p:nvPr/>
          </p:nvGrpSpPr>
          <p:grpSpPr>
            <a:xfrm>
              <a:off x="4738" y="1647"/>
              <a:ext cx="578" cy="135"/>
              <a:chOff x="618" y="2586"/>
              <a:chExt cx="720" cy="124"/>
            </a:xfrm>
          </p:grpSpPr>
          <p:sp>
            <p:nvSpPr>
              <p:cNvPr id="507" name="Google Shape;507;p4"/>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8" name="Google Shape;508;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09" name="Google Shape;509;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10" name="Google Shape;510;p4"/>
            <p:cNvGrpSpPr/>
            <p:nvPr/>
          </p:nvGrpSpPr>
          <p:grpSpPr>
            <a:xfrm>
              <a:off x="4738" y="1330"/>
              <a:ext cx="588" cy="134"/>
              <a:chOff x="613" y="2571"/>
              <a:chExt cx="732" cy="134"/>
            </a:xfrm>
          </p:grpSpPr>
          <p:sp>
            <p:nvSpPr>
              <p:cNvPr id="511" name="Google Shape;511;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2" name="Google Shape;512;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13" name="Google Shape;513;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4" name="Google Shape;514;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5" name="Google Shape;515;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6" name="Google Shape;516;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7" name="Google Shape;517;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8" name="Google Shape;518;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9" name="Google Shape;519;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20" name="Google Shape;520;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21" name="Google Shape;521;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522" name="Google Shape;522;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23" name="Google Shape;523;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grpSp>
        <p:nvGrpSpPr>
          <p:cNvPr id="524" name="Google Shape;524;p4"/>
          <p:cNvGrpSpPr/>
          <p:nvPr/>
        </p:nvGrpSpPr>
        <p:grpSpPr>
          <a:xfrm>
            <a:off x="5047701" y="2727858"/>
            <a:ext cx="1038308" cy="956788"/>
            <a:chOff x="6571713" y="2686293"/>
            <a:chExt cx="1038308" cy="956788"/>
          </a:xfrm>
        </p:grpSpPr>
        <p:sp>
          <p:nvSpPr>
            <p:cNvPr id="525" name="Google Shape;525;p4"/>
            <p:cNvSpPr/>
            <p:nvPr/>
          </p:nvSpPr>
          <p:spPr>
            <a:xfrm flipH="1">
              <a:off x="7291095" y="2700162"/>
              <a:ext cx="318926" cy="942919"/>
            </a:xfrm>
            <a:custGeom>
              <a:rect b="b" l="l" r="r" t="t"/>
              <a:pathLst>
                <a:path extrusionOk="0" h="10279" w="10319">
                  <a:moveTo>
                    <a:pt x="2669" y="10279"/>
                  </a:moveTo>
                  <a:lnTo>
                    <a:pt x="0" y="9878"/>
                  </a:lnTo>
                  <a:lnTo>
                    <a:pt x="10319" y="0"/>
                  </a:lnTo>
                  <a:lnTo>
                    <a:pt x="10319" y="8912"/>
                  </a:lnTo>
                  <a:lnTo>
                    <a:pt x="2669" y="10279"/>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26" name="Google Shape;526;p4"/>
            <p:cNvGrpSpPr/>
            <p:nvPr/>
          </p:nvGrpSpPr>
          <p:grpSpPr>
            <a:xfrm>
              <a:off x="6571713" y="2686293"/>
              <a:ext cx="764135" cy="854075"/>
              <a:chOff x="6571713" y="2686293"/>
              <a:chExt cx="764135" cy="854075"/>
            </a:xfrm>
          </p:grpSpPr>
          <p:sp>
            <p:nvSpPr>
              <p:cNvPr id="527" name="Google Shape;527;p4"/>
              <p:cNvSpPr/>
              <p:nvPr/>
            </p:nvSpPr>
            <p:spPr>
              <a:xfrm>
                <a:off x="6641713" y="2722275"/>
                <a:ext cx="647951" cy="777228"/>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28" name="Google Shape;528;p4"/>
              <p:cNvSpPr/>
              <p:nvPr/>
            </p:nvSpPr>
            <p:spPr>
              <a:xfrm>
                <a:off x="6642457" y="3037370"/>
                <a:ext cx="648594" cy="158772"/>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29" name="Google Shape;529;p4"/>
              <p:cNvSpPr txBox="1"/>
              <p:nvPr/>
            </p:nvSpPr>
            <p:spPr>
              <a:xfrm>
                <a:off x="6571713" y="2686293"/>
                <a:ext cx="764135" cy="85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application</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transport</a:t>
                </a:r>
                <a:endParaRPr/>
              </a:p>
              <a:p>
                <a:pPr indent="0" lvl="0" marL="0" marR="0" rtl="0" algn="ctr">
                  <a:lnSpc>
                    <a:spcPct val="100000"/>
                  </a:lnSpc>
                  <a:spcBef>
                    <a:spcPts val="0"/>
                  </a:spcBef>
                  <a:spcAft>
                    <a:spcPts val="0"/>
                  </a:spcAft>
                  <a:buClr>
                    <a:srgbClr val="FFFFFF"/>
                  </a:buClr>
                  <a:buSzPts val="1000"/>
                  <a:buFont typeface="Calibri"/>
                  <a:buNone/>
                </a:pPr>
                <a:r>
                  <a:rPr b="0" i="0" lang="en-US" sz="10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530" name="Google Shape;530;p4"/>
              <p:cNvCxnSpPr/>
              <p:nvPr/>
            </p:nvCxnSpPr>
            <p:spPr>
              <a:xfrm>
                <a:off x="6638631" y="2891320"/>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31" name="Google Shape;531;p4"/>
              <p:cNvCxnSpPr/>
              <p:nvPr/>
            </p:nvCxnSpPr>
            <p:spPr>
              <a:xfrm>
                <a:off x="6638631" y="3040545"/>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32" name="Google Shape;532;p4"/>
              <p:cNvCxnSpPr/>
              <p:nvPr/>
            </p:nvCxnSpPr>
            <p:spPr>
              <a:xfrm>
                <a:off x="6638631" y="3189770"/>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33" name="Google Shape;533;p4"/>
              <p:cNvCxnSpPr/>
              <p:nvPr/>
            </p:nvCxnSpPr>
            <p:spPr>
              <a:xfrm>
                <a:off x="6638631" y="3338995"/>
                <a:ext cx="646461"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534" name="Google Shape;534;p4"/>
          <p:cNvGrpSpPr/>
          <p:nvPr/>
        </p:nvGrpSpPr>
        <p:grpSpPr>
          <a:xfrm>
            <a:off x="8677994" y="5399436"/>
            <a:ext cx="970347" cy="854075"/>
            <a:chOff x="10202006" y="5357871"/>
            <a:chExt cx="970347" cy="854075"/>
          </a:xfrm>
        </p:grpSpPr>
        <p:sp>
          <p:nvSpPr>
            <p:cNvPr id="535" name="Google Shape;535;p4"/>
            <p:cNvSpPr/>
            <p:nvPr/>
          </p:nvSpPr>
          <p:spPr>
            <a:xfrm>
              <a:off x="10202006" y="5397682"/>
              <a:ext cx="281273" cy="773122"/>
            </a:xfrm>
            <a:custGeom>
              <a:rect b="b" l="l" r="r" t="t"/>
              <a:pathLst>
                <a:path extrusionOk="0" h="10000" w="10001">
                  <a:moveTo>
                    <a:pt x="112" y="7638"/>
                  </a:moveTo>
                  <a:cubicBezTo>
                    <a:pt x="75" y="7370"/>
                    <a:pt x="37" y="7102"/>
                    <a:pt x="0" y="6834"/>
                  </a:cubicBezTo>
                  <a:lnTo>
                    <a:pt x="9647" y="0"/>
                  </a:lnTo>
                  <a:cubicBezTo>
                    <a:pt x="9534" y="4702"/>
                    <a:pt x="10099" y="5298"/>
                    <a:pt x="9986" y="10000"/>
                  </a:cubicBezTo>
                  <a:lnTo>
                    <a:pt x="112" y="7638"/>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36" name="Google Shape;536;p4"/>
            <p:cNvGrpSpPr/>
            <p:nvPr/>
          </p:nvGrpSpPr>
          <p:grpSpPr>
            <a:xfrm>
              <a:off x="10408218" y="5357871"/>
              <a:ext cx="764135" cy="854075"/>
              <a:chOff x="6571713" y="2686293"/>
              <a:chExt cx="764135" cy="854075"/>
            </a:xfrm>
          </p:grpSpPr>
          <p:sp>
            <p:nvSpPr>
              <p:cNvPr id="537" name="Google Shape;537;p4"/>
              <p:cNvSpPr/>
              <p:nvPr/>
            </p:nvSpPr>
            <p:spPr>
              <a:xfrm>
                <a:off x="6641713" y="2722275"/>
                <a:ext cx="647951" cy="777228"/>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38" name="Google Shape;538;p4"/>
              <p:cNvSpPr/>
              <p:nvPr/>
            </p:nvSpPr>
            <p:spPr>
              <a:xfrm>
                <a:off x="6642457" y="3037370"/>
                <a:ext cx="648594" cy="158772"/>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39" name="Google Shape;539;p4"/>
              <p:cNvSpPr txBox="1"/>
              <p:nvPr/>
            </p:nvSpPr>
            <p:spPr>
              <a:xfrm>
                <a:off x="6571713" y="2686293"/>
                <a:ext cx="764135" cy="85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application</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transport</a:t>
                </a:r>
                <a:endParaRPr/>
              </a:p>
              <a:p>
                <a:pPr indent="0" lvl="0" marL="0" marR="0" rtl="0" algn="ctr">
                  <a:lnSpc>
                    <a:spcPct val="100000"/>
                  </a:lnSpc>
                  <a:spcBef>
                    <a:spcPts val="0"/>
                  </a:spcBef>
                  <a:spcAft>
                    <a:spcPts val="0"/>
                  </a:spcAft>
                  <a:buClr>
                    <a:srgbClr val="FFFFFF"/>
                  </a:buClr>
                  <a:buSzPts val="1000"/>
                  <a:buFont typeface="Calibri"/>
                  <a:buNone/>
                </a:pPr>
                <a:r>
                  <a:rPr b="0" i="0" lang="en-US" sz="10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540" name="Google Shape;540;p4"/>
              <p:cNvCxnSpPr/>
              <p:nvPr/>
            </p:nvCxnSpPr>
            <p:spPr>
              <a:xfrm>
                <a:off x="6638631" y="2891320"/>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41" name="Google Shape;541;p4"/>
              <p:cNvCxnSpPr/>
              <p:nvPr/>
            </p:nvCxnSpPr>
            <p:spPr>
              <a:xfrm>
                <a:off x="6638631" y="3040545"/>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42" name="Google Shape;542;p4"/>
              <p:cNvCxnSpPr/>
              <p:nvPr/>
            </p:nvCxnSpPr>
            <p:spPr>
              <a:xfrm>
                <a:off x="6638631" y="3189770"/>
                <a:ext cx="646461" cy="0"/>
              </a:xfrm>
              <a:prstGeom prst="straightConnector1">
                <a:avLst/>
              </a:prstGeom>
              <a:noFill/>
              <a:ln cap="flat" cmpd="sng" w="12700">
                <a:solidFill>
                  <a:schemeClr val="dk1"/>
                </a:solidFill>
                <a:prstDash val="solid"/>
                <a:miter lim="800000"/>
                <a:headEnd len="sm" w="sm" type="none"/>
                <a:tailEnd len="sm" w="sm" type="none"/>
              </a:ln>
            </p:spPr>
          </p:cxnSp>
          <p:cxnSp>
            <p:nvCxnSpPr>
              <p:cNvPr id="543" name="Google Shape;543;p4"/>
              <p:cNvCxnSpPr/>
              <p:nvPr/>
            </p:nvCxnSpPr>
            <p:spPr>
              <a:xfrm>
                <a:off x="6638631" y="3338995"/>
                <a:ext cx="646461"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544" name="Google Shape;544;p4"/>
          <p:cNvGrpSpPr/>
          <p:nvPr/>
        </p:nvGrpSpPr>
        <p:grpSpPr>
          <a:xfrm>
            <a:off x="8478496" y="5657965"/>
            <a:ext cx="214974" cy="403920"/>
            <a:chOff x="4140" y="429"/>
            <a:chExt cx="1425" cy="2396"/>
          </a:xfrm>
        </p:grpSpPr>
        <p:sp>
          <p:nvSpPr>
            <p:cNvPr id="545" name="Google Shape;545;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6" name="Google Shape;546;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47" name="Google Shape;547;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8" name="Google Shape;548;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9" name="Google Shape;549;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50" name="Google Shape;550;p4"/>
            <p:cNvGrpSpPr/>
            <p:nvPr/>
          </p:nvGrpSpPr>
          <p:grpSpPr>
            <a:xfrm>
              <a:off x="4748" y="666"/>
              <a:ext cx="578" cy="150"/>
              <a:chOff x="613" y="2566"/>
              <a:chExt cx="721" cy="144"/>
            </a:xfrm>
          </p:grpSpPr>
          <p:sp>
            <p:nvSpPr>
              <p:cNvPr id="551" name="Google Shape;551;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52" name="Google Shape;552;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53" name="Google Shape;553;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54" name="Google Shape;554;p4"/>
            <p:cNvGrpSpPr/>
            <p:nvPr/>
          </p:nvGrpSpPr>
          <p:grpSpPr>
            <a:xfrm>
              <a:off x="4748" y="990"/>
              <a:ext cx="578" cy="134"/>
              <a:chOff x="615" y="2564"/>
              <a:chExt cx="721" cy="139"/>
            </a:xfrm>
          </p:grpSpPr>
          <p:sp>
            <p:nvSpPr>
              <p:cNvPr id="555" name="Google Shape;555;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56" name="Google Shape;556;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57" name="Google Shape;557;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58" name="Google Shape;558;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59" name="Google Shape;559;p4"/>
            <p:cNvGrpSpPr/>
            <p:nvPr/>
          </p:nvGrpSpPr>
          <p:grpSpPr>
            <a:xfrm>
              <a:off x="4738" y="1647"/>
              <a:ext cx="578" cy="135"/>
              <a:chOff x="618" y="2586"/>
              <a:chExt cx="720" cy="124"/>
            </a:xfrm>
          </p:grpSpPr>
          <p:sp>
            <p:nvSpPr>
              <p:cNvPr id="560" name="Google Shape;560;p4"/>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61" name="Google Shape;561;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62" name="Google Shape;562;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63" name="Google Shape;563;p4"/>
            <p:cNvGrpSpPr/>
            <p:nvPr/>
          </p:nvGrpSpPr>
          <p:grpSpPr>
            <a:xfrm>
              <a:off x="4738" y="1330"/>
              <a:ext cx="588" cy="134"/>
              <a:chOff x="613" y="2571"/>
              <a:chExt cx="732" cy="134"/>
            </a:xfrm>
          </p:grpSpPr>
          <p:sp>
            <p:nvSpPr>
              <p:cNvPr id="564" name="Google Shape;564;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65" name="Google Shape;565;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66" name="Google Shape;566;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67" name="Google Shape;567;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8" name="Google Shape;568;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9" name="Google Shape;569;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0" name="Google Shape;570;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1" name="Google Shape;571;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2" name="Google Shape;572;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3" name="Google Shape;573;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4" name="Google Shape;574;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575" name="Google Shape;575;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6" name="Google Shape;576;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grpSp>
        <p:nvGrpSpPr>
          <p:cNvPr id="577" name="Google Shape;577;p4"/>
          <p:cNvGrpSpPr/>
          <p:nvPr/>
        </p:nvGrpSpPr>
        <p:grpSpPr>
          <a:xfrm>
            <a:off x="7574776" y="3998189"/>
            <a:ext cx="367224" cy="240304"/>
            <a:chOff x="7493876" y="2774731"/>
            <a:chExt cx="1481958" cy="894622"/>
          </a:xfrm>
        </p:grpSpPr>
        <p:sp>
          <p:nvSpPr>
            <p:cNvPr id="578" name="Google Shape;578;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579" name="Google Shape;579;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580" name="Google Shape;580;p4"/>
            <p:cNvGrpSpPr/>
            <p:nvPr/>
          </p:nvGrpSpPr>
          <p:grpSpPr>
            <a:xfrm>
              <a:off x="7713663" y="2848339"/>
              <a:ext cx="1042107" cy="425543"/>
              <a:chOff x="7786941" y="2884917"/>
              <a:chExt cx="897649" cy="353919"/>
            </a:xfrm>
          </p:grpSpPr>
          <p:sp>
            <p:nvSpPr>
              <p:cNvPr id="581" name="Google Shape;581;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 name="Google Shape;582;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3" name="Google Shape;583;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585" name="Google Shape;585;p4"/>
          <p:cNvGrpSpPr/>
          <p:nvPr/>
        </p:nvGrpSpPr>
        <p:grpSpPr>
          <a:xfrm>
            <a:off x="8077542" y="4041328"/>
            <a:ext cx="367224" cy="240304"/>
            <a:chOff x="7493876" y="2774731"/>
            <a:chExt cx="1481958" cy="894622"/>
          </a:xfrm>
        </p:grpSpPr>
        <p:sp>
          <p:nvSpPr>
            <p:cNvPr id="586" name="Google Shape;586;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587" name="Google Shape;587;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588" name="Google Shape;588;p4"/>
            <p:cNvGrpSpPr/>
            <p:nvPr/>
          </p:nvGrpSpPr>
          <p:grpSpPr>
            <a:xfrm>
              <a:off x="7713663" y="2848339"/>
              <a:ext cx="1042107" cy="425543"/>
              <a:chOff x="7786941" y="2884917"/>
              <a:chExt cx="897649" cy="353919"/>
            </a:xfrm>
          </p:grpSpPr>
          <p:sp>
            <p:nvSpPr>
              <p:cNvPr id="589" name="Google Shape;589;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0" name="Google Shape;590;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1" name="Google Shape;591;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2" name="Google Shape;592;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593" name="Google Shape;593;p4"/>
          <p:cNvGrpSpPr/>
          <p:nvPr/>
        </p:nvGrpSpPr>
        <p:grpSpPr>
          <a:xfrm>
            <a:off x="6526058" y="4007559"/>
            <a:ext cx="354986" cy="175668"/>
            <a:chOff x="7493876" y="2774731"/>
            <a:chExt cx="1481958" cy="894622"/>
          </a:xfrm>
        </p:grpSpPr>
        <p:sp>
          <p:nvSpPr>
            <p:cNvPr id="594" name="Google Shape;594;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595" name="Google Shape;595;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596" name="Google Shape;596;p4"/>
            <p:cNvGrpSpPr/>
            <p:nvPr/>
          </p:nvGrpSpPr>
          <p:grpSpPr>
            <a:xfrm>
              <a:off x="7713663" y="2848339"/>
              <a:ext cx="1042107" cy="425543"/>
              <a:chOff x="7786941" y="2884917"/>
              <a:chExt cx="897649" cy="353919"/>
            </a:xfrm>
          </p:grpSpPr>
          <p:sp>
            <p:nvSpPr>
              <p:cNvPr id="597" name="Google Shape;597;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8" name="Google Shape;598;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9" name="Google Shape;599;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0" name="Google Shape;600;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601" name="Google Shape;601;p4"/>
          <p:cNvGrpSpPr/>
          <p:nvPr/>
        </p:nvGrpSpPr>
        <p:grpSpPr>
          <a:xfrm>
            <a:off x="7723881" y="4817251"/>
            <a:ext cx="393760" cy="218578"/>
            <a:chOff x="7493876" y="2774731"/>
            <a:chExt cx="1481958" cy="894622"/>
          </a:xfrm>
        </p:grpSpPr>
        <p:sp>
          <p:nvSpPr>
            <p:cNvPr id="602" name="Google Shape;602;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603" name="Google Shape;603;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604" name="Google Shape;604;p4"/>
            <p:cNvGrpSpPr/>
            <p:nvPr/>
          </p:nvGrpSpPr>
          <p:grpSpPr>
            <a:xfrm>
              <a:off x="7713663" y="2848339"/>
              <a:ext cx="1042107" cy="425543"/>
              <a:chOff x="7786941" y="2884917"/>
              <a:chExt cx="897649" cy="353919"/>
            </a:xfrm>
          </p:grpSpPr>
          <p:sp>
            <p:nvSpPr>
              <p:cNvPr id="605" name="Google Shape;605;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6" name="Google Shape;606;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609" name="Google Shape;609;p4"/>
          <p:cNvGrpSpPr/>
          <p:nvPr/>
        </p:nvGrpSpPr>
        <p:grpSpPr>
          <a:xfrm>
            <a:off x="6250986" y="3505013"/>
            <a:ext cx="3007624" cy="1690703"/>
            <a:chOff x="7774998" y="3463448"/>
            <a:chExt cx="3007624" cy="1690703"/>
          </a:xfrm>
        </p:grpSpPr>
        <p:grpSp>
          <p:nvGrpSpPr>
            <p:cNvPr id="610" name="Google Shape;610;p4"/>
            <p:cNvGrpSpPr/>
            <p:nvPr/>
          </p:nvGrpSpPr>
          <p:grpSpPr>
            <a:xfrm>
              <a:off x="7774998" y="4090572"/>
              <a:ext cx="571917" cy="577694"/>
              <a:chOff x="7774998" y="4090572"/>
              <a:chExt cx="571917" cy="577694"/>
            </a:xfrm>
          </p:grpSpPr>
          <p:sp>
            <p:nvSpPr>
              <p:cNvPr id="611" name="Google Shape;611;p4"/>
              <p:cNvSpPr/>
              <p:nvPr/>
            </p:nvSpPr>
            <p:spPr>
              <a:xfrm rot="10800000">
                <a:off x="7818844" y="4090572"/>
                <a:ext cx="487903" cy="154569"/>
              </a:xfrm>
              <a:custGeom>
                <a:rect b="b" l="l" r="r" t="t"/>
                <a:pathLst>
                  <a:path extrusionOk="0" h="10000" w="14245">
                    <a:moveTo>
                      <a:pt x="3097" y="10000"/>
                    </a:moveTo>
                    <a:lnTo>
                      <a:pt x="689" y="7620"/>
                    </a:lnTo>
                    <a:cubicBezTo>
                      <a:pt x="459" y="5080"/>
                      <a:pt x="230" y="2540"/>
                      <a:pt x="0" y="0"/>
                    </a:cubicBezTo>
                    <a:lnTo>
                      <a:pt x="14245" y="633"/>
                    </a:lnTo>
                    <a:lnTo>
                      <a:pt x="3097" y="10000"/>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12" name="Google Shape;612;p4"/>
              <p:cNvGrpSpPr/>
              <p:nvPr/>
            </p:nvGrpSpPr>
            <p:grpSpPr>
              <a:xfrm>
                <a:off x="7774998" y="4206600"/>
                <a:ext cx="571917" cy="461666"/>
                <a:chOff x="9980560" y="726571"/>
                <a:chExt cx="659732" cy="461666"/>
              </a:xfrm>
            </p:grpSpPr>
            <p:sp>
              <p:nvSpPr>
                <p:cNvPr id="613" name="Google Shape;613;p4"/>
                <p:cNvSpPr/>
                <p:nvPr/>
              </p:nvSpPr>
              <p:spPr>
                <a:xfrm>
                  <a:off x="10040996" y="761446"/>
                  <a:ext cx="559422" cy="389036"/>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4" name="Google Shape;614;p4"/>
                <p:cNvSpPr/>
                <p:nvPr/>
              </p:nvSpPr>
              <p:spPr>
                <a:xfrm>
                  <a:off x="10041638" y="769755"/>
                  <a:ext cx="559977" cy="130804"/>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5" name="Google Shape;615;p4"/>
                <p:cNvSpPr txBox="1"/>
                <p:nvPr/>
              </p:nvSpPr>
              <p:spPr>
                <a:xfrm>
                  <a:off x="9980560" y="726571"/>
                  <a:ext cx="659732"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800"/>
                    <a:buFont typeface="Calibri"/>
                    <a:buNone/>
                  </a:pPr>
                  <a:r>
                    <a:rPr b="0" i="0" lang="en-US" sz="8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616" name="Google Shape;616;p4"/>
                <p:cNvCxnSpPr/>
                <p:nvPr/>
              </p:nvCxnSpPr>
              <p:spPr>
                <a:xfrm>
                  <a:off x="10038335" y="895309"/>
                  <a:ext cx="558136" cy="0"/>
                </a:xfrm>
                <a:prstGeom prst="straightConnector1">
                  <a:avLst/>
                </a:prstGeom>
                <a:noFill/>
                <a:ln cap="flat" cmpd="sng" w="12700">
                  <a:solidFill>
                    <a:schemeClr val="dk1"/>
                  </a:solidFill>
                  <a:prstDash val="solid"/>
                  <a:miter lim="800000"/>
                  <a:headEnd len="sm" w="sm" type="none"/>
                  <a:tailEnd len="sm" w="sm" type="none"/>
                </a:ln>
              </p:spPr>
            </p:cxnSp>
            <p:cxnSp>
              <p:nvCxnSpPr>
                <p:cNvPr id="617" name="Google Shape;617;p4"/>
                <p:cNvCxnSpPr/>
                <p:nvPr/>
              </p:nvCxnSpPr>
              <p:spPr>
                <a:xfrm>
                  <a:off x="10038335" y="1018248"/>
                  <a:ext cx="558136"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618" name="Google Shape;618;p4"/>
            <p:cNvGrpSpPr/>
            <p:nvPr/>
          </p:nvGrpSpPr>
          <p:grpSpPr>
            <a:xfrm>
              <a:off x="8692628" y="3463448"/>
              <a:ext cx="571917" cy="574365"/>
              <a:chOff x="8692628" y="3463448"/>
              <a:chExt cx="571917" cy="574365"/>
            </a:xfrm>
          </p:grpSpPr>
          <p:sp>
            <p:nvSpPr>
              <p:cNvPr id="619" name="Google Shape;619;p4"/>
              <p:cNvSpPr/>
              <p:nvPr/>
            </p:nvSpPr>
            <p:spPr>
              <a:xfrm flipH="1">
                <a:off x="8735937" y="3883244"/>
                <a:ext cx="487903" cy="154569"/>
              </a:xfrm>
              <a:custGeom>
                <a:rect b="b" l="l" r="r" t="t"/>
                <a:pathLst>
                  <a:path extrusionOk="0" h="10000" w="14245">
                    <a:moveTo>
                      <a:pt x="3097" y="10000"/>
                    </a:moveTo>
                    <a:lnTo>
                      <a:pt x="689" y="7620"/>
                    </a:lnTo>
                    <a:cubicBezTo>
                      <a:pt x="459" y="5080"/>
                      <a:pt x="230" y="2540"/>
                      <a:pt x="0" y="0"/>
                    </a:cubicBezTo>
                    <a:lnTo>
                      <a:pt x="14245" y="633"/>
                    </a:lnTo>
                    <a:lnTo>
                      <a:pt x="3097" y="10000"/>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20" name="Google Shape;620;p4"/>
              <p:cNvGrpSpPr/>
              <p:nvPr/>
            </p:nvGrpSpPr>
            <p:grpSpPr>
              <a:xfrm>
                <a:off x="8692628" y="3463448"/>
                <a:ext cx="571917" cy="461666"/>
                <a:chOff x="9980560" y="726571"/>
                <a:chExt cx="659732" cy="461666"/>
              </a:xfrm>
            </p:grpSpPr>
            <p:sp>
              <p:nvSpPr>
                <p:cNvPr id="621" name="Google Shape;621;p4"/>
                <p:cNvSpPr/>
                <p:nvPr/>
              </p:nvSpPr>
              <p:spPr>
                <a:xfrm>
                  <a:off x="10040996" y="761446"/>
                  <a:ext cx="559422" cy="389036"/>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2" name="Google Shape;622;p4"/>
                <p:cNvSpPr/>
                <p:nvPr/>
              </p:nvSpPr>
              <p:spPr>
                <a:xfrm>
                  <a:off x="10041638" y="769755"/>
                  <a:ext cx="559977" cy="130804"/>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3" name="Google Shape;623;p4"/>
                <p:cNvSpPr txBox="1"/>
                <p:nvPr/>
              </p:nvSpPr>
              <p:spPr>
                <a:xfrm>
                  <a:off x="9980560" y="726571"/>
                  <a:ext cx="659732"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800"/>
                    <a:buFont typeface="Calibri"/>
                    <a:buNone/>
                  </a:pPr>
                  <a:r>
                    <a:rPr b="0" i="0" lang="en-US" sz="8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624" name="Google Shape;624;p4"/>
                <p:cNvCxnSpPr/>
                <p:nvPr/>
              </p:nvCxnSpPr>
              <p:spPr>
                <a:xfrm>
                  <a:off x="10038335" y="895309"/>
                  <a:ext cx="558136" cy="0"/>
                </a:xfrm>
                <a:prstGeom prst="straightConnector1">
                  <a:avLst/>
                </a:prstGeom>
                <a:noFill/>
                <a:ln cap="flat" cmpd="sng" w="12700">
                  <a:solidFill>
                    <a:schemeClr val="dk1"/>
                  </a:solidFill>
                  <a:prstDash val="solid"/>
                  <a:miter lim="800000"/>
                  <a:headEnd len="sm" w="sm" type="none"/>
                  <a:tailEnd len="sm" w="sm" type="none"/>
                </a:ln>
              </p:spPr>
            </p:cxnSp>
            <p:cxnSp>
              <p:nvCxnSpPr>
                <p:cNvPr id="625" name="Google Shape;625;p4"/>
                <p:cNvCxnSpPr/>
                <p:nvPr/>
              </p:nvCxnSpPr>
              <p:spPr>
                <a:xfrm>
                  <a:off x="10038335" y="1018248"/>
                  <a:ext cx="558136"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626" name="Google Shape;626;p4"/>
            <p:cNvGrpSpPr/>
            <p:nvPr/>
          </p:nvGrpSpPr>
          <p:grpSpPr>
            <a:xfrm>
              <a:off x="9846130" y="3502221"/>
              <a:ext cx="571917" cy="607211"/>
              <a:chOff x="9846130" y="3502221"/>
              <a:chExt cx="571917" cy="607211"/>
            </a:xfrm>
          </p:grpSpPr>
          <p:sp>
            <p:nvSpPr>
              <p:cNvPr id="627" name="Google Shape;627;p4"/>
              <p:cNvSpPr/>
              <p:nvPr/>
            </p:nvSpPr>
            <p:spPr>
              <a:xfrm>
                <a:off x="9904716" y="3925785"/>
                <a:ext cx="466702" cy="183647"/>
              </a:xfrm>
              <a:custGeom>
                <a:rect b="b" l="l" r="r" t="t"/>
                <a:pathLst>
                  <a:path extrusionOk="0" h="12676" w="10000">
                    <a:moveTo>
                      <a:pt x="1334" y="12676"/>
                    </a:moveTo>
                    <a:lnTo>
                      <a:pt x="51" y="7461"/>
                    </a:lnTo>
                    <a:cubicBezTo>
                      <a:pt x="-117" y="4751"/>
                      <a:pt x="199" y="2710"/>
                      <a:pt x="30" y="0"/>
                    </a:cubicBezTo>
                    <a:lnTo>
                      <a:pt x="10000" y="6"/>
                    </a:lnTo>
                    <a:lnTo>
                      <a:pt x="1334" y="12676"/>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28" name="Google Shape;628;p4"/>
              <p:cNvGrpSpPr/>
              <p:nvPr/>
            </p:nvGrpSpPr>
            <p:grpSpPr>
              <a:xfrm>
                <a:off x="9846130" y="3502221"/>
                <a:ext cx="571917" cy="461666"/>
                <a:chOff x="9980560" y="726571"/>
                <a:chExt cx="659732" cy="461666"/>
              </a:xfrm>
            </p:grpSpPr>
            <p:sp>
              <p:nvSpPr>
                <p:cNvPr id="629" name="Google Shape;629;p4"/>
                <p:cNvSpPr/>
                <p:nvPr/>
              </p:nvSpPr>
              <p:spPr>
                <a:xfrm>
                  <a:off x="10040996" y="761446"/>
                  <a:ext cx="559422" cy="389036"/>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0" name="Google Shape;630;p4"/>
                <p:cNvSpPr/>
                <p:nvPr/>
              </p:nvSpPr>
              <p:spPr>
                <a:xfrm>
                  <a:off x="10041638" y="769755"/>
                  <a:ext cx="559977" cy="130804"/>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1" name="Google Shape;631;p4"/>
                <p:cNvSpPr txBox="1"/>
                <p:nvPr/>
              </p:nvSpPr>
              <p:spPr>
                <a:xfrm>
                  <a:off x="9980560" y="726571"/>
                  <a:ext cx="659732"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800"/>
                    <a:buFont typeface="Calibri"/>
                    <a:buNone/>
                  </a:pPr>
                  <a:r>
                    <a:rPr b="0" i="0" lang="en-US" sz="8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632" name="Google Shape;632;p4"/>
                <p:cNvCxnSpPr/>
                <p:nvPr/>
              </p:nvCxnSpPr>
              <p:spPr>
                <a:xfrm>
                  <a:off x="10038335" y="895309"/>
                  <a:ext cx="558136" cy="0"/>
                </a:xfrm>
                <a:prstGeom prst="straightConnector1">
                  <a:avLst/>
                </a:prstGeom>
                <a:noFill/>
                <a:ln cap="flat" cmpd="sng" w="12700">
                  <a:solidFill>
                    <a:schemeClr val="dk1"/>
                  </a:solidFill>
                  <a:prstDash val="solid"/>
                  <a:miter lim="800000"/>
                  <a:headEnd len="sm" w="sm" type="none"/>
                  <a:tailEnd len="sm" w="sm" type="none"/>
                </a:ln>
              </p:spPr>
            </p:cxnSp>
            <p:cxnSp>
              <p:nvCxnSpPr>
                <p:cNvPr id="633" name="Google Shape;633;p4"/>
                <p:cNvCxnSpPr/>
                <p:nvPr/>
              </p:nvCxnSpPr>
              <p:spPr>
                <a:xfrm>
                  <a:off x="10038335" y="1018248"/>
                  <a:ext cx="558136"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634" name="Google Shape;634;p4"/>
            <p:cNvGrpSpPr/>
            <p:nvPr/>
          </p:nvGrpSpPr>
          <p:grpSpPr>
            <a:xfrm>
              <a:off x="9554792" y="4299763"/>
              <a:ext cx="571917" cy="630904"/>
              <a:chOff x="9554792" y="4299763"/>
              <a:chExt cx="571917" cy="630904"/>
            </a:xfrm>
          </p:grpSpPr>
          <p:sp>
            <p:nvSpPr>
              <p:cNvPr id="635" name="Google Shape;635;p4"/>
              <p:cNvSpPr/>
              <p:nvPr/>
            </p:nvSpPr>
            <p:spPr>
              <a:xfrm>
                <a:off x="9598301" y="4724405"/>
                <a:ext cx="466702" cy="206262"/>
              </a:xfrm>
              <a:custGeom>
                <a:rect b="b" l="l" r="r" t="t"/>
                <a:pathLst>
                  <a:path extrusionOk="0" h="14237" w="10000">
                    <a:moveTo>
                      <a:pt x="434" y="14237"/>
                    </a:moveTo>
                    <a:cubicBezTo>
                      <a:pt x="306" y="11978"/>
                      <a:pt x="179" y="9720"/>
                      <a:pt x="51" y="7461"/>
                    </a:cubicBezTo>
                    <a:cubicBezTo>
                      <a:pt x="-117" y="4751"/>
                      <a:pt x="199" y="2710"/>
                      <a:pt x="30" y="0"/>
                    </a:cubicBezTo>
                    <a:lnTo>
                      <a:pt x="10000" y="6"/>
                    </a:lnTo>
                    <a:lnTo>
                      <a:pt x="434" y="14237"/>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36" name="Google Shape;636;p4"/>
              <p:cNvGrpSpPr/>
              <p:nvPr/>
            </p:nvGrpSpPr>
            <p:grpSpPr>
              <a:xfrm>
                <a:off x="9554792" y="4299763"/>
                <a:ext cx="571917" cy="461666"/>
                <a:chOff x="9980560" y="726571"/>
                <a:chExt cx="659732" cy="461666"/>
              </a:xfrm>
            </p:grpSpPr>
            <p:sp>
              <p:nvSpPr>
                <p:cNvPr id="637" name="Google Shape;637;p4"/>
                <p:cNvSpPr/>
                <p:nvPr/>
              </p:nvSpPr>
              <p:spPr>
                <a:xfrm>
                  <a:off x="10040996" y="761446"/>
                  <a:ext cx="559422" cy="389036"/>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8" name="Google Shape;638;p4"/>
                <p:cNvSpPr/>
                <p:nvPr/>
              </p:nvSpPr>
              <p:spPr>
                <a:xfrm>
                  <a:off x="10041638" y="769755"/>
                  <a:ext cx="559977" cy="130804"/>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9" name="Google Shape;639;p4"/>
                <p:cNvSpPr txBox="1"/>
                <p:nvPr/>
              </p:nvSpPr>
              <p:spPr>
                <a:xfrm>
                  <a:off x="9980560" y="726571"/>
                  <a:ext cx="659732"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800"/>
                    <a:buFont typeface="Calibri"/>
                    <a:buNone/>
                  </a:pPr>
                  <a:r>
                    <a:rPr b="0" i="0" lang="en-US" sz="8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640" name="Google Shape;640;p4"/>
                <p:cNvCxnSpPr/>
                <p:nvPr/>
              </p:nvCxnSpPr>
              <p:spPr>
                <a:xfrm>
                  <a:off x="10038335" y="895309"/>
                  <a:ext cx="558136" cy="0"/>
                </a:xfrm>
                <a:prstGeom prst="straightConnector1">
                  <a:avLst/>
                </a:prstGeom>
                <a:noFill/>
                <a:ln cap="flat" cmpd="sng" w="12700">
                  <a:solidFill>
                    <a:schemeClr val="dk1"/>
                  </a:solidFill>
                  <a:prstDash val="solid"/>
                  <a:miter lim="800000"/>
                  <a:headEnd len="sm" w="sm" type="none"/>
                  <a:tailEnd len="sm" w="sm" type="none"/>
                </a:ln>
              </p:spPr>
            </p:cxnSp>
            <p:cxnSp>
              <p:nvCxnSpPr>
                <p:cNvPr id="641" name="Google Shape;641;p4"/>
                <p:cNvCxnSpPr/>
                <p:nvPr/>
              </p:nvCxnSpPr>
              <p:spPr>
                <a:xfrm>
                  <a:off x="10038335" y="1018248"/>
                  <a:ext cx="558136" cy="0"/>
                </a:xfrm>
                <a:prstGeom prst="straightConnector1">
                  <a:avLst/>
                </a:prstGeom>
                <a:noFill/>
                <a:ln cap="flat" cmpd="sng" w="12700">
                  <a:solidFill>
                    <a:schemeClr val="dk1"/>
                  </a:solidFill>
                  <a:prstDash val="solid"/>
                  <a:miter lim="800000"/>
                  <a:headEnd len="sm" w="sm" type="none"/>
                  <a:tailEnd len="sm" w="sm" type="none"/>
                </a:ln>
              </p:spPr>
            </p:cxnSp>
          </p:grpSp>
        </p:grpSp>
        <p:grpSp>
          <p:nvGrpSpPr>
            <p:cNvPr id="642" name="Google Shape;642;p4"/>
            <p:cNvGrpSpPr/>
            <p:nvPr/>
          </p:nvGrpSpPr>
          <p:grpSpPr>
            <a:xfrm>
              <a:off x="10153753" y="4577638"/>
              <a:ext cx="628869" cy="576513"/>
              <a:chOff x="10153753" y="4577638"/>
              <a:chExt cx="628869" cy="576513"/>
            </a:xfrm>
          </p:grpSpPr>
          <p:sp>
            <p:nvSpPr>
              <p:cNvPr id="643" name="Google Shape;643;p4"/>
              <p:cNvSpPr/>
              <p:nvPr/>
            </p:nvSpPr>
            <p:spPr>
              <a:xfrm>
                <a:off x="10153753" y="5002899"/>
                <a:ext cx="590332" cy="151252"/>
              </a:xfrm>
              <a:custGeom>
                <a:rect b="b" l="l" r="r" t="t"/>
                <a:pathLst>
                  <a:path extrusionOk="0" h="10440" w="12649">
                    <a:moveTo>
                      <a:pt x="175" y="10440"/>
                    </a:moveTo>
                    <a:cubicBezTo>
                      <a:pt x="47" y="8181"/>
                      <a:pt x="128" y="9045"/>
                      <a:pt x="0" y="6786"/>
                    </a:cubicBezTo>
                    <a:cubicBezTo>
                      <a:pt x="1563" y="2515"/>
                      <a:pt x="1463" y="3373"/>
                      <a:pt x="2263" y="217"/>
                    </a:cubicBezTo>
                    <a:lnTo>
                      <a:pt x="12649" y="0"/>
                    </a:lnTo>
                    <a:lnTo>
                      <a:pt x="175" y="10440"/>
                    </a:lnTo>
                    <a:close/>
                  </a:path>
                </a:pathLst>
              </a:custGeom>
              <a:gradFill>
                <a:gsLst>
                  <a:gs pos="0">
                    <a:schemeClr val="lt1"/>
                  </a:gs>
                  <a:gs pos="99000">
                    <a:srgbClr val="BFBFBF"/>
                  </a:gs>
                  <a:gs pos="100000">
                    <a:srgbClr val="BFBFB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44" name="Google Shape;644;p4"/>
              <p:cNvGrpSpPr/>
              <p:nvPr/>
            </p:nvGrpSpPr>
            <p:grpSpPr>
              <a:xfrm>
                <a:off x="10210705" y="4577638"/>
                <a:ext cx="571917" cy="461666"/>
                <a:chOff x="9980560" y="726571"/>
                <a:chExt cx="659732" cy="461666"/>
              </a:xfrm>
            </p:grpSpPr>
            <p:sp>
              <p:nvSpPr>
                <p:cNvPr id="645" name="Google Shape;645;p4"/>
                <p:cNvSpPr/>
                <p:nvPr/>
              </p:nvSpPr>
              <p:spPr>
                <a:xfrm>
                  <a:off x="10040996" y="761446"/>
                  <a:ext cx="559422" cy="389036"/>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7F7F7F">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6" name="Google Shape;646;p4"/>
                <p:cNvSpPr/>
                <p:nvPr/>
              </p:nvSpPr>
              <p:spPr>
                <a:xfrm>
                  <a:off x="10041638" y="769755"/>
                  <a:ext cx="559977" cy="130804"/>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7" name="Google Shape;647;p4"/>
                <p:cNvSpPr txBox="1"/>
                <p:nvPr/>
              </p:nvSpPr>
              <p:spPr>
                <a:xfrm>
                  <a:off x="9980560" y="726571"/>
                  <a:ext cx="659732"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800"/>
                    <a:buFont typeface="Calibri"/>
                    <a:buNone/>
                  </a:pPr>
                  <a:r>
                    <a:rPr b="0" i="0" lang="en-US" sz="800" u="none" cap="none" strike="noStrike">
                      <a:solidFill>
                        <a:srgbClr val="FFFFFF"/>
                      </a:solidFill>
                      <a:latin typeface="Calibri"/>
                      <a:ea typeface="Calibri"/>
                      <a:cs typeface="Calibri"/>
                      <a:sym typeface="Calibri"/>
                    </a:rPr>
                    <a:t>network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link</a:t>
                  </a:r>
                  <a:endParaRPr/>
                </a:p>
                <a:p>
                  <a:pPr indent="0" lvl="0" marL="0" marR="0" rtl="0" algn="ctr">
                    <a:lnSpc>
                      <a:spcPct val="100000"/>
                    </a:lnSpc>
                    <a:spcBef>
                      <a:spcPts val="0"/>
                    </a:spcBef>
                    <a:spcAft>
                      <a:spcPts val="0"/>
                    </a:spcAft>
                    <a:buClr>
                      <a:srgbClr val="000000"/>
                    </a:buClr>
                    <a:buSzPts val="800"/>
                    <a:buFont typeface="Calibri"/>
                    <a:buNone/>
                  </a:pPr>
                  <a:r>
                    <a:rPr b="0" i="0" lang="en-US" sz="800" u="none" cap="none" strike="noStrike">
                      <a:solidFill>
                        <a:srgbClr val="000000"/>
                      </a:solidFill>
                      <a:latin typeface="Calibri"/>
                      <a:ea typeface="Calibri"/>
                      <a:cs typeface="Calibri"/>
                      <a:sym typeface="Calibri"/>
                    </a:rPr>
                    <a:t>physical</a:t>
                  </a:r>
                  <a:endParaRPr b="0" i="0" sz="2400" u="none" cap="none" strike="noStrike">
                    <a:solidFill>
                      <a:srgbClr val="000000"/>
                    </a:solidFill>
                    <a:latin typeface="Calibri"/>
                    <a:ea typeface="Calibri"/>
                    <a:cs typeface="Calibri"/>
                    <a:sym typeface="Calibri"/>
                  </a:endParaRPr>
                </a:p>
              </p:txBody>
            </p:sp>
            <p:cxnSp>
              <p:nvCxnSpPr>
                <p:cNvPr id="648" name="Google Shape;648;p4"/>
                <p:cNvCxnSpPr/>
                <p:nvPr/>
              </p:nvCxnSpPr>
              <p:spPr>
                <a:xfrm>
                  <a:off x="10038335" y="895309"/>
                  <a:ext cx="558136" cy="0"/>
                </a:xfrm>
                <a:prstGeom prst="straightConnector1">
                  <a:avLst/>
                </a:prstGeom>
                <a:noFill/>
                <a:ln cap="flat" cmpd="sng" w="12700">
                  <a:solidFill>
                    <a:schemeClr val="dk1"/>
                  </a:solidFill>
                  <a:prstDash val="solid"/>
                  <a:miter lim="800000"/>
                  <a:headEnd len="sm" w="sm" type="none"/>
                  <a:tailEnd len="sm" w="sm" type="none"/>
                </a:ln>
              </p:spPr>
            </p:cxnSp>
            <p:cxnSp>
              <p:nvCxnSpPr>
                <p:cNvPr id="649" name="Google Shape;649;p4"/>
                <p:cNvCxnSpPr/>
                <p:nvPr/>
              </p:nvCxnSpPr>
              <p:spPr>
                <a:xfrm>
                  <a:off x="10038335" y="1018248"/>
                  <a:ext cx="558136" cy="0"/>
                </a:xfrm>
                <a:prstGeom prst="straightConnector1">
                  <a:avLst/>
                </a:prstGeom>
                <a:noFill/>
                <a:ln cap="flat" cmpd="sng" w="12700">
                  <a:solidFill>
                    <a:schemeClr val="dk1"/>
                  </a:solidFill>
                  <a:prstDash val="solid"/>
                  <a:miter lim="800000"/>
                  <a:headEnd len="sm" w="sm" type="none"/>
                  <a:tailEnd len="sm" w="sm" type="none"/>
                </a:ln>
              </p:spPr>
            </p:cxnSp>
          </p:grpSp>
        </p:grpSp>
      </p:grpSp>
      <p:grpSp>
        <p:nvGrpSpPr>
          <p:cNvPr id="650" name="Google Shape;650;p4"/>
          <p:cNvGrpSpPr/>
          <p:nvPr/>
        </p:nvGrpSpPr>
        <p:grpSpPr>
          <a:xfrm>
            <a:off x="8259546" y="5031548"/>
            <a:ext cx="393760" cy="218578"/>
            <a:chOff x="7493876" y="2774731"/>
            <a:chExt cx="1481958" cy="894622"/>
          </a:xfrm>
        </p:grpSpPr>
        <p:sp>
          <p:nvSpPr>
            <p:cNvPr id="651" name="Google Shape;651;p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652" name="Google Shape;652;p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653" name="Google Shape;653;p4"/>
            <p:cNvGrpSpPr/>
            <p:nvPr/>
          </p:nvGrpSpPr>
          <p:grpSpPr>
            <a:xfrm>
              <a:off x="7713663" y="2848339"/>
              <a:ext cx="1042107" cy="425543"/>
              <a:chOff x="7786941" y="2884917"/>
              <a:chExt cx="897649" cy="353919"/>
            </a:xfrm>
          </p:grpSpPr>
          <p:sp>
            <p:nvSpPr>
              <p:cNvPr id="654" name="Google Shape;654;p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5" name="Google Shape;655;p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6" name="Google Shape;656;p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7" name="Google Shape;657;p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658" name="Google Shape;658;p4"/>
          <p:cNvSpPr/>
          <p:nvPr/>
        </p:nvSpPr>
        <p:spPr>
          <a:xfrm>
            <a:off x="5764684" y="3155825"/>
            <a:ext cx="3064097" cy="2683755"/>
          </a:xfrm>
          <a:custGeom>
            <a:rect b="b" l="l" r="r" t="t"/>
            <a:pathLst>
              <a:path extrusionOk="0" h="2683755" w="3064097">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59" name="Google Shape;659;p4"/>
          <p:cNvGrpSpPr/>
          <p:nvPr/>
        </p:nvGrpSpPr>
        <p:grpSpPr>
          <a:xfrm>
            <a:off x="5019880" y="2963827"/>
            <a:ext cx="3175" cy="379738"/>
            <a:chOff x="6543892" y="2922262"/>
            <a:chExt cx="3175" cy="379738"/>
          </a:xfrm>
        </p:grpSpPr>
        <p:cxnSp>
          <p:nvCxnSpPr>
            <p:cNvPr id="660" name="Google Shape;660;p4"/>
            <p:cNvCxnSpPr/>
            <p:nvPr/>
          </p:nvCxnSpPr>
          <p:spPr>
            <a:xfrm rot="10800000">
              <a:off x="6543892" y="2922262"/>
              <a:ext cx="0" cy="147963"/>
            </a:xfrm>
            <a:prstGeom prst="straightConnector1">
              <a:avLst/>
            </a:prstGeom>
            <a:noFill/>
            <a:ln cap="flat" cmpd="sng" w="28575">
              <a:solidFill>
                <a:srgbClr val="C00000"/>
              </a:solidFill>
              <a:prstDash val="solid"/>
              <a:miter lim="800000"/>
              <a:headEnd len="sm" w="sm" type="none"/>
              <a:tailEnd len="med" w="med" type="triangle"/>
            </a:ln>
          </p:spPr>
        </p:cxnSp>
        <p:cxnSp>
          <p:nvCxnSpPr>
            <p:cNvPr id="661" name="Google Shape;661;p4"/>
            <p:cNvCxnSpPr/>
            <p:nvPr/>
          </p:nvCxnSpPr>
          <p:spPr>
            <a:xfrm>
              <a:off x="6547067" y="3154037"/>
              <a:ext cx="0" cy="147963"/>
            </a:xfrm>
            <a:prstGeom prst="straightConnector1">
              <a:avLst/>
            </a:prstGeom>
            <a:noFill/>
            <a:ln cap="flat" cmpd="sng" w="28575">
              <a:solidFill>
                <a:srgbClr val="C00000"/>
              </a:solidFill>
              <a:prstDash val="solid"/>
              <a:miter lim="800000"/>
              <a:headEnd len="sm" w="sm" type="none"/>
              <a:tailEnd len="med" w="med" type="triangle"/>
            </a:ln>
          </p:spPr>
        </p:cxnSp>
      </p:grpSp>
      <p:grpSp>
        <p:nvGrpSpPr>
          <p:cNvPr id="662" name="Google Shape;662;p4"/>
          <p:cNvGrpSpPr/>
          <p:nvPr/>
        </p:nvGrpSpPr>
        <p:grpSpPr>
          <a:xfrm>
            <a:off x="9709355" y="5649877"/>
            <a:ext cx="3175" cy="379738"/>
            <a:chOff x="6543892" y="2922262"/>
            <a:chExt cx="3175" cy="379738"/>
          </a:xfrm>
        </p:grpSpPr>
        <p:cxnSp>
          <p:nvCxnSpPr>
            <p:cNvPr id="663" name="Google Shape;663;p4"/>
            <p:cNvCxnSpPr/>
            <p:nvPr/>
          </p:nvCxnSpPr>
          <p:spPr>
            <a:xfrm rot="10800000">
              <a:off x="6543892" y="2922262"/>
              <a:ext cx="0" cy="147963"/>
            </a:xfrm>
            <a:prstGeom prst="straightConnector1">
              <a:avLst/>
            </a:prstGeom>
            <a:noFill/>
            <a:ln cap="flat" cmpd="sng" w="28575">
              <a:solidFill>
                <a:srgbClr val="C00000"/>
              </a:solidFill>
              <a:prstDash val="solid"/>
              <a:miter lim="800000"/>
              <a:headEnd len="sm" w="sm" type="none"/>
              <a:tailEnd len="med" w="med" type="triangle"/>
            </a:ln>
          </p:spPr>
        </p:cxnSp>
        <p:cxnSp>
          <p:nvCxnSpPr>
            <p:cNvPr id="664" name="Google Shape;664;p4"/>
            <p:cNvCxnSpPr/>
            <p:nvPr/>
          </p:nvCxnSpPr>
          <p:spPr>
            <a:xfrm>
              <a:off x="6547067" y="3154037"/>
              <a:ext cx="0" cy="147963"/>
            </a:xfrm>
            <a:prstGeom prst="straightConnector1">
              <a:avLst/>
            </a:prstGeom>
            <a:noFill/>
            <a:ln cap="flat" cmpd="sng" w="28575">
              <a:solidFill>
                <a:srgbClr val="C0000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5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5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5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5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5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500"/>
                                        <p:tgtEl>
                                          <p:spTgt spid="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6" st="6"/>
                                            </p:txEl>
                                          </p:spTgt>
                                        </p:tgtEl>
                                        <p:attrNameLst>
                                          <p:attrName>style.visibility</p:attrName>
                                        </p:attrNameLst>
                                      </p:cBhvr>
                                      <p:to>
                                        <p:strVal val="visible"/>
                                      </p:to>
                                    </p:set>
                                    <p:animEffect filter="fade" transition="in">
                                      <p:cBhvr>
                                        <p:cTn dur="500"/>
                                        <p:tgtEl>
                                          <p:spTgt spid="12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pic>
        <p:nvPicPr>
          <p:cNvPr descr="A close up of a logo&#10;&#10;Description automatically generated" id="2445" name="Google Shape;2445;p4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2446" name="Google Shape;2446;p4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2447" name="Google Shape;2447;p40"/>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448" name="Google Shape;2448;p40"/>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2449" name="Google Shape;2449;p40"/>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2450" name="Google Shape;2450;p40"/>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pic>
        <p:nvPicPr>
          <p:cNvPr descr="A close up of a logo&#10;&#10;Description automatically generated" id="2455" name="Google Shape;2455;p4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456" name="Google Shape;2456;p4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457" name="Google Shape;2457;p4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458" name="Google Shape;2458;p4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Introduction</a:t>
            </a:r>
            <a:endParaRPr/>
          </a:p>
        </p:txBody>
      </p:sp>
      <p:sp>
        <p:nvSpPr>
          <p:cNvPr id="2459" name="Google Shape;2459;p41"/>
          <p:cNvSpPr txBox="1"/>
          <p:nvPr>
            <p:ph idx="1" type="body"/>
          </p:nvPr>
        </p:nvSpPr>
        <p:spPr>
          <a:xfrm>
            <a:off x="41509" y="1686101"/>
            <a:ext cx="5058337" cy="38554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lang="en-US">
                <a:solidFill>
                  <a:srgbClr val="C00000"/>
                </a:solidFill>
              </a:rPr>
              <a:t>IP address:</a:t>
            </a:r>
            <a:r>
              <a:rPr lang="en-US" sz="2400">
                <a:solidFill>
                  <a:srgbClr val="C00000"/>
                </a:solidFill>
              </a:rPr>
              <a:t> </a:t>
            </a:r>
            <a:r>
              <a:rPr lang="en-US" sz="2400"/>
              <a:t>32-bit unique ID associated with each host or router </a:t>
            </a:r>
            <a:r>
              <a:rPr i="1" lang="en-US" sz="2400">
                <a:solidFill>
                  <a:srgbClr val="0000A3"/>
                </a:solidFill>
              </a:rPr>
              <a:t>interface</a:t>
            </a:r>
            <a:r>
              <a:rPr lang="en-US" sz="2400"/>
              <a:t> </a:t>
            </a:r>
            <a:endParaRPr/>
          </a:p>
          <a:p>
            <a:pPr indent="-228600" lvl="0" marL="228600" rtl="0" algn="l">
              <a:lnSpc>
                <a:spcPct val="90000"/>
              </a:lnSpc>
              <a:spcBef>
                <a:spcPts val="1000"/>
              </a:spcBef>
              <a:spcAft>
                <a:spcPts val="0"/>
              </a:spcAft>
              <a:buClr>
                <a:srgbClr val="CC0000"/>
              </a:buClr>
              <a:buSzPts val="2800"/>
              <a:buChar char="•"/>
            </a:pPr>
            <a:r>
              <a:rPr lang="en-US">
                <a:solidFill>
                  <a:srgbClr val="CC0000"/>
                </a:solidFill>
              </a:rPr>
              <a:t>interface:</a:t>
            </a:r>
            <a:r>
              <a:rPr lang="en-US" sz="2400"/>
              <a:t> connection between host/router and physical link</a:t>
            </a:r>
            <a:endParaRPr/>
          </a:p>
          <a:p>
            <a:pPr indent="-298449" lvl="1" marL="522288" rtl="0" algn="l">
              <a:lnSpc>
                <a:spcPct val="90000"/>
              </a:lnSpc>
              <a:spcBef>
                <a:spcPts val="500"/>
              </a:spcBef>
              <a:spcAft>
                <a:spcPts val="0"/>
              </a:spcAft>
              <a:buClr>
                <a:schemeClr val="dk1"/>
              </a:buClr>
              <a:buSzPts val="2400"/>
              <a:buChar char="•"/>
            </a:pPr>
            <a:r>
              <a:rPr lang="en-US"/>
              <a:t>router’s typically have multiple interfaces</a:t>
            </a:r>
            <a:endParaRPr/>
          </a:p>
          <a:p>
            <a:pPr indent="-298449" lvl="1" marL="522288" rtl="0" algn="l">
              <a:lnSpc>
                <a:spcPct val="90000"/>
              </a:lnSpc>
              <a:spcBef>
                <a:spcPts val="500"/>
              </a:spcBef>
              <a:spcAft>
                <a:spcPts val="0"/>
              </a:spcAft>
              <a:buClr>
                <a:schemeClr val="dk1"/>
              </a:buClr>
              <a:buSzPts val="2400"/>
              <a:buChar char="•"/>
            </a:pPr>
            <a:r>
              <a:rPr lang="en-US"/>
              <a:t>host typically has one or two interfaces </a:t>
            </a:r>
            <a:r>
              <a:rPr lang="en-US" sz="2000"/>
              <a:t>(e.g., wired Ethernet, wireless 802.11)</a:t>
            </a:r>
            <a:endParaRPr/>
          </a:p>
          <a:p>
            <a:pPr indent="0" lvl="0" marL="298450" rtl="0" algn="l">
              <a:lnSpc>
                <a:spcPct val="90000"/>
              </a:lnSpc>
              <a:spcBef>
                <a:spcPts val="1000"/>
              </a:spcBef>
              <a:spcAft>
                <a:spcPts val="0"/>
              </a:spcAft>
              <a:buClr>
                <a:schemeClr val="dk1"/>
              </a:buClr>
              <a:buSzPts val="2800"/>
              <a:buNone/>
            </a:pPr>
            <a:r>
              <a:t/>
            </a:r>
            <a:endParaRPr/>
          </a:p>
        </p:txBody>
      </p:sp>
      <p:sp>
        <p:nvSpPr>
          <p:cNvPr id="2460" name="Google Shape;2460;p41"/>
          <p:cNvSpPr/>
          <p:nvPr/>
        </p:nvSpPr>
        <p:spPr>
          <a:xfrm rot="-5400000">
            <a:off x="7630162" y="3323630"/>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61" name="Google Shape;2461;p41"/>
          <p:cNvSpPr/>
          <p:nvPr/>
        </p:nvSpPr>
        <p:spPr>
          <a:xfrm rot="10800000">
            <a:off x="8627906" y="1997273"/>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62" name="Google Shape;2462;p41"/>
          <p:cNvSpPr/>
          <p:nvPr/>
        </p:nvSpPr>
        <p:spPr>
          <a:xfrm>
            <a:off x="6592731" y="1579761"/>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63" name="Google Shape;2463;p41"/>
          <p:cNvSpPr txBox="1"/>
          <p:nvPr/>
        </p:nvSpPr>
        <p:spPr>
          <a:xfrm>
            <a:off x="5975194" y="1409898"/>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223.1.1.1</a:t>
            </a:r>
            <a:endParaRPr b="0" i="0" sz="1200" u="none" cap="none" strike="noStrike">
              <a:solidFill>
                <a:srgbClr val="000000"/>
              </a:solidFill>
              <a:latin typeface="Comic Sans MS"/>
              <a:ea typeface="Comic Sans MS"/>
              <a:cs typeface="Comic Sans MS"/>
              <a:sym typeface="Comic Sans MS"/>
            </a:endParaRPr>
          </a:p>
        </p:txBody>
      </p:sp>
      <p:grpSp>
        <p:nvGrpSpPr>
          <p:cNvPr id="2464" name="Google Shape;2464;p41"/>
          <p:cNvGrpSpPr/>
          <p:nvPr/>
        </p:nvGrpSpPr>
        <p:grpSpPr>
          <a:xfrm>
            <a:off x="5241769" y="2370336"/>
            <a:ext cx="920750" cy="276225"/>
            <a:chOff x="3251" y="608"/>
            <a:chExt cx="580" cy="174"/>
          </a:xfrm>
        </p:grpSpPr>
        <p:sp>
          <p:nvSpPr>
            <p:cNvPr id="2465" name="Google Shape;2465;p41"/>
            <p:cNvSpPr/>
            <p:nvPr/>
          </p:nvSpPr>
          <p:spPr>
            <a:xfrm>
              <a:off x="3306" y="657"/>
              <a:ext cx="525"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6" name="Google Shape;2466;p41"/>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223.1.1.2</a:t>
              </a:r>
              <a:endParaRPr b="0" i="0" sz="1200" u="none" cap="none" strike="noStrike">
                <a:solidFill>
                  <a:srgbClr val="000000"/>
                </a:solidFill>
                <a:latin typeface="Comic Sans MS"/>
                <a:ea typeface="Comic Sans MS"/>
                <a:cs typeface="Comic Sans MS"/>
                <a:sym typeface="Comic Sans MS"/>
              </a:endParaRPr>
            </a:p>
          </p:txBody>
        </p:sp>
      </p:grpSp>
      <p:sp>
        <p:nvSpPr>
          <p:cNvPr id="2467" name="Google Shape;2467;p41"/>
          <p:cNvSpPr txBox="1"/>
          <p:nvPr/>
        </p:nvSpPr>
        <p:spPr>
          <a:xfrm>
            <a:off x="6079969" y="3365698"/>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223.1.1.3</a:t>
            </a:r>
            <a:endParaRPr b="0" i="0" sz="1200" u="none" cap="none" strike="noStrike">
              <a:solidFill>
                <a:srgbClr val="000000"/>
              </a:solidFill>
              <a:latin typeface="Comic Sans MS"/>
              <a:ea typeface="Comic Sans MS"/>
              <a:cs typeface="Comic Sans MS"/>
              <a:sym typeface="Comic Sans MS"/>
            </a:endParaRPr>
          </a:p>
        </p:txBody>
      </p:sp>
      <p:sp>
        <p:nvSpPr>
          <p:cNvPr id="2468" name="Google Shape;2468;p41"/>
          <p:cNvSpPr txBox="1"/>
          <p:nvPr/>
        </p:nvSpPr>
        <p:spPr>
          <a:xfrm>
            <a:off x="7049478" y="2552898"/>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223.1.1.4</a:t>
            </a:r>
            <a:endParaRPr b="0" i="0" sz="1200" u="none" cap="none" strike="noStrike">
              <a:solidFill>
                <a:srgbClr val="000000"/>
              </a:solidFill>
              <a:latin typeface="Comic Sans MS"/>
              <a:ea typeface="Comic Sans MS"/>
              <a:cs typeface="Comic Sans MS"/>
              <a:sym typeface="Comic Sans MS"/>
            </a:endParaRPr>
          </a:p>
        </p:txBody>
      </p:sp>
      <p:sp>
        <p:nvSpPr>
          <p:cNvPr id="2469" name="Google Shape;2469;p41"/>
          <p:cNvSpPr txBox="1"/>
          <p:nvPr/>
        </p:nvSpPr>
        <p:spPr>
          <a:xfrm>
            <a:off x="8262555" y="2554257"/>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223.1.2.9</a:t>
            </a:r>
            <a:endParaRPr b="0" i="0" sz="1200" u="none" cap="none" strike="noStrike">
              <a:solidFill>
                <a:srgbClr val="000000"/>
              </a:solidFill>
              <a:latin typeface="Comic Sans MS"/>
              <a:ea typeface="Comic Sans MS"/>
              <a:cs typeface="Comic Sans MS"/>
              <a:sym typeface="Comic Sans MS"/>
            </a:endParaRPr>
          </a:p>
        </p:txBody>
      </p:sp>
      <p:sp>
        <p:nvSpPr>
          <p:cNvPr id="2470" name="Google Shape;2470;p41"/>
          <p:cNvSpPr txBox="1"/>
          <p:nvPr/>
        </p:nvSpPr>
        <p:spPr>
          <a:xfrm>
            <a:off x="8832013" y="3497234"/>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223.1.2.2</a:t>
            </a:r>
            <a:endParaRPr b="0" i="0" sz="1200" u="none" cap="none" strike="noStrike">
              <a:solidFill>
                <a:srgbClr val="000000"/>
              </a:solidFill>
              <a:latin typeface="Comic Sans MS"/>
              <a:ea typeface="Comic Sans MS"/>
              <a:cs typeface="Comic Sans MS"/>
              <a:sym typeface="Comic Sans MS"/>
            </a:endParaRPr>
          </a:p>
        </p:txBody>
      </p:sp>
      <p:sp>
        <p:nvSpPr>
          <p:cNvPr id="2471" name="Google Shape;2471;p41"/>
          <p:cNvSpPr txBox="1"/>
          <p:nvPr/>
        </p:nvSpPr>
        <p:spPr>
          <a:xfrm>
            <a:off x="8791418" y="1980491"/>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223.1.2.1</a:t>
            </a:r>
            <a:endParaRPr b="0" i="0" sz="1200" u="none" cap="none" strike="noStrike">
              <a:solidFill>
                <a:srgbClr val="000000"/>
              </a:solidFill>
              <a:latin typeface="Comic Sans MS"/>
              <a:ea typeface="Comic Sans MS"/>
              <a:cs typeface="Comic Sans MS"/>
              <a:sym typeface="Comic Sans MS"/>
            </a:endParaRPr>
          </a:p>
        </p:txBody>
      </p:sp>
      <p:cxnSp>
        <p:nvCxnSpPr>
          <p:cNvPr id="2472" name="Google Shape;2472;p41"/>
          <p:cNvCxnSpPr/>
          <p:nvPr/>
        </p:nvCxnSpPr>
        <p:spPr>
          <a:xfrm>
            <a:off x="8043706" y="3012136"/>
            <a:ext cx="0" cy="879025"/>
          </a:xfrm>
          <a:prstGeom prst="straightConnector1">
            <a:avLst/>
          </a:prstGeom>
          <a:noFill/>
          <a:ln cap="flat" cmpd="sng" w="19050">
            <a:solidFill>
              <a:srgbClr val="000000"/>
            </a:solidFill>
            <a:prstDash val="solid"/>
            <a:round/>
            <a:headEnd len="med" w="med" type="none"/>
            <a:tailEnd len="med" w="med" type="none"/>
          </a:ln>
        </p:spPr>
      </p:cxnSp>
      <p:sp>
        <p:nvSpPr>
          <p:cNvPr id="2473" name="Google Shape;2473;p41"/>
          <p:cNvSpPr txBox="1"/>
          <p:nvPr/>
        </p:nvSpPr>
        <p:spPr>
          <a:xfrm>
            <a:off x="8639019" y="4472186"/>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a:t>
            </a:r>
            <a:endParaRPr b="0" i="0" sz="1200" u="none" cap="none" strike="noStrike">
              <a:solidFill>
                <a:srgbClr val="000000"/>
              </a:solidFill>
              <a:latin typeface="Comic Sans MS"/>
              <a:ea typeface="Comic Sans MS"/>
              <a:cs typeface="Comic Sans MS"/>
              <a:sym typeface="Comic Sans MS"/>
            </a:endParaRPr>
          </a:p>
        </p:txBody>
      </p:sp>
      <p:sp>
        <p:nvSpPr>
          <p:cNvPr id="2474" name="Google Shape;2474;p41"/>
          <p:cNvSpPr txBox="1"/>
          <p:nvPr/>
        </p:nvSpPr>
        <p:spPr>
          <a:xfrm>
            <a:off x="7396006" y="4476948"/>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223.1.3.1</a:t>
            </a:r>
            <a:endParaRPr b="0" i="0" sz="1200" u="none" cap="none" strike="noStrike">
              <a:solidFill>
                <a:srgbClr val="000000"/>
              </a:solidFill>
              <a:latin typeface="Comic Sans MS"/>
              <a:ea typeface="Comic Sans MS"/>
              <a:cs typeface="Comic Sans MS"/>
              <a:sym typeface="Comic Sans MS"/>
            </a:endParaRPr>
          </a:p>
        </p:txBody>
      </p:sp>
      <p:grpSp>
        <p:nvGrpSpPr>
          <p:cNvPr id="2475" name="Google Shape;2475;p41"/>
          <p:cNvGrpSpPr/>
          <p:nvPr/>
        </p:nvGrpSpPr>
        <p:grpSpPr>
          <a:xfrm>
            <a:off x="7569044" y="3273623"/>
            <a:ext cx="912812" cy="276225"/>
            <a:chOff x="4550" y="1257"/>
            <a:chExt cx="575" cy="174"/>
          </a:xfrm>
        </p:grpSpPr>
        <p:sp>
          <p:nvSpPr>
            <p:cNvPr id="2476" name="Google Shape;2476;p41"/>
            <p:cNvSpPr/>
            <p:nvPr/>
          </p:nvSpPr>
          <p:spPr>
            <a:xfrm>
              <a:off x="4587" y="1284"/>
              <a:ext cx="534"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77" name="Google Shape;2477;p41"/>
            <p:cNvSpPr txBox="1"/>
            <p:nvPr/>
          </p:nvSpPr>
          <p:spPr>
            <a:xfrm>
              <a:off x="4550" y="1257"/>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223.1.3.27</a:t>
              </a:r>
              <a:endParaRPr b="0" i="0" sz="1200" u="none" cap="none" strike="noStrike">
                <a:solidFill>
                  <a:srgbClr val="000000"/>
                </a:solidFill>
                <a:latin typeface="Comic Sans MS"/>
                <a:ea typeface="Comic Sans MS"/>
                <a:cs typeface="Comic Sans MS"/>
                <a:sym typeface="Comic Sans MS"/>
              </a:endParaRPr>
            </a:p>
          </p:txBody>
        </p:sp>
      </p:grpSp>
      <p:grpSp>
        <p:nvGrpSpPr>
          <p:cNvPr id="2478" name="Google Shape;2478;p41"/>
          <p:cNvGrpSpPr/>
          <p:nvPr/>
        </p:nvGrpSpPr>
        <p:grpSpPr>
          <a:xfrm>
            <a:off x="5542259" y="6040639"/>
            <a:ext cx="5043488" cy="720871"/>
            <a:chOff x="6727825" y="5192036"/>
            <a:chExt cx="5043488" cy="822325"/>
          </a:xfrm>
        </p:grpSpPr>
        <p:sp>
          <p:nvSpPr>
            <p:cNvPr id="2479" name="Google Shape;2479;p41"/>
            <p:cNvSpPr txBox="1"/>
            <p:nvPr/>
          </p:nvSpPr>
          <p:spPr>
            <a:xfrm>
              <a:off x="6727825" y="5192036"/>
              <a:ext cx="504348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223.1.1.1 = 11011111 00000001 00000001 00000001</a:t>
              </a:r>
              <a:endParaRPr b="0" i="0" sz="1800" u="none" cap="none" strike="noStrike">
                <a:solidFill>
                  <a:srgbClr val="000000"/>
                </a:solidFill>
                <a:latin typeface="Comic Sans MS"/>
                <a:ea typeface="Comic Sans MS"/>
                <a:cs typeface="Comic Sans MS"/>
                <a:sym typeface="Comic Sans MS"/>
              </a:endParaRPr>
            </a:p>
          </p:txBody>
        </p:sp>
        <p:sp>
          <p:nvSpPr>
            <p:cNvPr id="2480" name="Google Shape;2480;p41"/>
            <p:cNvSpPr/>
            <p:nvPr/>
          </p:nvSpPr>
          <p:spPr>
            <a:xfrm>
              <a:off x="7905750" y="5447623"/>
              <a:ext cx="892175" cy="92075"/>
            </a:xfrm>
            <a:custGeom>
              <a:rect b="b" l="l" r="r" t="t"/>
              <a:pathLst>
                <a:path extrusionOk="0" h="58" w="562">
                  <a:moveTo>
                    <a:pt x="0" y="0"/>
                  </a:moveTo>
                  <a:lnTo>
                    <a:pt x="0" y="58"/>
                  </a:lnTo>
                  <a:lnTo>
                    <a:pt x="562" y="58"/>
                  </a:lnTo>
                  <a:lnTo>
                    <a:pt x="562" y="16"/>
                  </a:lnTo>
                </a:path>
              </a:pathLst>
            </a:custGeom>
            <a:noFill/>
            <a:ln cap="flat" cmpd="sng" w="19050">
              <a:solidFill>
                <a:srgbClr val="00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81" name="Google Shape;2481;p41"/>
            <p:cNvSpPr/>
            <p:nvPr/>
          </p:nvSpPr>
          <p:spPr>
            <a:xfrm>
              <a:off x="8867775" y="5466673"/>
              <a:ext cx="892175" cy="79375"/>
            </a:xfrm>
            <a:custGeom>
              <a:rect b="b" l="l" r="r" t="t"/>
              <a:pathLst>
                <a:path extrusionOk="0" h="50" w="562">
                  <a:moveTo>
                    <a:pt x="0" y="0"/>
                  </a:moveTo>
                  <a:lnTo>
                    <a:pt x="0" y="50"/>
                  </a:lnTo>
                  <a:lnTo>
                    <a:pt x="562" y="50"/>
                  </a:lnTo>
                  <a:lnTo>
                    <a:pt x="562" y="8"/>
                  </a:lnTo>
                </a:path>
              </a:pathLst>
            </a:custGeom>
            <a:noFill/>
            <a:ln cap="flat" cmpd="sng" w="19050">
              <a:solidFill>
                <a:srgbClr val="00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82" name="Google Shape;2482;p41"/>
            <p:cNvSpPr/>
            <p:nvPr/>
          </p:nvSpPr>
          <p:spPr>
            <a:xfrm>
              <a:off x="9832975" y="5469848"/>
              <a:ext cx="869950" cy="79375"/>
            </a:xfrm>
            <a:custGeom>
              <a:rect b="b" l="l" r="r" t="t"/>
              <a:pathLst>
                <a:path extrusionOk="0" h="50" w="562">
                  <a:moveTo>
                    <a:pt x="0" y="0"/>
                  </a:moveTo>
                  <a:lnTo>
                    <a:pt x="0" y="50"/>
                  </a:lnTo>
                  <a:lnTo>
                    <a:pt x="562" y="50"/>
                  </a:lnTo>
                  <a:lnTo>
                    <a:pt x="562" y="8"/>
                  </a:lnTo>
                </a:path>
              </a:pathLst>
            </a:custGeom>
            <a:noFill/>
            <a:ln cap="flat" cmpd="sng" w="19050">
              <a:solidFill>
                <a:srgbClr val="00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83" name="Google Shape;2483;p41"/>
            <p:cNvSpPr/>
            <p:nvPr/>
          </p:nvSpPr>
          <p:spPr>
            <a:xfrm>
              <a:off x="10798175" y="5473023"/>
              <a:ext cx="869950" cy="79375"/>
            </a:xfrm>
            <a:custGeom>
              <a:rect b="b" l="l" r="r" t="t"/>
              <a:pathLst>
                <a:path extrusionOk="0" h="50" w="562">
                  <a:moveTo>
                    <a:pt x="0" y="0"/>
                  </a:moveTo>
                  <a:lnTo>
                    <a:pt x="0" y="50"/>
                  </a:lnTo>
                  <a:lnTo>
                    <a:pt x="562" y="50"/>
                  </a:lnTo>
                  <a:lnTo>
                    <a:pt x="562" y="8"/>
                  </a:lnTo>
                </a:path>
              </a:pathLst>
            </a:custGeom>
            <a:noFill/>
            <a:ln cap="flat" cmpd="sng" w="19050">
              <a:solidFill>
                <a:srgbClr val="00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484" name="Google Shape;2484;p41"/>
            <p:cNvSpPr txBox="1"/>
            <p:nvPr/>
          </p:nvSpPr>
          <p:spPr>
            <a:xfrm>
              <a:off x="8104188" y="5668286"/>
              <a:ext cx="5222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223</a:t>
              </a:r>
              <a:endParaRPr b="0" i="0" sz="1800" u="none" cap="none" strike="noStrike">
                <a:solidFill>
                  <a:srgbClr val="000000"/>
                </a:solidFill>
                <a:latin typeface="Comic Sans MS"/>
                <a:ea typeface="Comic Sans MS"/>
                <a:cs typeface="Comic Sans MS"/>
                <a:sym typeface="Comic Sans MS"/>
              </a:endParaRPr>
            </a:p>
          </p:txBody>
        </p:sp>
        <p:sp>
          <p:nvSpPr>
            <p:cNvPr id="2485" name="Google Shape;2485;p41"/>
            <p:cNvSpPr txBox="1"/>
            <p:nvPr/>
          </p:nvSpPr>
          <p:spPr>
            <a:xfrm>
              <a:off x="9147175" y="5677811"/>
              <a:ext cx="296863"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a:t>
              </a:r>
              <a:endParaRPr b="0" i="0" sz="1800" u="none" cap="none" strike="noStrike">
                <a:solidFill>
                  <a:srgbClr val="000000"/>
                </a:solidFill>
                <a:latin typeface="Comic Sans MS"/>
                <a:ea typeface="Comic Sans MS"/>
                <a:cs typeface="Comic Sans MS"/>
                <a:sym typeface="Comic Sans MS"/>
              </a:endParaRPr>
            </a:p>
          </p:txBody>
        </p:sp>
        <p:sp>
          <p:nvSpPr>
            <p:cNvPr id="2486" name="Google Shape;2486;p41"/>
            <p:cNvSpPr txBox="1"/>
            <p:nvPr/>
          </p:nvSpPr>
          <p:spPr>
            <a:xfrm>
              <a:off x="11104563" y="5677811"/>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a:t>
              </a:r>
              <a:endParaRPr b="0" i="0" sz="1800" u="none" cap="none" strike="noStrike">
                <a:solidFill>
                  <a:srgbClr val="000000"/>
                </a:solidFill>
                <a:latin typeface="Comic Sans MS"/>
                <a:ea typeface="Comic Sans MS"/>
                <a:cs typeface="Comic Sans MS"/>
                <a:sym typeface="Comic Sans MS"/>
              </a:endParaRPr>
            </a:p>
          </p:txBody>
        </p:sp>
        <p:sp>
          <p:nvSpPr>
            <p:cNvPr id="2487" name="Google Shape;2487;p41"/>
            <p:cNvSpPr txBox="1"/>
            <p:nvPr/>
          </p:nvSpPr>
          <p:spPr>
            <a:xfrm>
              <a:off x="10085388" y="5677811"/>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a:t>
              </a:r>
              <a:endParaRPr b="0" i="0" sz="1800" u="none" cap="none" strike="noStrike">
                <a:solidFill>
                  <a:srgbClr val="000000"/>
                </a:solidFill>
                <a:latin typeface="Comic Sans MS"/>
                <a:ea typeface="Comic Sans MS"/>
                <a:cs typeface="Comic Sans MS"/>
                <a:sym typeface="Comic Sans MS"/>
              </a:endParaRPr>
            </a:p>
          </p:txBody>
        </p:sp>
      </p:grpSp>
      <p:grpSp>
        <p:nvGrpSpPr>
          <p:cNvPr id="2488" name="Google Shape;2488;p41"/>
          <p:cNvGrpSpPr/>
          <p:nvPr/>
        </p:nvGrpSpPr>
        <p:grpSpPr>
          <a:xfrm>
            <a:off x="5800569" y="1655961"/>
            <a:ext cx="641350" cy="558800"/>
            <a:chOff x="-44" y="1473"/>
            <a:chExt cx="981" cy="1105"/>
          </a:xfrm>
        </p:grpSpPr>
        <p:pic>
          <p:nvPicPr>
            <p:cNvPr descr="desktop_computer_stylized_medium" id="2489" name="Google Shape;2489;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490" name="Google Shape;2490;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491" name="Google Shape;2491;p41"/>
          <p:cNvGrpSpPr/>
          <p:nvPr/>
        </p:nvGrpSpPr>
        <p:grpSpPr>
          <a:xfrm>
            <a:off x="5795806" y="2254448"/>
            <a:ext cx="641350" cy="558800"/>
            <a:chOff x="-44" y="1473"/>
            <a:chExt cx="981" cy="1105"/>
          </a:xfrm>
        </p:grpSpPr>
        <p:pic>
          <p:nvPicPr>
            <p:cNvPr descr="desktop_computer_stylized_medium" id="2492" name="Google Shape;2492;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493" name="Google Shape;2493;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494" name="Google Shape;2494;p41"/>
          <p:cNvGrpSpPr/>
          <p:nvPr/>
        </p:nvGrpSpPr>
        <p:grpSpPr>
          <a:xfrm>
            <a:off x="5824381" y="2864048"/>
            <a:ext cx="641350" cy="558800"/>
            <a:chOff x="-44" y="1473"/>
            <a:chExt cx="981" cy="1105"/>
          </a:xfrm>
        </p:grpSpPr>
        <p:pic>
          <p:nvPicPr>
            <p:cNvPr descr="desktop_computer_stylized_medium" id="2495" name="Google Shape;2495;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496" name="Google Shape;2496;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497" name="Google Shape;2497;p41"/>
          <p:cNvGrpSpPr/>
          <p:nvPr/>
        </p:nvGrpSpPr>
        <p:grpSpPr>
          <a:xfrm flipH="1">
            <a:off x="9483569" y="1813123"/>
            <a:ext cx="641350" cy="558800"/>
            <a:chOff x="-44" y="1473"/>
            <a:chExt cx="981" cy="1105"/>
          </a:xfrm>
        </p:grpSpPr>
        <p:pic>
          <p:nvPicPr>
            <p:cNvPr descr="desktop_computer_stylized_medium" id="2498" name="Google Shape;2498;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499" name="Google Shape;2499;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00" name="Google Shape;2500;p41"/>
          <p:cNvGrpSpPr/>
          <p:nvPr/>
        </p:nvGrpSpPr>
        <p:grpSpPr>
          <a:xfrm flipH="1">
            <a:off x="9497856" y="3092648"/>
            <a:ext cx="641350" cy="558800"/>
            <a:chOff x="-44" y="1473"/>
            <a:chExt cx="981" cy="1105"/>
          </a:xfrm>
        </p:grpSpPr>
        <p:pic>
          <p:nvPicPr>
            <p:cNvPr descr="desktop_computer_stylized_medium" id="2501" name="Google Shape;2501;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02" name="Google Shape;2502;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03" name="Google Shape;2503;p41"/>
          <p:cNvGrpSpPr/>
          <p:nvPr/>
        </p:nvGrpSpPr>
        <p:grpSpPr>
          <a:xfrm flipH="1">
            <a:off x="8399306" y="4616648"/>
            <a:ext cx="641350" cy="558800"/>
            <a:chOff x="-44" y="1473"/>
            <a:chExt cx="981" cy="1105"/>
          </a:xfrm>
        </p:grpSpPr>
        <p:pic>
          <p:nvPicPr>
            <p:cNvPr descr="desktop_computer_stylized_medium" id="2504" name="Google Shape;2504;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05" name="Google Shape;2505;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06" name="Google Shape;2506;p41"/>
          <p:cNvGrpSpPr/>
          <p:nvPr/>
        </p:nvGrpSpPr>
        <p:grpSpPr>
          <a:xfrm flipH="1">
            <a:off x="7235669" y="4657923"/>
            <a:ext cx="641350" cy="558800"/>
            <a:chOff x="-44" y="1473"/>
            <a:chExt cx="981" cy="1105"/>
          </a:xfrm>
        </p:grpSpPr>
        <p:pic>
          <p:nvPicPr>
            <p:cNvPr descr="desktop_computer_stylized_medium" id="2507" name="Google Shape;2507;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08" name="Google Shape;2508;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cxnSp>
        <p:nvCxnSpPr>
          <p:cNvPr id="2509" name="Google Shape;2509;p41"/>
          <p:cNvCxnSpPr/>
          <p:nvPr/>
        </p:nvCxnSpPr>
        <p:spPr>
          <a:xfrm>
            <a:off x="6381197" y="2063038"/>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510" name="Google Shape;2510;p41"/>
          <p:cNvCxnSpPr/>
          <p:nvPr/>
        </p:nvCxnSpPr>
        <p:spPr>
          <a:xfrm>
            <a:off x="6390722" y="2661923"/>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511" name="Google Shape;2511;p41"/>
          <p:cNvCxnSpPr/>
          <p:nvPr/>
        </p:nvCxnSpPr>
        <p:spPr>
          <a:xfrm>
            <a:off x="6418107" y="3275095"/>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512" name="Google Shape;2512;p41"/>
          <p:cNvCxnSpPr/>
          <p:nvPr/>
        </p:nvCxnSpPr>
        <p:spPr>
          <a:xfrm>
            <a:off x="7048318" y="2855722"/>
            <a:ext cx="794264" cy="0"/>
          </a:xfrm>
          <a:prstGeom prst="straightConnector1">
            <a:avLst/>
          </a:prstGeom>
          <a:noFill/>
          <a:ln cap="flat" cmpd="sng" w="19050">
            <a:solidFill>
              <a:schemeClr val="dk1"/>
            </a:solidFill>
            <a:prstDash val="solid"/>
            <a:miter lim="800000"/>
            <a:headEnd len="sm" w="sm" type="none"/>
            <a:tailEnd len="sm" w="sm" type="none"/>
          </a:ln>
        </p:spPr>
      </p:cxnSp>
      <p:cxnSp>
        <p:nvCxnSpPr>
          <p:cNvPr id="2513" name="Google Shape;2513;p41"/>
          <p:cNvCxnSpPr/>
          <p:nvPr/>
        </p:nvCxnSpPr>
        <p:spPr>
          <a:xfrm>
            <a:off x="8231428" y="2861674"/>
            <a:ext cx="975473" cy="0"/>
          </a:xfrm>
          <a:prstGeom prst="straightConnector1">
            <a:avLst/>
          </a:prstGeom>
          <a:noFill/>
          <a:ln cap="flat" cmpd="sng" w="19050">
            <a:solidFill>
              <a:schemeClr val="dk1"/>
            </a:solidFill>
            <a:prstDash val="solid"/>
            <a:miter lim="800000"/>
            <a:headEnd len="sm" w="sm" type="none"/>
            <a:tailEnd len="sm" w="sm" type="none"/>
          </a:ln>
        </p:spPr>
      </p:cxnSp>
      <p:grpSp>
        <p:nvGrpSpPr>
          <p:cNvPr id="2514" name="Google Shape;2514;p41"/>
          <p:cNvGrpSpPr/>
          <p:nvPr/>
        </p:nvGrpSpPr>
        <p:grpSpPr>
          <a:xfrm>
            <a:off x="7737447" y="2715601"/>
            <a:ext cx="632991" cy="300938"/>
            <a:chOff x="7493876" y="2774731"/>
            <a:chExt cx="1481958" cy="894622"/>
          </a:xfrm>
        </p:grpSpPr>
        <p:sp>
          <p:nvSpPr>
            <p:cNvPr id="2515" name="Google Shape;2515;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516" name="Google Shape;2516;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517" name="Google Shape;2517;p41"/>
            <p:cNvGrpSpPr/>
            <p:nvPr/>
          </p:nvGrpSpPr>
          <p:grpSpPr>
            <a:xfrm>
              <a:off x="7713663" y="2848339"/>
              <a:ext cx="1042107" cy="425543"/>
              <a:chOff x="7786941" y="2884917"/>
              <a:chExt cx="897649" cy="353919"/>
            </a:xfrm>
          </p:grpSpPr>
          <p:sp>
            <p:nvSpPr>
              <p:cNvPr id="2518" name="Google Shape;2518;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9" name="Google Shape;2519;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0" name="Google Shape;2520;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1" name="Google Shape;2521;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cxnSp>
        <p:nvCxnSpPr>
          <p:cNvPr id="2522" name="Google Shape;2522;p41"/>
          <p:cNvCxnSpPr/>
          <p:nvPr/>
        </p:nvCxnSpPr>
        <p:spPr>
          <a:xfrm>
            <a:off x="9313706" y="2219521"/>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523" name="Google Shape;2523;p41"/>
          <p:cNvCxnSpPr/>
          <p:nvPr/>
        </p:nvCxnSpPr>
        <p:spPr>
          <a:xfrm>
            <a:off x="9315067" y="3502675"/>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524" name="Google Shape;2524;p41"/>
          <p:cNvCxnSpPr/>
          <p:nvPr/>
        </p:nvCxnSpPr>
        <p:spPr>
          <a:xfrm>
            <a:off x="7424684" y="4459088"/>
            <a:ext cx="0" cy="232696"/>
          </a:xfrm>
          <a:prstGeom prst="straightConnector1">
            <a:avLst/>
          </a:prstGeom>
          <a:noFill/>
          <a:ln cap="flat" cmpd="sng" w="19050">
            <a:solidFill>
              <a:schemeClr val="dk1"/>
            </a:solidFill>
            <a:prstDash val="solid"/>
            <a:miter lim="800000"/>
            <a:headEnd len="sm" w="sm" type="none"/>
            <a:tailEnd len="sm" w="sm" type="none"/>
          </a:ln>
        </p:spPr>
      </p:cxnSp>
      <p:cxnSp>
        <p:nvCxnSpPr>
          <p:cNvPr id="2525" name="Google Shape;2525;p41"/>
          <p:cNvCxnSpPr/>
          <p:nvPr/>
        </p:nvCxnSpPr>
        <p:spPr>
          <a:xfrm>
            <a:off x="8570142" y="4421398"/>
            <a:ext cx="0" cy="232696"/>
          </a:xfrm>
          <a:prstGeom prst="straightConnector1">
            <a:avLst/>
          </a:prstGeom>
          <a:noFill/>
          <a:ln cap="flat" cmpd="sng" w="19050">
            <a:solidFill>
              <a:schemeClr val="dk1"/>
            </a:solidFill>
            <a:prstDash val="solid"/>
            <a:miter lim="800000"/>
            <a:headEnd len="sm" w="sm" type="none"/>
            <a:tailEnd len="sm" w="sm" type="none"/>
          </a:ln>
        </p:spPr>
      </p:cxnSp>
      <p:sp>
        <p:nvSpPr>
          <p:cNvPr id="2526" name="Google Shape;2526;p41"/>
          <p:cNvSpPr txBox="1"/>
          <p:nvPr/>
        </p:nvSpPr>
        <p:spPr>
          <a:xfrm>
            <a:off x="5525477" y="5567557"/>
            <a:ext cx="46530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dotted-decimal IP address notation: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xEl>
                                              <p:pRg end="0" st="0"/>
                                            </p:txEl>
                                          </p:spTgt>
                                        </p:tgtEl>
                                        <p:attrNameLst>
                                          <p:attrName>style.visibility</p:attrName>
                                        </p:attrNameLst>
                                      </p:cBhvr>
                                      <p:to>
                                        <p:strVal val="visible"/>
                                      </p:to>
                                    </p:set>
                                    <p:animEffect filter="fade" transition="in">
                                      <p:cBhvr>
                                        <p:cTn dur="500"/>
                                        <p:tgtEl>
                                          <p:spTgt spid="2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xEl>
                                              <p:pRg end="1" st="1"/>
                                            </p:txEl>
                                          </p:spTgt>
                                        </p:tgtEl>
                                        <p:attrNameLst>
                                          <p:attrName>style.visibility</p:attrName>
                                        </p:attrNameLst>
                                      </p:cBhvr>
                                      <p:to>
                                        <p:strVal val="visible"/>
                                      </p:to>
                                    </p:set>
                                    <p:animEffect filter="fade" transition="in">
                                      <p:cBhvr>
                                        <p:cTn dur="500"/>
                                        <p:tgtEl>
                                          <p:spTgt spid="2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xEl>
                                              <p:pRg end="2" st="2"/>
                                            </p:txEl>
                                          </p:spTgt>
                                        </p:tgtEl>
                                        <p:attrNameLst>
                                          <p:attrName>style.visibility</p:attrName>
                                        </p:attrNameLst>
                                      </p:cBhvr>
                                      <p:to>
                                        <p:strVal val="visible"/>
                                      </p:to>
                                    </p:set>
                                    <p:animEffect filter="fade" transition="in">
                                      <p:cBhvr>
                                        <p:cTn dur="500"/>
                                        <p:tgtEl>
                                          <p:spTgt spid="2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xEl>
                                              <p:pRg end="3" st="3"/>
                                            </p:txEl>
                                          </p:spTgt>
                                        </p:tgtEl>
                                        <p:attrNameLst>
                                          <p:attrName>style.visibility</p:attrName>
                                        </p:attrNameLst>
                                      </p:cBhvr>
                                      <p:to>
                                        <p:strVal val="visible"/>
                                      </p:to>
                                    </p:set>
                                    <p:animEffect filter="fade" transition="in">
                                      <p:cBhvr>
                                        <p:cTn dur="500"/>
                                        <p:tgtEl>
                                          <p:spTgt spid="2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xEl>
                                              <p:pRg end="4" st="4"/>
                                            </p:txEl>
                                          </p:spTgt>
                                        </p:tgtEl>
                                        <p:attrNameLst>
                                          <p:attrName>style.visibility</p:attrName>
                                        </p:attrNameLst>
                                      </p:cBhvr>
                                      <p:to>
                                        <p:strVal val="visible"/>
                                      </p:to>
                                    </p:set>
                                    <p:animEffect filter="fade" transition="in">
                                      <p:cBhvr>
                                        <p:cTn dur="500"/>
                                        <p:tgtEl>
                                          <p:spTgt spid="2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500"/>
                                        <p:tgtEl>
                                          <p:spTgt spid="2478"/>
                                        </p:tgtEl>
                                      </p:cBhvr>
                                    </p:animEffect>
                                  </p:childTnLst>
                                </p:cTn>
                              </p:par>
                              <p:par>
                                <p:cTn fill="hold" nodeType="with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500"/>
                                        <p:tgtEl>
                                          <p:spTgt spid="2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pic>
        <p:nvPicPr>
          <p:cNvPr descr="A close up of a logo&#10;&#10;Description automatically generated" id="2531" name="Google Shape;2531;p4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532" name="Google Shape;2532;p4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533" name="Google Shape;2533;p4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534" name="Google Shape;2534;p4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Introduction</a:t>
            </a:r>
            <a:endParaRPr/>
          </a:p>
        </p:txBody>
      </p:sp>
      <p:pic>
        <p:nvPicPr>
          <p:cNvPr id="2535" name="Google Shape;2535;p42"/>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
        <p:nvSpPr>
          <p:cNvPr id="2536" name="Google Shape;2536;p42"/>
          <p:cNvSpPr/>
          <p:nvPr/>
        </p:nvSpPr>
        <p:spPr>
          <a:xfrm>
            <a:off x="301743" y="1513221"/>
            <a:ext cx="868680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Times New Roman"/>
                <a:ea typeface="Times New Roman"/>
                <a:cs typeface="Times New Roman"/>
                <a:sym typeface="Times New Roman"/>
              </a:rPr>
              <a:t>Change the following IPv4 addresses from binary notation to dotted-decimal notation.</a:t>
            </a:r>
            <a:endParaRPr/>
          </a:p>
        </p:txBody>
      </p:sp>
      <p:sp>
        <p:nvSpPr>
          <p:cNvPr id="2537" name="Google Shape;2537;p42"/>
          <p:cNvSpPr/>
          <p:nvPr/>
        </p:nvSpPr>
        <p:spPr>
          <a:xfrm>
            <a:off x="350884" y="3522817"/>
            <a:ext cx="8686800"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0" lang="en-US" sz="2400">
                <a:solidFill>
                  <a:schemeClr val="dk1"/>
                </a:solidFill>
                <a:latin typeface="Times New Roman"/>
                <a:ea typeface="Times New Roman"/>
                <a:cs typeface="Times New Roman"/>
                <a:sym typeface="Times New Roman"/>
              </a:rPr>
              <a:t>We replace each group of 8 bits with its equivalent decimal number and add dots for separation.</a:t>
            </a:r>
            <a:endParaRPr/>
          </a:p>
        </p:txBody>
      </p:sp>
      <p:pic>
        <p:nvPicPr>
          <p:cNvPr id="2538" name="Google Shape;2538;p42"/>
          <p:cNvPicPr preferRelativeResize="0"/>
          <p:nvPr/>
        </p:nvPicPr>
        <p:blipFill rotWithShape="1">
          <a:blip r:embed="rId5">
            <a:alphaModFix/>
          </a:blip>
          <a:srcRect b="0" l="0" r="0" t="0"/>
          <a:stretch/>
        </p:blipFill>
        <p:spPr>
          <a:xfrm>
            <a:off x="653058" y="4941453"/>
            <a:ext cx="2421440" cy="720801"/>
          </a:xfrm>
          <a:prstGeom prst="rect">
            <a:avLst/>
          </a:prstGeom>
          <a:noFill/>
          <a:ln>
            <a:noFill/>
          </a:ln>
        </p:spPr>
      </p:pic>
      <p:pic>
        <p:nvPicPr>
          <p:cNvPr id="2539" name="Google Shape;2539;p42"/>
          <p:cNvPicPr preferRelativeResize="0"/>
          <p:nvPr/>
        </p:nvPicPr>
        <p:blipFill rotWithShape="1">
          <a:blip r:embed="rId6">
            <a:alphaModFix/>
          </a:blip>
          <a:srcRect b="0" l="0" r="0" t="0"/>
          <a:stretch/>
        </p:blipFill>
        <p:spPr>
          <a:xfrm>
            <a:off x="529340" y="2583672"/>
            <a:ext cx="6012873" cy="76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1000"/>
                                        <p:tgtEl>
                                          <p:spTgt spid="2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1000"/>
                                        <p:tgtEl>
                                          <p:spTgt spid="2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pic>
        <p:nvPicPr>
          <p:cNvPr descr="A close up of a logo&#10;&#10;Description automatically generated" id="2544" name="Google Shape;2544;p4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545" name="Google Shape;2545;p4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546" name="Google Shape;2546;p4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547" name="Google Shape;2547;p4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Introduction</a:t>
            </a:r>
            <a:endParaRPr/>
          </a:p>
        </p:txBody>
      </p:sp>
      <p:pic>
        <p:nvPicPr>
          <p:cNvPr id="2548" name="Google Shape;2548;p43"/>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
        <p:nvSpPr>
          <p:cNvPr id="2549" name="Google Shape;2549;p43"/>
          <p:cNvSpPr/>
          <p:nvPr/>
        </p:nvSpPr>
        <p:spPr>
          <a:xfrm>
            <a:off x="301743" y="1513221"/>
            <a:ext cx="868680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Times New Roman"/>
                <a:ea typeface="Times New Roman"/>
                <a:cs typeface="Times New Roman"/>
                <a:sym typeface="Times New Roman"/>
              </a:rPr>
              <a:t>Change the following IPv4 addresses from dotted-decimal notation to binary notation.</a:t>
            </a:r>
            <a:endParaRPr/>
          </a:p>
        </p:txBody>
      </p:sp>
      <p:sp>
        <p:nvSpPr>
          <p:cNvPr id="2550" name="Google Shape;2550;p43"/>
          <p:cNvSpPr/>
          <p:nvPr/>
        </p:nvSpPr>
        <p:spPr>
          <a:xfrm>
            <a:off x="350884" y="3522817"/>
            <a:ext cx="868680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0" lang="en-US" sz="2400">
                <a:solidFill>
                  <a:schemeClr val="dk1"/>
                </a:solidFill>
                <a:latin typeface="Times New Roman"/>
                <a:ea typeface="Times New Roman"/>
                <a:cs typeface="Times New Roman"/>
                <a:sym typeface="Times New Roman"/>
              </a:rPr>
              <a:t>We replace each decimal number with its binary equivalent.</a:t>
            </a:r>
            <a:endParaRPr/>
          </a:p>
        </p:txBody>
      </p:sp>
      <p:pic>
        <p:nvPicPr>
          <p:cNvPr id="2551" name="Google Shape;2551;p43"/>
          <p:cNvPicPr preferRelativeResize="0"/>
          <p:nvPr/>
        </p:nvPicPr>
        <p:blipFill rotWithShape="1">
          <a:blip r:embed="rId5">
            <a:alphaModFix/>
          </a:blip>
          <a:srcRect b="0" l="0" r="0" t="0"/>
          <a:stretch/>
        </p:blipFill>
        <p:spPr>
          <a:xfrm>
            <a:off x="500658" y="2495058"/>
            <a:ext cx="2421440" cy="739289"/>
          </a:xfrm>
          <a:prstGeom prst="rect">
            <a:avLst/>
          </a:prstGeom>
          <a:noFill/>
          <a:ln>
            <a:noFill/>
          </a:ln>
        </p:spPr>
      </p:pic>
      <p:pic>
        <p:nvPicPr>
          <p:cNvPr id="2552" name="Google Shape;2552;p43"/>
          <p:cNvPicPr preferRelativeResize="0"/>
          <p:nvPr/>
        </p:nvPicPr>
        <p:blipFill rotWithShape="1">
          <a:blip r:embed="rId6">
            <a:alphaModFix/>
          </a:blip>
          <a:srcRect b="0" l="0" r="0" t="0"/>
          <a:stretch/>
        </p:blipFill>
        <p:spPr>
          <a:xfrm>
            <a:off x="627859" y="4642284"/>
            <a:ext cx="5966905" cy="8578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1000"/>
                                        <p:tgtEl>
                                          <p:spTgt spid="2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pic>
        <p:nvPicPr>
          <p:cNvPr descr="A close up of a logo&#10;&#10;Description automatically generated" id="2557" name="Google Shape;2557;p4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558" name="Google Shape;2558;p4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559" name="Google Shape;2559;p4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560" name="Google Shape;2560;p4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Introduction</a:t>
            </a:r>
            <a:endParaRPr/>
          </a:p>
        </p:txBody>
      </p:sp>
      <p:sp>
        <p:nvSpPr>
          <p:cNvPr id="2561" name="Google Shape;2561;p44"/>
          <p:cNvSpPr/>
          <p:nvPr/>
        </p:nvSpPr>
        <p:spPr>
          <a:xfrm rot="-5400000">
            <a:off x="8309044" y="3531443"/>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562" name="Google Shape;2562;p44"/>
          <p:cNvSpPr/>
          <p:nvPr/>
        </p:nvSpPr>
        <p:spPr>
          <a:xfrm rot="10800000">
            <a:off x="9306788" y="2205086"/>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563" name="Google Shape;2563;p44"/>
          <p:cNvSpPr/>
          <p:nvPr/>
        </p:nvSpPr>
        <p:spPr>
          <a:xfrm>
            <a:off x="7271613" y="1787574"/>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564" name="Google Shape;2564;p44"/>
          <p:cNvSpPr txBox="1"/>
          <p:nvPr/>
        </p:nvSpPr>
        <p:spPr>
          <a:xfrm>
            <a:off x="6654076" y="1617711"/>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223.1.1.1</a:t>
            </a:r>
            <a:endParaRPr b="0" i="0" sz="1200" u="none" cap="none" strike="noStrike">
              <a:solidFill>
                <a:srgbClr val="000000"/>
              </a:solidFill>
              <a:latin typeface="Comic Sans MS"/>
              <a:ea typeface="Comic Sans MS"/>
              <a:cs typeface="Comic Sans MS"/>
              <a:sym typeface="Comic Sans MS"/>
            </a:endParaRPr>
          </a:p>
        </p:txBody>
      </p:sp>
      <p:grpSp>
        <p:nvGrpSpPr>
          <p:cNvPr id="2565" name="Google Shape;2565;p44"/>
          <p:cNvGrpSpPr/>
          <p:nvPr/>
        </p:nvGrpSpPr>
        <p:grpSpPr>
          <a:xfrm>
            <a:off x="5920651" y="2578149"/>
            <a:ext cx="920750" cy="276225"/>
            <a:chOff x="3251" y="608"/>
            <a:chExt cx="580" cy="174"/>
          </a:xfrm>
        </p:grpSpPr>
        <p:sp>
          <p:nvSpPr>
            <p:cNvPr id="2566" name="Google Shape;2566;p44"/>
            <p:cNvSpPr/>
            <p:nvPr/>
          </p:nvSpPr>
          <p:spPr>
            <a:xfrm>
              <a:off x="3306" y="657"/>
              <a:ext cx="525"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67" name="Google Shape;2567;p44"/>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223.1.1.2</a:t>
              </a:r>
              <a:endParaRPr b="0" i="0" sz="1200" u="none" cap="none" strike="noStrike">
                <a:solidFill>
                  <a:srgbClr val="000000"/>
                </a:solidFill>
                <a:latin typeface="Comic Sans MS"/>
                <a:ea typeface="Comic Sans MS"/>
                <a:cs typeface="Comic Sans MS"/>
                <a:sym typeface="Comic Sans MS"/>
              </a:endParaRPr>
            </a:p>
          </p:txBody>
        </p:sp>
      </p:grpSp>
      <p:sp>
        <p:nvSpPr>
          <p:cNvPr id="2568" name="Google Shape;2568;p44"/>
          <p:cNvSpPr txBox="1"/>
          <p:nvPr/>
        </p:nvSpPr>
        <p:spPr>
          <a:xfrm>
            <a:off x="6758851" y="3573511"/>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223.1.1.3</a:t>
            </a:r>
            <a:endParaRPr b="0" i="0" sz="1200" u="none" cap="none" strike="noStrike">
              <a:solidFill>
                <a:srgbClr val="000000"/>
              </a:solidFill>
              <a:latin typeface="Comic Sans MS"/>
              <a:ea typeface="Comic Sans MS"/>
              <a:cs typeface="Comic Sans MS"/>
              <a:sym typeface="Comic Sans MS"/>
            </a:endParaRPr>
          </a:p>
        </p:txBody>
      </p:sp>
      <p:sp>
        <p:nvSpPr>
          <p:cNvPr id="2569" name="Google Shape;2569;p44"/>
          <p:cNvSpPr txBox="1"/>
          <p:nvPr/>
        </p:nvSpPr>
        <p:spPr>
          <a:xfrm>
            <a:off x="7728360" y="2760711"/>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223.1.1.4</a:t>
            </a:r>
            <a:endParaRPr b="0" i="0" sz="1200" u="none" cap="none" strike="noStrike">
              <a:solidFill>
                <a:srgbClr val="000000"/>
              </a:solidFill>
              <a:latin typeface="Comic Sans MS"/>
              <a:ea typeface="Comic Sans MS"/>
              <a:cs typeface="Comic Sans MS"/>
              <a:sym typeface="Comic Sans MS"/>
            </a:endParaRPr>
          </a:p>
        </p:txBody>
      </p:sp>
      <p:sp>
        <p:nvSpPr>
          <p:cNvPr id="2570" name="Google Shape;2570;p44"/>
          <p:cNvSpPr txBox="1"/>
          <p:nvPr/>
        </p:nvSpPr>
        <p:spPr>
          <a:xfrm>
            <a:off x="8941437" y="2762070"/>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223.1.2.9</a:t>
            </a:r>
            <a:endParaRPr b="0" i="0" sz="1200" u="none" cap="none" strike="noStrike">
              <a:solidFill>
                <a:srgbClr val="000000"/>
              </a:solidFill>
              <a:latin typeface="Comic Sans MS"/>
              <a:ea typeface="Comic Sans MS"/>
              <a:cs typeface="Comic Sans MS"/>
              <a:sym typeface="Comic Sans MS"/>
            </a:endParaRPr>
          </a:p>
        </p:txBody>
      </p:sp>
      <p:sp>
        <p:nvSpPr>
          <p:cNvPr id="2571" name="Google Shape;2571;p44"/>
          <p:cNvSpPr txBox="1"/>
          <p:nvPr/>
        </p:nvSpPr>
        <p:spPr>
          <a:xfrm>
            <a:off x="9510895" y="3705047"/>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223.1.2.2</a:t>
            </a:r>
            <a:endParaRPr b="0" i="0" sz="1200" u="none" cap="none" strike="noStrike">
              <a:solidFill>
                <a:srgbClr val="000000"/>
              </a:solidFill>
              <a:latin typeface="Comic Sans MS"/>
              <a:ea typeface="Comic Sans MS"/>
              <a:cs typeface="Comic Sans MS"/>
              <a:sym typeface="Comic Sans MS"/>
            </a:endParaRPr>
          </a:p>
        </p:txBody>
      </p:sp>
      <p:sp>
        <p:nvSpPr>
          <p:cNvPr id="2572" name="Google Shape;2572;p44"/>
          <p:cNvSpPr txBox="1"/>
          <p:nvPr/>
        </p:nvSpPr>
        <p:spPr>
          <a:xfrm>
            <a:off x="9470300" y="2188304"/>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223.1.2.1</a:t>
            </a:r>
            <a:endParaRPr b="0" i="0" sz="1200" u="none" cap="none" strike="noStrike">
              <a:solidFill>
                <a:srgbClr val="000000"/>
              </a:solidFill>
              <a:latin typeface="Comic Sans MS"/>
              <a:ea typeface="Comic Sans MS"/>
              <a:cs typeface="Comic Sans MS"/>
              <a:sym typeface="Comic Sans MS"/>
            </a:endParaRPr>
          </a:p>
        </p:txBody>
      </p:sp>
      <p:cxnSp>
        <p:nvCxnSpPr>
          <p:cNvPr id="2573" name="Google Shape;2573;p44"/>
          <p:cNvCxnSpPr/>
          <p:nvPr/>
        </p:nvCxnSpPr>
        <p:spPr>
          <a:xfrm>
            <a:off x="8722588" y="3219949"/>
            <a:ext cx="0" cy="879025"/>
          </a:xfrm>
          <a:prstGeom prst="straightConnector1">
            <a:avLst/>
          </a:prstGeom>
          <a:noFill/>
          <a:ln cap="flat" cmpd="sng" w="19050">
            <a:solidFill>
              <a:srgbClr val="000000"/>
            </a:solidFill>
            <a:prstDash val="solid"/>
            <a:round/>
            <a:headEnd len="med" w="med" type="none"/>
            <a:tailEnd len="med" w="med" type="none"/>
          </a:ln>
        </p:spPr>
      </p:cxnSp>
      <p:sp>
        <p:nvSpPr>
          <p:cNvPr id="2574" name="Google Shape;2574;p44"/>
          <p:cNvSpPr txBox="1"/>
          <p:nvPr/>
        </p:nvSpPr>
        <p:spPr>
          <a:xfrm>
            <a:off x="9317901" y="4679999"/>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a:t>
            </a:r>
            <a:endParaRPr b="0" i="0" sz="1200" u="none" cap="none" strike="noStrike">
              <a:solidFill>
                <a:srgbClr val="000000"/>
              </a:solidFill>
              <a:latin typeface="Comic Sans MS"/>
              <a:ea typeface="Comic Sans MS"/>
              <a:cs typeface="Comic Sans MS"/>
              <a:sym typeface="Comic Sans MS"/>
            </a:endParaRPr>
          </a:p>
        </p:txBody>
      </p:sp>
      <p:sp>
        <p:nvSpPr>
          <p:cNvPr id="2575" name="Google Shape;2575;p44"/>
          <p:cNvSpPr txBox="1"/>
          <p:nvPr/>
        </p:nvSpPr>
        <p:spPr>
          <a:xfrm>
            <a:off x="8074888" y="4684761"/>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223.1.3.1</a:t>
            </a:r>
            <a:endParaRPr b="0" i="0" sz="1200" u="none" cap="none" strike="noStrike">
              <a:solidFill>
                <a:srgbClr val="000000"/>
              </a:solidFill>
              <a:latin typeface="Comic Sans MS"/>
              <a:ea typeface="Comic Sans MS"/>
              <a:cs typeface="Comic Sans MS"/>
              <a:sym typeface="Comic Sans MS"/>
            </a:endParaRPr>
          </a:p>
        </p:txBody>
      </p:sp>
      <p:grpSp>
        <p:nvGrpSpPr>
          <p:cNvPr id="2576" name="Google Shape;2576;p44"/>
          <p:cNvGrpSpPr/>
          <p:nvPr/>
        </p:nvGrpSpPr>
        <p:grpSpPr>
          <a:xfrm>
            <a:off x="8247926" y="3481436"/>
            <a:ext cx="912812" cy="276225"/>
            <a:chOff x="4550" y="1257"/>
            <a:chExt cx="575" cy="174"/>
          </a:xfrm>
        </p:grpSpPr>
        <p:sp>
          <p:nvSpPr>
            <p:cNvPr id="2577" name="Google Shape;2577;p44"/>
            <p:cNvSpPr/>
            <p:nvPr/>
          </p:nvSpPr>
          <p:spPr>
            <a:xfrm>
              <a:off x="4587" y="1284"/>
              <a:ext cx="534"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78" name="Google Shape;2578;p44"/>
            <p:cNvSpPr txBox="1"/>
            <p:nvPr/>
          </p:nvSpPr>
          <p:spPr>
            <a:xfrm>
              <a:off x="4550" y="1257"/>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223.1.3.27</a:t>
              </a:r>
              <a:endParaRPr b="0" i="0" sz="1200" u="none" cap="none" strike="noStrike">
                <a:solidFill>
                  <a:srgbClr val="000000"/>
                </a:solidFill>
                <a:latin typeface="Comic Sans MS"/>
                <a:ea typeface="Comic Sans MS"/>
                <a:cs typeface="Comic Sans MS"/>
                <a:sym typeface="Comic Sans MS"/>
              </a:endParaRPr>
            </a:p>
          </p:txBody>
        </p:sp>
      </p:grpSp>
      <p:grpSp>
        <p:nvGrpSpPr>
          <p:cNvPr id="2579" name="Google Shape;2579;p44"/>
          <p:cNvGrpSpPr/>
          <p:nvPr/>
        </p:nvGrpSpPr>
        <p:grpSpPr>
          <a:xfrm>
            <a:off x="6479451" y="1863774"/>
            <a:ext cx="641350" cy="558800"/>
            <a:chOff x="-44" y="1473"/>
            <a:chExt cx="981" cy="1105"/>
          </a:xfrm>
        </p:grpSpPr>
        <p:pic>
          <p:nvPicPr>
            <p:cNvPr descr="desktop_computer_stylized_medium" id="2580" name="Google Shape;2580;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81" name="Google Shape;2581;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82" name="Google Shape;2582;p44"/>
          <p:cNvGrpSpPr/>
          <p:nvPr/>
        </p:nvGrpSpPr>
        <p:grpSpPr>
          <a:xfrm>
            <a:off x="6474688" y="2462261"/>
            <a:ext cx="641350" cy="558800"/>
            <a:chOff x="-44" y="1473"/>
            <a:chExt cx="981" cy="1105"/>
          </a:xfrm>
        </p:grpSpPr>
        <p:pic>
          <p:nvPicPr>
            <p:cNvPr descr="desktop_computer_stylized_medium" id="2583" name="Google Shape;2583;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84" name="Google Shape;2584;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85" name="Google Shape;2585;p44"/>
          <p:cNvGrpSpPr/>
          <p:nvPr/>
        </p:nvGrpSpPr>
        <p:grpSpPr>
          <a:xfrm>
            <a:off x="6503263" y="3071861"/>
            <a:ext cx="641350" cy="558800"/>
            <a:chOff x="-44" y="1473"/>
            <a:chExt cx="981" cy="1105"/>
          </a:xfrm>
        </p:grpSpPr>
        <p:pic>
          <p:nvPicPr>
            <p:cNvPr descr="desktop_computer_stylized_medium" id="2586" name="Google Shape;2586;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87" name="Google Shape;2587;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88" name="Google Shape;2588;p44"/>
          <p:cNvGrpSpPr/>
          <p:nvPr/>
        </p:nvGrpSpPr>
        <p:grpSpPr>
          <a:xfrm flipH="1">
            <a:off x="10162451" y="2020936"/>
            <a:ext cx="641350" cy="558800"/>
            <a:chOff x="-44" y="1473"/>
            <a:chExt cx="981" cy="1105"/>
          </a:xfrm>
        </p:grpSpPr>
        <p:pic>
          <p:nvPicPr>
            <p:cNvPr descr="desktop_computer_stylized_medium" id="2589" name="Google Shape;2589;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90" name="Google Shape;2590;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91" name="Google Shape;2591;p44"/>
          <p:cNvGrpSpPr/>
          <p:nvPr/>
        </p:nvGrpSpPr>
        <p:grpSpPr>
          <a:xfrm flipH="1">
            <a:off x="10176738" y="3300461"/>
            <a:ext cx="641350" cy="558800"/>
            <a:chOff x="-44" y="1473"/>
            <a:chExt cx="981" cy="1105"/>
          </a:xfrm>
        </p:grpSpPr>
        <p:pic>
          <p:nvPicPr>
            <p:cNvPr descr="desktop_computer_stylized_medium" id="2592" name="Google Shape;2592;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93" name="Google Shape;2593;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94" name="Google Shape;2594;p44"/>
          <p:cNvGrpSpPr/>
          <p:nvPr/>
        </p:nvGrpSpPr>
        <p:grpSpPr>
          <a:xfrm flipH="1">
            <a:off x="9078188" y="4824461"/>
            <a:ext cx="641350" cy="558800"/>
            <a:chOff x="-44" y="1473"/>
            <a:chExt cx="981" cy="1105"/>
          </a:xfrm>
        </p:grpSpPr>
        <p:pic>
          <p:nvPicPr>
            <p:cNvPr descr="desktop_computer_stylized_medium" id="2595" name="Google Shape;2595;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96" name="Google Shape;2596;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597" name="Google Shape;2597;p44"/>
          <p:cNvGrpSpPr/>
          <p:nvPr/>
        </p:nvGrpSpPr>
        <p:grpSpPr>
          <a:xfrm flipH="1">
            <a:off x="7914551" y="4865736"/>
            <a:ext cx="641350" cy="558800"/>
            <a:chOff x="-44" y="1473"/>
            <a:chExt cx="981" cy="1105"/>
          </a:xfrm>
        </p:grpSpPr>
        <p:pic>
          <p:nvPicPr>
            <p:cNvPr descr="desktop_computer_stylized_medium" id="2598" name="Google Shape;2598;p4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599" name="Google Shape;2599;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cxnSp>
        <p:nvCxnSpPr>
          <p:cNvPr id="2600" name="Google Shape;2600;p44"/>
          <p:cNvCxnSpPr/>
          <p:nvPr/>
        </p:nvCxnSpPr>
        <p:spPr>
          <a:xfrm>
            <a:off x="7060079" y="2270851"/>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01" name="Google Shape;2601;p44"/>
          <p:cNvCxnSpPr/>
          <p:nvPr/>
        </p:nvCxnSpPr>
        <p:spPr>
          <a:xfrm>
            <a:off x="7061512" y="2869736"/>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02" name="Google Shape;2602;p44"/>
          <p:cNvCxnSpPr/>
          <p:nvPr/>
        </p:nvCxnSpPr>
        <p:spPr>
          <a:xfrm>
            <a:off x="7068667" y="3482908"/>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03" name="Google Shape;2603;p44"/>
          <p:cNvCxnSpPr/>
          <p:nvPr/>
        </p:nvCxnSpPr>
        <p:spPr>
          <a:xfrm>
            <a:off x="9992588" y="2427334"/>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604" name="Google Shape;2604;p44"/>
          <p:cNvCxnSpPr/>
          <p:nvPr/>
        </p:nvCxnSpPr>
        <p:spPr>
          <a:xfrm>
            <a:off x="9993949" y="3706442"/>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605" name="Google Shape;2605;p44"/>
          <p:cNvCxnSpPr/>
          <p:nvPr/>
        </p:nvCxnSpPr>
        <p:spPr>
          <a:xfrm>
            <a:off x="8103566" y="4666901"/>
            <a:ext cx="0" cy="232696"/>
          </a:xfrm>
          <a:prstGeom prst="straightConnector1">
            <a:avLst/>
          </a:prstGeom>
          <a:noFill/>
          <a:ln cap="flat" cmpd="sng" w="19050">
            <a:solidFill>
              <a:schemeClr val="dk1"/>
            </a:solidFill>
            <a:prstDash val="solid"/>
            <a:miter lim="800000"/>
            <a:headEnd len="sm" w="sm" type="none"/>
            <a:tailEnd len="sm" w="sm" type="none"/>
          </a:ln>
        </p:spPr>
      </p:cxnSp>
      <p:cxnSp>
        <p:nvCxnSpPr>
          <p:cNvPr id="2606" name="Google Shape;2606;p44"/>
          <p:cNvCxnSpPr/>
          <p:nvPr/>
        </p:nvCxnSpPr>
        <p:spPr>
          <a:xfrm>
            <a:off x="9249024" y="4629211"/>
            <a:ext cx="0" cy="232696"/>
          </a:xfrm>
          <a:prstGeom prst="straightConnector1">
            <a:avLst/>
          </a:prstGeom>
          <a:noFill/>
          <a:ln cap="flat" cmpd="sng" w="19050">
            <a:solidFill>
              <a:schemeClr val="dk1"/>
            </a:solidFill>
            <a:prstDash val="solid"/>
            <a:miter lim="800000"/>
            <a:headEnd len="sm" w="sm" type="none"/>
            <a:tailEnd len="sm" w="sm" type="none"/>
          </a:ln>
        </p:spPr>
      </p:cxnSp>
      <p:sp>
        <p:nvSpPr>
          <p:cNvPr id="2607" name="Google Shape;2607;p44"/>
          <p:cNvSpPr txBox="1"/>
          <p:nvPr/>
        </p:nvSpPr>
        <p:spPr>
          <a:xfrm>
            <a:off x="241894" y="1960535"/>
            <a:ext cx="3496144" cy="1681163"/>
          </a:xfrm>
          <a:prstGeom prst="rect">
            <a:avLst/>
          </a:prstGeom>
          <a:noFill/>
          <a:ln>
            <a:noFill/>
          </a:ln>
        </p:spPr>
        <p:txBody>
          <a:bodyPr anchorCtr="0" anchor="t" bIns="45700" lIns="91425" spcFirstLastPara="1" rIns="91425" wrap="square" tIns="45700">
            <a:normAutofit/>
          </a:bodyPr>
          <a:lstStyle/>
          <a:p>
            <a:pPr indent="-403225" lvl="0" marL="4032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CC0000"/>
                </a:solidFill>
                <a:latin typeface="Calibri"/>
                <a:ea typeface="Calibri"/>
                <a:cs typeface="Calibri"/>
                <a:sym typeface="Calibri"/>
              </a:rPr>
              <a:t>Q: how are interfaces actually connected?</a:t>
            </a:r>
            <a:endParaRPr/>
          </a:p>
        </p:txBody>
      </p:sp>
      <p:grpSp>
        <p:nvGrpSpPr>
          <p:cNvPr id="2608" name="Google Shape;2608;p44"/>
          <p:cNvGrpSpPr/>
          <p:nvPr/>
        </p:nvGrpSpPr>
        <p:grpSpPr>
          <a:xfrm>
            <a:off x="4054609" y="2840331"/>
            <a:ext cx="3185855" cy="1323439"/>
            <a:chOff x="4692210" y="2354697"/>
            <a:chExt cx="3185636" cy="1323881"/>
          </a:xfrm>
        </p:grpSpPr>
        <p:sp>
          <p:nvSpPr>
            <p:cNvPr id="2609" name="Google Shape;2609;p44"/>
            <p:cNvSpPr txBox="1"/>
            <p:nvPr/>
          </p:nvSpPr>
          <p:spPr>
            <a:xfrm>
              <a:off x="4692210" y="2354697"/>
              <a:ext cx="2548153" cy="13238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A: </a:t>
              </a:r>
              <a:r>
                <a:rPr b="0" i="0" lang="en-US" sz="2000" u="none" cap="none" strike="noStrike">
                  <a:solidFill>
                    <a:srgbClr val="000000"/>
                  </a:solidFill>
                  <a:latin typeface="Arial"/>
                  <a:ea typeface="Arial"/>
                  <a:cs typeface="Arial"/>
                  <a:sym typeface="Arial"/>
                </a:rPr>
                <a:t>wired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Ethernet interfaces connected by Ethernet switches</a:t>
              </a:r>
              <a:endParaRPr/>
            </a:p>
          </p:txBody>
        </p:sp>
        <p:cxnSp>
          <p:nvCxnSpPr>
            <p:cNvPr id="2610" name="Google Shape;2610;p44"/>
            <p:cNvCxnSpPr/>
            <p:nvPr/>
          </p:nvCxnSpPr>
          <p:spPr>
            <a:xfrm rot="10800000">
              <a:off x="5801407" y="2510599"/>
              <a:ext cx="2076439" cy="0"/>
            </a:xfrm>
            <a:prstGeom prst="straightConnector1">
              <a:avLst/>
            </a:prstGeom>
            <a:noFill/>
            <a:ln cap="flat" cmpd="sng" w="9525">
              <a:solidFill>
                <a:srgbClr val="C00000"/>
              </a:solidFill>
              <a:prstDash val="solid"/>
              <a:round/>
              <a:headEnd len="med" w="med" type="none"/>
              <a:tailEnd len="med" w="med" type="none"/>
            </a:ln>
          </p:spPr>
        </p:cxnSp>
      </p:grpSp>
      <p:grpSp>
        <p:nvGrpSpPr>
          <p:cNvPr id="2611" name="Google Shape;2611;p44"/>
          <p:cNvGrpSpPr/>
          <p:nvPr/>
        </p:nvGrpSpPr>
        <p:grpSpPr>
          <a:xfrm>
            <a:off x="7052643" y="4140953"/>
            <a:ext cx="4167265" cy="2436076"/>
            <a:chOff x="5036498" y="3790332"/>
            <a:chExt cx="4168379" cy="2435958"/>
          </a:xfrm>
        </p:grpSpPr>
        <p:pic>
          <p:nvPicPr>
            <p:cNvPr descr="access_point_stylized_small" id="2612" name="Google Shape;2612;p44"/>
            <p:cNvPicPr preferRelativeResize="0"/>
            <p:nvPr/>
          </p:nvPicPr>
          <p:blipFill rotWithShape="1">
            <a:blip r:embed="rId5">
              <a:alphaModFix/>
            </a:blip>
            <a:srcRect b="0" l="0" r="0" t="0"/>
            <a:stretch/>
          </p:blipFill>
          <p:spPr>
            <a:xfrm>
              <a:off x="6312411" y="3790332"/>
              <a:ext cx="587569" cy="486906"/>
            </a:xfrm>
            <a:prstGeom prst="rect">
              <a:avLst/>
            </a:prstGeom>
            <a:noFill/>
            <a:ln>
              <a:noFill/>
            </a:ln>
          </p:spPr>
        </p:pic>
        <p:sp>
          <p:nvSpPr>
            <p:cNvPr id="2613" name="Google Shape;2613;p44"/>
            <p:cNvSpPr txBox="1"/>
            <p:nvPr/>
          </p:nvSpPr>
          <p:spPr>
            <a:xfrm>
              <a:off x="5036498" y="5518438"/>
              <a:ext cx="4168379" cy="7078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A: </a:t>
              </a:r>
              <a:r>
                <a:rPr b="0" i="0" lang="en-US" sz="2000" u="none" cap="none" strike="noStrike">
                  <a:solidFill>
                    <a:srgbClr val="000000"/>
                  </a:solidFill>
                  <a:latin typeface="Arial"/>
                  <a:ea typeface="Arial"/>
                  <a:cs typeface="Arial"/>
                  <a:sym typeface="Arial"/>
                </a:rPr>
                <a:t>wireless WiFi interfaces connected by WiFi base station</a:t>
              </a:r>
              <a:endParaRPr/>
            </a:p>
          </p:txBody>
        </p:sp>
        <p:cxnSp>
          <p:nvCxnSpPr>
            <p:cNvPr id="2614" name="Google Shape;2614;p44"/>
            <p:cNvCxnSpPr/>
            <p:nvPr/>
          </p:nvCxnSpPr>
          <p:spPr>
            <a:xfrm rot="10800000">
              <a:off x="6850795" y="4241577"/>
              <a:ext cx="0" cy="1289090"/>
            </a:xfrm>
            <a:prstGeom prst="straightConnector1">
              <a:avLst/>
            </a:prstGeom>
            <a:noFill/>
            <a:ln cap="flat" cmpd="sng" w="12700">
              <a:solidFill>
                <a:srgbClr val="C00000"/>
              </a:solidFill>
              <a:prstDash val="solid"/>
              <a:round/>
              <a:headEnd len="med" w="med" type="none"/>
              <a:tailEnd len="med" w="med" type="none"/>
            </a:ln>
          </p:spPr>
        </p:cxnSp>
      </p:grpSp>
      <p:sp>
        <p:nvSpPr>
          <p:cNvPr id="2615" name="Google Shape;2615;p44"/>
          <p:cNvSpPr txBox="1"/>
          <p:nvPr/>
        </p:nvSpPr>
        <p:spPr>
          <a:xfrm>
            <a:off x="403636" y="4756712"/>
            <a:ext cx="432153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For now: </a:t>
            </a:r>
            <a:r>
              <a:rPr b="0" i="0" lang="en-US" sz="2400" u="none" cap="none" strike="noStrike">
                <a:solidFill>
                  <a:srgbClr val="000000"/>
                </a:solidFill>
                <a:latin typeface="Calibri"/>
                <a:ea typeface="Calibri"/>
                <a:cs typeface="Calibri"/>
                <a:sym typeface="Calibri"/>
              </a:rPr>
              <a:t>don’t need to worry about how one interface is connected to another (with no intervening router) </a:t>
            </a:r>
            <a:endParaRPr b="0" i="0" sz="2400" u="none" cap="none" strike="noStrike">
              <a:solidFill>
                <a:srgbClr val="000000"/>
              </a:solidFill>
              <a:latin typeface="Calibri"/>
              <a:ea typeface="Calibri"/>
              <a:cs typeface="Calibri"/>
              <a:sym typeface="Calibri"/>
            </a:endParaRPr>
          </a:p>
        </p:txBody>
      </p:sp>
      <p:cxnSp>
        <p:nvCxnSpPr>
          <p:cNvPr id="2616" name="Google Shape;2616;p44"/>
          <p:cNvCxnSpPr/>
          <p:nvPr/>
        </p:nvCxnSpPr>
        <p:spPr>
          <a:xfrm>
            <a:off x="7727200" y="3063535"/>
            <a:ext cx="794264" cy="0"/>
          </a:xfrm>
          <a:prstGeom prst="straightConnector1">
            <a:avLst/>
          </a:prstGeom>
          <a:noFill/>
          <a:ln cap="flat" cmpd="sng" w="19050">
            <a:solidFill>
              <a:schemeClr val="dk1"/>
            </a:solidFill>
            <a:prstDash val="solid"/>
            <a:miter lim="800000"/>
            <a:headEnd len="sm" w="sm" type="none"/>
            <a:tailEnd len="sm" w="sm" type="none"/>
          </a:ln>
        </p:spPr>
      </p:cxnSp>
      <p:cxnSp>
        <p:nvCxnSpPr>
          <p:cNvPr id="2617" name="Google Shape;2617;p44"/>
          <p:cNvCxnSpPr/>
          <p:nvPr/>
        </p:nvCxnSpPr>
        <p:spPr>
          <a:xfrm>
            <a:off x="8910310" y="3069487"/>
            <a:ext cx="975473" cy="0"/>
          </a:xfrm>
          <a:prstGeom prst="straightConnector1">
            <a:avLst/>
          </a:prstGeom>
          <a:noFill/>
          <a:ln cap="flat" cmpd="sng" w="19050">
            <a:solidFill>
              <a:schemeClr val="dk1"/>
            </a:solidFill>
            <a:prstDash val="solid"/>
            <a:miter lim="800000"/>
            <a:headEnd len="sm" w="sm" type="none"/>
            <a:tailEnd len="sm" w="sm" type="none"/>
          </a:ln>
        </p:spPr>
      </p:cxnSp>
      <p:grpSp>
        <p:nvGrpSpPr>
          <p:cNvPr id="2618" name="Google Shape;2618;p44"/>
          <p:cNvGrpSpPr/>
          <p:nvPr/>
        </p:nvGrpSpPr>
        <p:grpSpPr>
          <a:xfrm>
            <a:off x="8416329" y="2923414"/>
            <a:ext cx="632991" cy="300938"/>
            <a:chOff x="7493876" y="2774731"/>
            <a:chExt cx="1481958" cy="894622"/>
          </a:xfrm>
        </p:grpSpPr>
        <p:sp>
          <p:nvSpPr>
            <p:cNvPr id="2619" name="Google Shape;2619;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620" name="Google Shape;262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621" name="Google Shape;2621;p44"/>
            <p:cNvGrpSpPr/>
            <p:nvPr/>
          </p:nvGrpSpPr>
          <p:grpSpPr>
            <a:xfrm>
              <a:off x="7713663" y="2848339"/>
              <a:ext cx="1042107" cy="425543"/>
              <a:chOff x="7786941" y="2884917"/>
              <a:chExt cx="897649" cy="353919"/>
            </a:xfrm>
          </p:grpSpPr>
          <p:sp>
            <p:nvSpPr>
              <p:cNvPr id="2622" name="Google Shape;262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3" name="Google Shape;262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4" name="Google Shape;2624;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5" name="Google Shape;2625;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626" name="Google Shape;2626;p44"/>
          <p:cNvGrpSpPr/>
          <p:nvPr/>
        </p:nvGrpSpPr>
        <p:grpSpPr>
          <a:xfrm>
            <a:off x="7228510" y="2269207"/>
            <a:ext cx="3069149" cy="1444428"/>
            <a:chOff x="7865822" y="1784294"/>
            <a:chExt cx="3069149" cy="1444428"/>
          </a:xfrm>
        </p:grpSpPr>
        <p:cxnSp>
          <p:nvCxnSpPr>
            <p:cNvPr id="2627" name="Google Shape;2627;p44"/>
            <p:cNvCxnSpPr/>
            <p:nvPr/>
          </p:nvCxnSpPr>
          <p:spPr>
            <a:xfrm>
              <a:off x="8043483" y="1784294"/>
              <a:ext cx="0" cy="1217851"/>
            </a:xfrm>
            <a:prstGeom prst="straightConnector1">
              <a:avLst/>
            </a:prstGeom>
            <a:noFill/>
            <a:ln cap="flat" cmpd="sng" w="19050">
              <a:solidFill>
                <a:schemeClr val="dk1"/>
              </a:solidFill>
              <a:prstDash val="solid"/>
              <a:miter lim="800000"/>
              <a:headEnd len="sm" w="sm" type="none"/>
              <a:tailEnd len="sm" w="sm" type="none"/>
            </a:ln>
          </p:spPr>
        </p:cxnSp>
        <p:grpSp>
          <p:nvGrpSpPr>
            <p:cNvPr id="2628" name="Google Shape;2628;p44"/>
            <p:cNvGrpSpPr/>
            <p:nvPr/>
          </p:nvGrpSpPr>
          <p:grpSpPr>
            <a:xfrm>
              <a:off x="7865822" y="2488367"/>
              <a:ext cx="618612" cy="329734"/>
              <a:chOff x="3668110" y="2448910"/>
              <a:chExt cx="3794234" cy="2165130"/>
            </a:xfrm>
          </p:grpSpPr>
          <p:sp>
            <p:nvSpPr>
              <p:cNvPr id="2629" name="Google Shape;2629;p4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0" name="Google Shape;2630;p4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631" name="Google Shape;2631;p44"/>
              <p:cNvGrpSpPr/>
              <p:nvPr/>
            </p:nvGrpSpPr>
            <p:grpSpPr>
              <a:xfrm>
                <a:off x="3941376" y="2603243"/>
                <a:ext cx="3202061" cy="1066110"/>
                <a:chOff x="7939341" y="3037317"/>
                <a:chExt cx="897649" cy="353919"/>
              </a:xfrm>
            </p:grpSpPr>
            <p:sp>
              <p:nvSpPr>
                <p:cNvPr id="2632" name="Google Shape;2632;p4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3" name="Google Shape;2633;p4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4" name="Google Shape;2634;p4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5" name="Google Shape;2635;p4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cxnSp>
          <p:nvCxnSpPr>
            <p:cNvPr id="2636" name="Google Shape;2636;p44"/>
            <p:cNvCxnSpPr/>
            <p:nvPr/>
          </p:nvCxnSpPr>
          <p:spPr>
            <a:xfrm>
              <a:off x="10631585" y="1932648"/>
              <a:ext cx="0" cy="1296074"/>
            </a:xfrm>
            <a:prstGeom prst="straightConnector1">
              <a:avLst/>
            </a:prstGeom>
            <a:noFill/>
            <a:ln cap="flat" cmpd="sng" w="19050">
              <a:solidFill>
                <a:schemeClr val="dk1"/>
              </a:solidFill>
              <a:prstDash val="solid"/>
              <a:miter lim="800000"/>
              <a:headEnd len="sm" w="sm" type="none"/>
              <a:tailEnd len="sm" w="sm" type="none"/>
            </a:ln>
          </p:spPr>
        </p:cxnSp>
        <p:grpSp>
          <p:nvGrpSpPr>
            <p:cNvPr id="2637" name="Google Shape;2637;p44"/>
            <p:cNvGrpSpPr/>
            <p:nvPr/>
          </p:nvGrpSpPr>
          <p:grpSpPr>
            <a:xfrm>
              <a:off x="10316360" y="2442512"/>
              <a:ext cx="618612" cy="329734"/>
              <a:chOff x="3668110" y="2448910"/>
              <a:chExt cx="3794234" cy="2165130"/>
            </a:xfrm>
          </p:grpSpPr>
          <p:sp>
            <p:nvSpPr>
              <p:cNvPr id="2638" name="Google Shape;2638;p4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9" name="Google Shape;2639;p4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640" name="Google Shape;2640;p44"/>
              <p:cNvGrpSpPr/>
              <p:nvPr/>
            </p:nvGrpSpPr>
            <p:grpSpPr>
              <a:xfrm>
                <a:off x="3941376" y="2603243"/>
                <a:ext cx="3202061" cy="1066110"/>
                <a:chOff x="7939341" y="3037317"/>
                <a:chExt cx="897649" cy="353919"/>
              </a:xfrm>
            </p:grpSpPr>
            <p:sp>
              <p:nvSpPr>
                <p:cNvPr id="2641" name="Google Shape;2641;p4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2" name="Google Shape;2642;p4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3" name="Google Shape;2643;p4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4" name="Google Shape;2644;p4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sp>
        <p:nvSpPr>
          <p:cNvPr id="2645" name="Google Shape;2645;p44"/>
          <p:cNvSpPr txBox="1"/>
          <p:nvPr/>
        </p:nvSpPr>
        <p:spPr>
          <a:xfrm>
            <a:off x="247338" y="2782408"/>
            <a:ext cx="3496144" cy="1066192"/>
          </a:xfrm>
          <a:prstGeom prst="rect">
            <a:avLst/>
          </a:prstGeom>
          <a:noFill/>
          <a:ln>
            <a:noFill/>
          </a:ln>
        </p:spPr>
        <p:txBody>
          <a:bodyPr anchorCtr="0" anchor="t" bIns="45700" lIns="91425" spcFirstLastPara="1" rIns="91425" wrap="square" tIns="45700">
            <a:normAutofit/>
          </a:bodyPr>
          <a:lstStyle/>
          <a:p>
            <a:pPr indent="-388938" lvl="0" marL="4032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CC0000"/>
                </a:solidFill>
                <a:latin typeface="Calibri"/>
                <a:ea typeface="Calibri"/>
                <a:cs typeface="Calibri"/>
                <a:sym typeface="Calibri"/>
              </a:rPr>
              <a:t>A: </a:t>
            </a:r>
            <a:r>
              <a:rPr b="0" i="0" lang="en-US" sz="2400" u="none" cap="none" strike="noStrike">
                <a:solidFill>
                  <a:srgbClr val="000000"/>
                </a:solidFill>
                <a:latin typeface="Calibri"/>
                <a:ea typeface="Calibri"/>
                <a:cs typeface="Calibri"/>
                <a:sym typeface="Calibri"/>
              </a:rPr>
              <a:t>we’ll learn about that in chapters 6,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500"/>
                                        <p:tgtEl>
                                          <p:spTgt spid="2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5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500"/>
                                        <p:tgtEl>
                                          <p:spTgt spid="2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500"/>
                                        <p:tgtEl>
                                          <p:spTgt spid="2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500"/>
                                        <p:tgtEl>
                                          <p:spTgt spid="2615"/>
                                        </p:tgtEl>
                                      </p:cBhvr>
                                    </p:animEffect>
                                  </p:childTnLst>
                                </p:cTn>
                              </p:par>
                              <p:par>
                                <p:cTn fill="hold" nodeType="withEffect" presetClass="exit" presetID="10" presetSubtype="0">
                                  <p:stCondLst>
                                    <p:cond delay="0"/>
                                  </p:stCondLst>
                                  <p:childTnLst>
                                    <p:animEffect filter="fade" transition="out">
                                      <p:cBhvr>
                                        <p:cTn dur="500"/>
                                        <p:tgtEl>
                                          <p:spTgt spid="2608"/>
                                        </p:tgtEl>
                                      </p:cBhvr>
                                    </p:animEffect>
                                    <p:set>
                                      <p:cBhvr>
                                        <p:cTn dur="1" fill="hold">
                                          <p:stCondLst>
                                            <p:cond delay="500"/>
                                          </p:stCondLst>
                                        </p:cTn>
                                        <p:tgtEl>
                                          <p:spTgt spid="26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11"/>
                                        </p:tgtEl>
                                      </p:cBhvr>
                                    </p:animEffect>
                                    <p:set>
                                      <p:cBhvr>
                                        <p:cTn dur="1" fill="hold">
                                          <p:stCondLst>
                                            <p:cond delay="500"/>
                                          </p:stCondLst>
                                        </p:cTn>
                                        <p:tgtEl>
                                          <p:spTgt spid="26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26"/>
                                        </p:tgtEl>
                                      </p:cBhvr>
                                    </p:animEffect>
                                    <p:set>
                                      <p:cBhvr>
                                        <p:cTn dur="1" fill="hold">
                                          <p:stCondLst>
                                            <p:cond delay="500"/>
                                          </p:stCondLst>
                                        </p:cTn>
                                        <p:tgtEl>
                                          <p:spTgt spid="26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pic>
        <p:nvPicPr>
          <p:cNvPr descr="A close up of a logo&#10;&#10;Description automatically generated" id="2650" name="Google Shape;2650;p4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651" name="Google Shape;2651;p4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652" name="Google Shape;2652;p4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653" name="Google Shape;2653;p4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Subnets</a:t>
            </a:r>
            <a:endParaRPr/>
          </a:p>
        </p:txBody>
      </p:sp>
      <p:sp>
        <p:nvSpPr>
          <p:cNvPr id="2654" name="Google Shape;2654;p45"/>
          <p:cNvSpPr/>
          <p:nvPr/>
        </p:nvSpPr>
        <p:spPr>
          <a:xfrm rot="-5400000">
            <a:off x="7976533" y="3462175"/>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55" name="Google Shape;2655;p45"/>
          <p:cNvSpPr/>
          <p:nvPr/>
        </p:nvSpPr>
        <p:spPr>
          <a:xfrm rot="10800000">
            <a:off x="8974277" y="2135818"/>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56" name="Google Shape;2656;p45"/>
          <p:cNvSpPr/>
          <p:nvPr/>
        </p:nvSpPr>
        <p:spPr>
          <a:xfrm>
            <a:off x="6939102" y="1718306"/>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57" name="Google Shape;2657;p45"/>
          <p:cNvSpPr txBox="1"/>
          <p:nvPr/>
        </p:nvSpPr>
        <p:spPr>
          <a:xfrm>
            <a:off x="6321565" y="1548443"/>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223.1.1.1</a:t>
            </a:r>
            <a:endParaRPr b="0" i="0" sz="1200" u="none" cap="none" strike="noStrike">
              <a:solidFill>
                <a:srgbClr val="000000"/>
              </a:solidFill>
              <a:latin typeface="Comic Sans MS"/>
              <a:ea typeface="Comic Sans MS"/>
              <a:cs typeface="Comic Sans MS"/>
              <a:sym typeface="Comic Sans MS"/>
            </a:endParaRPr>
          </a:p>
        </p:txBody>
      </p:sp>
      <p:grpSp>
        <p:nvGrpSpPr>
          <p:cNvPr id="2658" name="Google Shape;2658;p45"/>
          <p:cNvGrpSpPr/>
          <p:nvPr/>
        </p:nvGrpSpPr>
        <p:grpSpPr>
          <a:xfrm>
            <a:off x="5588140" y="2508881"/>
            <a:ext cx="920750" cy="276225"/>
            <a:chOff x="3251" y="608"/>
            <a:chExt cx="580" cy="174"/>
          </a:xfrm>
        </p:grpSpPr>
        <p:sp>
          <p:nvSpPr>
            <p:cNvPr id="2659" name="Google Shape;2659;p45"/>
            <p:cNvSpPr/>
            <p:nvPr/>
          </p:nvSpPr>
          <p:spPr>
            <a:xfrm>
              <a:off x="3306" y="657"/>
              <a:ext cx="525"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60" name="Google Shape;2660;p45"/>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223.1.1.2</a:t>
              </a:r>
              <a:endParaRPr b="0" i="0" sz="1200" u="none" cap="none" strike="noStrike">
                <a:solidFill>
                  <a:srgbClr val="000000"/>
                </a:solidFill>
                <a:latin typeface="Comic Sans MS"/>
                <a:ea typeface="Comic Sans MS"/>
                <a:cs typeface="Comic Sans MS"/>
                <a:sym typeface="Comic Sans MS"/>
              </a:endParaRPr>
            </a:p>
          </p:txBody>
        </p:sp>
      </p:grpSp>
      <p:sp>
        <p:nvSpPr>
          <p:cNvPr id="2661" name="Google Shape;2661;p45"/>
          <p:cNvSpPr txBox="1"/>
          <p:nvPr/>
        </p:nvSpPr>
        <p:spPr>
          <a:xfrm>
            <a:off x="6426340" y="3504243"/>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223.1.1.3</a:t>
            </a:r>
            <a:endParaRPr b="0" i="0" sz="1200" u="none" cap="none" strike="noStrike">
              <a:solidFill>
                <a:srgbClr val="000000"/>
              </a:solidFill>
              <a:latin typeface="Comic Sans MS"/>
              <a:ea typeface="Comic Sans MS"/>
              <a:cs typeface="Comic Sans MS"/>
              <a:sym typeface="Comic Sans MS"/>
            </a:endParaRPr>
          </a:p>
        </p:txBody>
      </p:sp>
      <p:sp>
        <p:nvSpPr>
          <p:cNvPr id="2662" name="Google Shape;2662;p45"/>
          <p:cNvSpPr txBox="1"/>
          <p:nvPr/>
        </p:nvSpPr>
        <p:spPr>
          <a:xfrm>
            <a:off x="7395849" y="2691443"/>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223.1.1.4</a:t>
            </a:r>
            <a:endParaRPr b="0" i="0" sz="1200" u="none" cap="none" strike="noStrike">
              <a:solidFill>
                <a:srgbClr val="000000"/>
              </a:solidFill>
              <a:latin typeface="Comic Sans MS"/>
              <a:ea typeface="Comic Sans MS"/>
              <a:cs typeface="Comic Sans MS"/>
              <a:sym typeface="Comic Sans MS"/>
            </a:endParaRPr>
          </a:p>
        </p:txBody>
      </p:sp>
      <p:sp>
        <p:nvSpPr>
          <p:cNvPr id="2663" name="Google Shape;2663;p45"/>
          <p:cNvSpPr txBox="1"/>
          <p:nvPr/>
        </p:nvSpPr>
        <p:spPr>
          <a:xfrm>
            <a:off x="8608926" y="2692802"/>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223.1.2.9</a:t>
            </a:r>
            <a:endParaRPr b="0" i="0" sz="1200" u="none" cap="none" strike="noStrike">
              <a:solidFill>
                <a:srgbClr val="000000"/>
              </a:solidFill>
              <a:latin typeface="Comic Sans MS"/>
              <a:ea typeface="Comic Sans MS"/>
              <a:cs typeface="Comic Sans MS"/>
              <a:sym typeface="Comic Sans MS"/>
            </a:endParaRPr>
          </a:p>
        </p:txBody>
      </p:sp>
      <p:sp>
        <p:nvSpPr>
          <p:cNvPr id="2664" name="Google Shape;2664;p45"/>
          <p:cNvSpPr txBox="1"/>
          <p:nvPr/>
        </p:nvSpPr>
        <p:spPr>
          <a:xfrm>
            <a:off x="9178384" y="3635779"/>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223.1.2.2</a:t>
            </a:r>
            <a:endParaRPr b="0" i="0" sz="1200" u="none" cap="none" strike="noStrike">
              <a:solidFill>
                <a:srgbClr val="000000"/>
              </a:solidFill>
              <a:latin typeface="Comic Sans MS"/>
              <a:ea typeface="Comic Sans MS"/>
              <a:cs typeface="Comic Sans MS"/>
              <a:sym typeface="Comic Sans MS"/>
            </a:endParaRPr>
          </a:p>
        </p:txBody>
      </p:sp>
      <p:sp>
        <p:nvSpPr>
          <p:cNvPr id="2665" name="Google Shape;2665;p45"/>
          <p:cNvSpPr txBox="1"/>
          <p:nvPr/>
        </p:nvSpPr>
        <p:spPr>
          <a:xfrm>
            <a:off x="9137789" y="2119036"/>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223.1.2.1</a:t>
            </a:r>
            <a:endParaRPr b="0" i="0" sz="1200" u="none" cap="none" strike="noStrike">
              <a:solidFill>
                <a:srgbClr val="000000"/>
              </a:solidFill>
              <a:latin typeface="Comic Sans MS"/>
              <a:ea typeface="Comic Sans MS"/>
              <a:cs typeface="Comic Sans MS"/>
              <a:sym typeface="Comic Sans MS"/>
            </a:endParaRPr>
          </a:p>
        </p:txBody>
      </p:sp>
      <p:cxnSp>
        <p:nvCxnSpPr>
          <p:cNvPr id="2666" name="Google Shape;2666;p45"/>
          <p:cNvCxnSpPr/>
          <p:nvPr/>
        </p:nvCxnSpPr>
        <p:spPr>
          <a:xfrm>
            <a:off x="8390077" y="3150681"/>
            <a:ext cx="0" cy="879025"/>
          </a:xfrm>
          <a:prstGeom prst="straightConnector1">
            <a:avLst/>
          </a:prstGeom>
          <a:noFill/>
          <a:ln cap="flat" cmpd="sng" w="19050">
            <a:solidFill>
              <a:srgbClr val="000000"/>
            </a:solidFill>
            <a:prstDash val="solid"/>
            <a:round/>
            <a:headEnd len="med" w="med" type="none"/>
            <a:tailEnd len="med" w="med" type="none"/>
          </a:ln>
        </p:spPr>
      </p:cxnSp>
      <p:sp>
        <p:nvSpPr>
          <p:cNvPr id="2667" name="Google Shape;2667;p45"/>
          <p:cNvSpPr txBox="1"/>
          <p:nvPr/>
        </p:nvSpPr>
        <p:spPr>
          <a:xfrm>
            <a:off x="8985390" y="4610731"/>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a:t>
            </a:r>
            <a:endParaRPr b="0" i="0" sz="1200" u="none" cap="none" strike="noStrike">
              <a:solidFill>
                <a:srgbClr val="000000"/>
              </a:solidFill>
              <a:latin typeface="Comic Sans MS"/>
              <a:ea typeface="Comic Sans MS"/>
              <a:cs typeface="Comic Sans MS"/>
              <a:sym typeface="Comic Sans MS"/>
            </a:endParaRPr>
          </a:p>
        </p:txBody>
      </p:sp>
      <p:sp>
        <p:nvSpPr>
          <p:cNvPr id="2668" name="Google Shape;2668;p45"/>
          <p:cNvSpPr txBox="1"/>
          <p:nvPr/>
        </p:nvSpPr>
        <p:spPr>
          <a:xfrm>
            <a:off x="7742377" y="4615493"/>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223.1.3.1</a:t>
            </a:r>
            <a:endParaRPr b="0" i="0" sz="1200" u="none" cap="none" strike="noStrike">
              <a:solidFill>
                <a:srgbClr val="000000"/>
              </a:solidFill>
              <a:latin typeface="Comic Sans MS"/>
              <a:ea typeface="Comic Sans MS"/>
              <a:cs typeface="Comic Sans MS"/>
              <a:sym typeface="Comic Sans MS"/>
            </a:endParaRPr>
          </a:p>
        </p:txBody>
      </p:sp>
      <p:grpSp>
        <p:nvGrpSpPr>
          <p:cNvPr id="2669" name="Google Shape;2669;p45"/>
          <p:cNvGrpSpPr/>
          <p:nvPr/>
        </p:nvGrpSpPr>
        <p:grpSpPr>
          <a:xfrm>
            <a:off x="7915415" y="3412168"/>
            <a:ext cx="912812" cy="276225"/>
            <a:chOff x="4550" y="1257"/>
            <a:chExt cx="575" cy="174"/>
          </a:xfrm>
        </p:grpSpPr>
        <p:sp>
          <p:nvSpPr>
            <p:cNvPr id="2670" name="Google Shape;2670;p45"/>
            <p:cNvSpPr/>
            <p:nvPr/>
          </p:nvSpPr>
          <p:spPr>
            <a:xfrm>
              <a:off x="4587" y="1284"/>
              <a:ext cx="534"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71" name="Google Shape;2671;p45"/>
            <p:cNvSpPr txBox="1"/>
            <p:nvPr/>
          </p:nvSpPr>
          <p:spPr>
            <a:xfrm>
              <a:off x="4550" y="1257"/>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223.1.3.27</a:t>
              </a:r>
              <a:endParaRPr b="0" i="0" sz="1200" u="none" cap="none" strike="noStrike">
                <a:solidFill>
                  <a:srgbClr val="000000"/>
                </a:solidFill>
                <a:latin typeface="Comic Sans MS"/>
                <a:ea typeface="Comic Sans MS"/>
                <a:cs typeface="Comic Sans MS"/>
                <a:sym typeface="Comic Sans MS"/>
              </a:endParaRPr>
            </a:p>
          </p:txBody>
        </p:sp>
      </p:grpSp>
      <p:grpSp>
        <p:nvGrpSpPr>
          <p:cNvPr id="2672" name="Google Shape;2672;p45"/>
          <p:cNvGrpSpPr/>
          <p:nvPr/>
        </p:nvGrpSpPr>
        <p:grpSpPr>
          <a:xfrm>
            <a:off x="6146940" y="1794506"/>
            <a:ext cx="641350" cy="558800"/>
            <a:chOff x="-44" y="1473"/>
            <a:chExt cx="981" cy="1105"/>
          </a:xfrm>
        </p:grpSpPr>
        <p:pic>
          <p:nvPicPr>
            <p:cNvPr descr="desktop_computer_stylized_medium" id="2673" name="Google Shape;2673;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74" name="Google Shape;2674;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75" name="Google Shape;2675;p45"/>
          <p:cNvGrpSpPr/>
          <p:nvPr/>
        </p:nvGrpSpPr>
        <p:grpSpPr>
          <a:xfrm>
            <a:off x="6142177" y="2392993"/>
            <a:ext cx="641350" cy="558800"/>
            <a:chOff x="-44" y="1473"/>
            <a:chExt cx="981" cy="1105"/>
          </a:xfrm>
        </p:grpSpPr>
        <p:pic>
          <p:nvPicPr>
            <p:cNvPr descr="desktop_computer_stylized_medium" id="2676" name="Google Shape;2676;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77" name="Google Shape;2677;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78" name="Google Shape;2678;p45"/>
          <p:cNvGrpSpPr/>
          <p:nvPr/>
        </p:nvGrpSpPr>
        <p:grpSpPr>
          <a:xfrm>
            <a:off x="6170752" y="3002593"/>
            <a:ext cx="641350" cy="558800"/>
            <a:chOff x="-44" y="1473"/>
            <a:chExt cx="981" cy="1105"/>
          </a:xfrm>
        </p:grpSpPr>
        <p:pic>
          <p:nvPicPr>
            <p:cNvPr descr="desktop_computer_stylized_medium" id="2679" name="Google Shape;2679;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80" name="Google Shape;2680;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81" name="Google Shape;2681;p45"/>
          <p:cNvGrpSpPr/>
          <p:nvPr/>
        </p:nvGrpSpPr>
        <p:grpSpPr>
          <a:xfrm flipH="1">
            <a:off x="9829940" y="1951668"/>
            <a:ext cx="641350" cy="558800"/>
            <a:chOff x="-44" y="1473"/>
            <a:chExt cx="981" cy="1105"/>
          </a:xfrm>
        </p:grpSpPr>
        <p:pic>
          <p:nvPicPr>
            <p:cNvPr descr="desktop_computer_stylized_medium" id="2682" name="Google Shape;2682;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83" name="Google Shape;2683;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84" name="Google Shape;2684;p45"/>
          <p:cNvGrpSpPr/>
          <p:nvPr/>
        </p:nvGrpSpPr>
        <p:grpSpPr>
          <a:xfrm flipH="1">
            <a:off x="9844227" y="3231193"/>
            <a:ext cx="641350" cy="558800"/>
            <a:chOff x="-44" y="1473"/>
            <a:chExt cx="981" cy="1105"/>
          </a:xfrm>
        </p:grpSpPr>
        <p:pic>
          <p:nvPicPr>
            <p:cNvPr descr="desktop_computer_stylized_medium" id="2685" name="Google Shape;2685;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86" name="Google Shape;2686;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87" name="Google Shape;2687;p45"/>
          <p:cNvGrpSpPr/>
          <p:nvPr/>
        </p:nvGrpSpPr>
        <p:grpSpPr>
          <a:xfrm flipH="1">
            <a:off x="8745677" y="4755193"/>
            <a:ext cx="641350" cy="558800"/>
            <a:chOff x="-44" y="1473"/>
            <a:chExt cx="981" cy="1105"/>
          </a:xfrm>
        </p:grpSpPr>
        <p:pic>
          <p:nvPicPr>
            <p:cNvPr descr="desktop_computer_stylized_medium" id="2688" name="Google Shape;2688;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89" name="Google Shape;2689;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690" name="Google Shape;2690;p45"/>
          <p:cNvGrpSpPr/>
          <p:nvPr/>
        </p:nvGrpSpPr>
        <p:grpSpPr>
          <a:xfrm flipH="1">
            <a:off x="7582040" y="4796468"/>
            <a:ext cx="641350" cy="558800"/>
            <a:chOff x="-44" y="1473"/>
            <a:chExt cx="981" cy="1105"/>
          </a:xfrm>
        </p:grpSpPr>
        <p:pic>
          <p:nvPicPr>
            <p:cNvPr descr="desktop_computer_stylized_medium" id="2691" name="Google Shape;2691;p4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92" name="Google Shape;2692;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cxnSp>
        <p:nvCxnSpPr>
          <p:cNvPr id="2693" name="Google Shape;2693;p45"/>
          <p:cNvCxnSpPr/>
          <p:nvPr/>
        </p:nvCxnSpPr>
        <p:spPr>
          <a:xfrm>
            <a:off x="6727568" y="2201583"/>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94" name="Google Shape;2694;p45"/>
          <p:cNvCxnSpPr/>
          <p:nvPr/>
        </p:nvCxnSpPr>
        <p:spPr>
          <a:xfrm>
            <a:off x="6729001" y="2800468"/>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95" name="Google Shape;2695;p45"/>
          <p:cNvCxnSpPr/>
          <p:nvPr/>
        </p:nvCxnSpPr>
        <p:spPr>
          <a:xfrm>
            <a:off x="6736156" y="3413640"/>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696" name="Google Shape;2696;p45"/>
          <p:cNvCxnSpPr/>
          <p:nvPr/>
        </p:nvCxnSpPr>
        <p:spPr>
          <a:xfrm>
            <a:off x="9660077" y="2358066"/>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697" name="Google Shape;2697;p45"/>
          <p:cNvCxnSpPr/>
          <p:nvPr/>
        </p:nvCxnSpPr>
        <p:spPr>
          <a:xfrm>
            <a:off x="9661438" y="3637174"/>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698" name="Google Shape;2698;p45"/>
          <p:cNvCxnSpPr/>
          <p:nvPr/>
        </p:nvCxnSpPr>
        <p:spPr>
          <a:xfrm>
            <a:off x="7771055" y="4597633"/>
            <a:ext cx="0" cy="232696"/>
          </a:xfrm>
          <a:prstGeom prst="straightConnector1">
            <a:avLst/>
          </a:prstGeom>
          <a:noFill/>
          <a:ln cap="flat" cmpd="sng" w="19050">
            <a:solidFill>
              <a:schemeClr val="dk1"/>
            </a:solidFill>
            <a:prstDash val="solid"/>
            <a:miter lim="800000"/>
            <a:headEnd len="sm" w="sm" type="none"/>
            <a:tailEnd len="sm" w="sm" type="none"/>
          </a:ln>
        </p:spPr>
      </p:cxnSp>
      <p:cxnSp>
        <p:nvCxnSpPr>
          <p:cNvPr id="2699" name="Google Shape;2699;p45"/>
          <p:cNvCxnSpPr/>
          <p:nvPr/>
        </p:nvCxnSpPr>
        <p:spPr>
          <a:xfrm>
            <a:off x="8916513" y="4559943"/>
            <a:ext cx="0" cy="232696"/>
          </a:xfrm>
          <a:prstGeom prst="straightConnector1">
            <a:avLst/>
          </a:prstGeom>
          <a:noFill/>
          <a:ln cap="flat" cmpd="sng" w="19050">
            <a:solidFill>
              <a:schemeClr val="dk1"/>
            </a:solidFill>
            <a:prstDash val="solid"/>
            <a:miter lim="800000"/>
            <a:headEnd len="sm" w="sm" type="none"/>
            <a:tailEnd len="sm" w="sm" type="none"/>
          </a:ln>
        </p:spPr>
      </p:cxnSp>
      <p:sp>
        <p:nvSpPr>
          <p:cNvPr id="2700" name="Google Shape;2700;p45"/>
          <p:cNvSpPr txBox="1"/>
          <p:nvPr/>
        </p:nvSpPr>
        <p:spPr>
          <a:xfrm>
            <a:off x="424385" y="1629325"/>
            <a:ext cx="4539209" cy="2215008"/>
          </a:xfrm>
          <a:prstGeom prst="rect">
            <a:avLst/>
          </a:prstGeom>
          <a:noFill/>
          <a:ln>
            <a:noFill/>
          </a:ln>
        </p:spPr>
        <p:txBody>
          <a:bodyPr anchorCtr="0" anchor="t" bIns="45700" lIns="91425" spcFirstLastPara="1" rIns="91425" wrap="square" tIns="45700">
            <a:normAutofit/>
          </a:bodyPr>
          <a:lstStyle/>
          <a:p>
            <a:pPr indent="-234950" lvl="0" marL="234950" marR="0" rtl="0" algn="l">
              <a:lnSpc>
                <a:spcPct val="90000"/>
              </a:lnSpc>
              <a:spcBef>
                <a:spcPts val="0"/>
              </a:spcBef>
              <a:spcAft>
                <a:spcPts val="0"/>
              </a:spcAft>
              <a:buClr>
                <a:srgbClr val="0000A3"/>
              </a:buClr>
              <a:buSzPts val="2800"/>
              <a:buFont typeface="Noto Sans Symbols"/>
              <a:buChar char="▪"/>
            </a:pPr>
            <a:r>
              <a:rPr b="0" i="1" lang="en-US" sz="2800" u="none" cap="none" strike="noStrike">
                <a:solidFill>
                  <a:srgbClr val="000099"/>
                </a:solidFill>
                <a:latin typeface="Calibri"/>
                <a:ea typeface="Calibri"/>
                <a:cs typeface="Calibri"/>
                <a:sym typeface="Calibri"/>
              </a:rPr>
              <a:t>What’s a subnet ?</a:t>
            </a:r>
            <a:endParaRPr/>
          </a:p>
          <a:p>
            <a:pPr indent="-233362" lvl="1" marL="582613"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device interfaces that can physically reach each other </a:t>
            </a:r>
            <a:r>
              <a:rPr b="0" i="0" lang="en-US" sz="2400" u="none" cap="none" strike="noStrike">
                <a:solidFill>
                  <a:srgbClr val="C00000"/>
                </a:solidFill>
                <a:latin typeface="Calibri"/>
                <a:ea typeface="Calibri"/>
                <a:cs typeface="Calibri"/>
                <a:sym typeface="Calibri"/>
              </a:rPr>
              <a:t>without passing through an intervening router</a:t>
            </a:r>
            <a:endParaRPr b="0" i="1" sz="2400" u="none" cap="none" strike="noStrike">
              <a:solidFill>
                <a:srgbClr val="CC0000"/>
              </a:solidFill>
              <a:latin typeface="Calibri"/>
              <a:ea typeface="Calibri"/>
              <a:cs typeface="Calibri"/>
              <a:sym typeface="Calibri"/>
            </a:endParaRPr>
          </a:p>
          <a:p>
            <a:pPr indent="-80962" lvl="1" marL="582613"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cxnSp>
        <p:nvCxnSpPr>
          <p:cNvPr id="2701" name="Google Shape;2701;p45"/>
          <p:cNvCxnSpPr/>
          <p:nvPr/>
        </p:nvCxnSpPr>
        <p:spPr>
          <a:xfrm>
            <a:off x="7394689" y="2994267"/>
            <a:ext cx="794264" cy="0"/>
          </a:xfrm>
          <a:prstGeom prst="straightConnector1">
            <a:avLst/>
          </a:prstGeom>
          <a:noFill/>
          <a:ln cap="flat" cmpd="sng" w="19050">
            <a:solidFill>
              <a:schemeClr val="dk1"/>
            </a:solidFill>
            <a:prstDash val="solid"/>
            <a:miter lim="800000"/>
            <a:headEnd len="sm" w="sm" type="none"/>
            <a:tailEnd len="sm" w="sm" type="none"/>
          </a:ln>
        </p:spPr>
      </p:cxnSp>
      <p:cxnSp>
        <p:nvCxnSpPr>
          <p:cNvPr id="2702" name="Google Shape;2702;p45"/>
          <p:cNvCxnSpPr/>
          <p:nvPr/>
        </p:nvCxnSpPr>
        <p:spPr>
          <a:xfrm>
            <a:off x="8577799" y="3000219"/>
            <a:ext cx="975473" cy="0"/>
          </a:xfrm>
          <a:prstGeom prst="straightConnector1">
            <a:avLst/>
          </a:prstGeom>
          <a:noFill/>
          <a:ln cap="flat" cmpd="sng" w="19050">
            <a:solidFill>
              <a:schemeClr val="dk1"/>
            </a:solidFill>
            <a:prstDash val="solid"/>
            <a:miter lim="800000"/>
            <a:headEnd len="sm" w="sm" type="none"/>
            <a:tailEnd len="sm" w="sm" type="none"/>
          </a:ln>
        </p:spPr>
      </p:cxnSp>
      <p:grpSp>
        <p:nvGrpSpPr>
          <p:cNvPr id="2703" name="Google Shape;2703;p45"/>
          <p:cNvGrpSpPr/>
          <p:nvPr/>
        </p:nvGrpSpPr>
        <p:grpSpPr>
          <a:xfrm>
            <a:off x="8083818" y="2854146"/>
            <a:ext cx="632991" cy="300938"/>
            <a:chOff x="7493876" y="2774731"/>
            <a:chExt cx="1481958" cy="894622"/>
          </a:xfrm>
        </p:grpSpPr>
        <p:sp>
          <p:nvSpPr>
            <p:cNvPr id="2704" name="Google Shape;2704;p4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705" name="Google Shape;2705;p4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706" name="Google Shape;2706;p45"/>
            <p:cNvGrpSpPr/>
            <p:nvPr/>
          </p:nvGrpSpPr>
          <p:grpSpPr>
            <a:xfrm>
              <a:off x="7713663" y="2848339"/>
              <a:ext cx="1042107" cy="425543"/>
              <a:chOff x="7786941" y="2884917"/>
              <a:chExt cx="897649" cy="353919"/>
            </a:xfrm>
          </p:grpSpPr>
          <p:sp>
            <p:nvSpPr>
              <p:cNvPr id="2707" name="Google Shape;2707;p4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8" name="Google Shape;2708;p4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9" name="Google Shape;2709;p4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0" name="Google Shape;2710;p4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2711" name="Google Shape;2711;p45"/>
          <p:cNvSpPr txBox="1"/>
          <p:nvPr/>
        </p:nvSpPr>
        <p:spPr>
          <a:xfrm>
            <a:off x="6840261" y="5554747"/>
            <a:ext cx="37242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network consisting of 3 subnets</a:t>
            </a:r>
            <a:endParaRPr/>
          </a:p>
        </p:txBody>
      </p:sp>
      <p:sp>
        <p:nvSpPr>
          <p:cNvPr id="2712" name="Google Shape;2712;p45"/>
          <p:cNvSpPr txBox="1"/>
          <p:nvPr/>
        </p:nvSpPr>
        <p:spPr>
          <a:xfrm>
            <a:off x="213730" y="3971680"/>
            <a:ext cx="5374409" cy="1750245"/>
          </a:xfrm>
          <a:prstGeom prst="rect">
            <a:avLst/>
          </a:prstGeom>
          <a:noFill/>
          <a:ln>
            <a:noFill/>
          </a:ln>
        </p:spPr>
        <p:txBody>
          <a:bodyPr anchorCtr="0" anchor="t" bIns="45700" lIns="91425" spcFirstLastPara="1" rIns="91425" wrap="square" tIns="45700">
            <a:normAutofit/>
          </a:bodyPr>
          <a:lstStyle/>
          <a:p>
            <a:pPr indent="-234950" lvl="0" marL="234950"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99"/>
                </a:solidFill>
                <a:latin typeface="Calibri"/>
                <a:ea typeface="Calibri"/>
                <a:cs typeface="Calibri"/>
                <a:sym typeface="Calibri"/>
              </a:rPr>
              <a:t>IP addresses have structure:</a:t>
            </a:r>
            <a:r>
              <a:rPr b="0" i="0" lang="en-US" sz="2800" u="none" cap="none" strike="noStrike">
                <a:solidFill>
                  <a:srgbClr val="000000"/>
                </a:solidFill>
                <a:latin typeface="Calibri"/>
                <a:ea typeface="Calibri"/>
                <a:cs typeface="Calibri"/>
                <a:sym typeface="Calibri"/>
              </a:rPr>
              <a:t> </a:t>
            </a:r>
            <a:endParaRPr/>
          </a:p>
          <a:p>
            <a:pPr indent="-233362" lvl="1" marL="582613"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C00000"/>
                </a:solidFill>
                <a:latin typeface="Calibri"/>
                <a:ea typeface="Calibri"/>
                <a:cs typeface="Calibri"/>
                <a:sym typeface="Calibri"/>
              </a:rPr>
              <a:t>subnet part: </a:t>
            </a:r>
            <a:r>
              <a:rPr b="0" i="0" lang="en-US" sz="2400" u="none" cap="none" strike="noStrike">
                <a:solidFill>
                  <a:srgbClr val="000000"/>
                </a:solidFill>
                <a:latin typeface="Calibri"/>
                <a:ea typeface="Calibri"/>
                <a:cs typeface="Calibri"/>
                <a:sym typeface="Calibri"/>
              </a:rPr>
              <a:t>devices in same subnet have common high order bits</a:t>
            </a:r>
            <a:endParaRPr/>
          </a:p>
          <a:p>
            <a:pPr indent="-233362" lvl="1" marL="582613"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C00000"/>
                </a:solidFill>
                <a:latin typeface="Calibri"/>
                <a:ea typeface="Calibri"/>
                <a:cs typeface="Calibri"/>
                <a:sym typeface="Calibri"/>
              </a:rPr>
              <a:t>host part: remaining</a:t>
            </a:r>
            <a:r>
              <a:rPr b="0" i="0" lang="en-US" sz="2400" u="none" cap="none" strike="noStrike">
                <a:solidFill>
                  <a:srgbClr val="000000"/>
                </a:solidFill>
                <a:latin typeface="Calibri"/>
                <a:ea typeface="Calibri"/>
                <a:cs typeface="Calibri"/>
                <a:sym typeface="Calibri"/>
              </a:rPr>
              <a:t> low order bits </a:t>
            </a:r>
            <a:endParaRPr/>
          </a:p>
          <a:p>
            <a:pPr indent="-80962" lvl="1" marL="582613"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
        <p:nvSpPr>
          <p:cNvPr id="2713" name="Google Shape;2713;p45"/>
          <p:cNvSpPr txBox="1"/>
          <p:nvPr/>
        </p:nvSpPr>
        <p:spPr>
          <a:xfrm>
            <a:off x="833427" y="5790603"/>
            <a:ext cx="475471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48135"/>
                </a:solidFill>
                <a:latin typeface="Calibri"/>
                <a:ea typeface="Calibri"/>
                <a:cs typeface="Calibri"/>
                <a:sym typeface="Calibri"/>
              </a:rPr>
              <a:t>A portion of a network that shares a particular subnet address.</a:t>
            </a:r>
            <a:endParaRPr b="1" sz="2400">
              <a:solidFill>
                <a:srgbClr val="54813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500"/>
                                        <p:tgtEl>
                                          <p:spTgt spid="2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500"/>
                                        <p:tgtEl>
                                          <p:spTgt spid="2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1000"/>
                                        <p:tgtEl>
                                          <p:spTgt spid="2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pic>
        <p:nvPicPr>
          <p:cNvPr descr="A close up of a logo&#10;&#10;Description automatically generated" id="2718" name="Google Shape;2718;p4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719" name="Google Shape;2719;p4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720" name="Google Shape;2720;p4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721" name="Google Shape;2721;p4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Subnets</a:t>
            </a:r>
            <a:endParaRPr/>
          </a:p>
        </p:txBody>
      </p:sp>
      <p:sp>
        <p:nvSpPr>
          <p:cNvPr id="2722" name="Google Shape;2722;p46"/>
          <p:cNvSpPr/>
          <p:nvPr/>
        </p:nvSpPr>
        <p:spPr>
          <a:xfrm rot="-5400000">
            <a:off x="7671731" y="3947078"/>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723" name="Google Shape;2723;p46"/>
          <p:cNvSpPr/>
          <p:nvPr/>
        </p:nvSpPr>
        <p:spPr>
          <a:xfrm rot="10800000">
            <a:off x="8669475" y="2620721"/>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724" name="Google Shape;2724;p46"/>
          <p:cNvSpPr/>
          <p:nvPr/>
        </p:nvSpPr>
        <p:spPr>
          <a:xfrm>
            <a:off x="6634300" y="2203209"/>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725" name="Google Shape;2725;p46"/>
          <p:cNvSpPr txBox="1"/>
          <p:nvPr/>
        </p:nvSpPr>
        <p:spPr>
          <a:xfrm>
            <a:off x="6016763" y="2033346"/>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223.1.1.1</a:t>
            </a:r>
            <a:endParaRPr b="0" i="0" sz="1200" u="none" cap="none" strike="noStrike">
              <a:solidFill>
                <a:srgbClr val="000000"/>
              </a:solidFill>
              <a:latin typeface="Comic Sans MS"/>
              <a:ea typeface="Comic Sans MS"/>
              <a:cs typeface="Comic Sans MS"/>
              <a:sym typeface="Comic Sans MS"/>
            </a:endParaRPr>
          </a:p>
        </p:txBody>
      </p:sp>
      <p:grpSp>
        <p:nvGrpSpPr>
          <p:cNvPr id="2726" name="Google Shape;2726;p46"/>
          <p:cNvGrpSpPr/>
          <p:nvPr/>
        </p:nvGrpSpPr>
        <p:grpSpPr>
          <a:xfrm>
            <a:off x="5283338" y="2993784"/>
            <a:ext cx="920750" cy="276225"/>
            <a:chOff x="3251" y="608"/>
            <a:chExt cx="580" cy="174"/>
          </a:xfrm>
        </p:grpSpPr>
        <p:sp>
          <p:nvSpPr>
            <p:cNvPr id="2727" name="Google Shape;2727;p46"/>
            <p:cNvSpPr/>
            <p:nvPr/>
          </p:nvSpPr>
          <p:spPr>
            <a:xfrm>
              <a:off x="3306" y="657"/>
              <a:ext cx="525"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28" name="Google Shape;2728;p46"/>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223.1.1.2</a:t>
              </a:r>
              <a:endParaRPr b="0" i="0" sz="1200" u="none" cap="none" strike="noStrike">
                <a:solidFill>
                  <a:srgbClr val="000000"/>
                </a:solidFill>
                <a:latin typeface="Comic Sans MS"/>
                <a:ea typeface="Comic Sans MS"/>
                <a:cs typeface="Comic Sans MS"/>
                <a:sym typeface="Comic Sans MS"/>
              </a:endParaRPr>
            </a:p>
          </p:txBody>
        </p:sp>
      </p:grpSp>
      <p:sp>
        <p:nvSpPr>
          <p:cNvPr id="2729" name="Google Shape;2729;p46"/>
          <p:cNvSpPr txBox="1"/>
          <p:nvPr/>
        </p:nvSpPr>
        <p:spPr>
          <a:xfrm>
            <a:off x="6121538" y="3989146"/>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223.1.1.3</a:t>
            </a:r>
            <a:endParaRPr b="0" i="0" sz="1200" u="none" cap="none" strike="noStrike">
              <a:solidFill>
                <a:srgbClr val="000000"/>
              </a:solidFill>
              <a:latin typeface="Comic Sans MS"/>
              <a:ea typeface="Comic Sans MS"/>
              <a:cs typeface="Comic Sans MS"/>
              <a:sym typeface="Comic Sans MS"/>
            </a:endParaRPr>
          </a:p>
        </p:txBody>
      </p:sp>
      <p:sp>
        <p:nvSpPr>
          <p:cNvPr id="2730" name="Google Shape;2730;p46"/>
          <p:cNvSpPr txBox="1"/>
          <p:nvPr/>
        </p:nvSpPr>
        <p:spPr>
          <a:xfrm>
            <a:off x="7091047" y="3176346"/>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223.1.1.4</a:t>
            </a:r>
            <a:endParaRPr b="0" i="0" sz="1200" u="none" cap="none" strike="noStrike">
              <a:solidFill>
                <a:srgbClr val="000000"/>
              </a:solidFill>
              <a:latin typeface="Comic Sans MS"/>
              <a:ea typeface="Comic Sans MS"/>
              <a:cs typeface="Comic Sans MS"/>
              <a:sym typeface="Comic Sans MS"/>
            </a:endParaRPr>
          </a:p>
        </p:txBody>
      </p:sp>
      <p:sp>
        <p:nvSpPr>
          <p:cNvPr id="2731" name="Google Shape;2731;p46"/>
          <p:cNvSpPr txBox="1"/>
          <p:nvPr/>
        </p:nvSpPr>
        <p:spPr>
          <a:xfrm>
            <a:off x="8304124" y="3177705"/>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223.1.2.9</a:t>
            </a:r>
            <a:endParaRPr b="0" i="0" sz="1200" u="none" cap="none" strike="noStrike">
              <a:solidFill>
                <a:srgbClr val="000000"/>
              </a:solidFill>
              <a:latin typeface="Comic Sans MS"/>
              <a:ea typeface="Comic Sans MS"/>
              <a:cs typeface="Comic Sans MS"/>
              <a:sym typeface="Comic Sans MS"/>
            </a:endParaRPr>
          </a:p>
        </p:txBody>
      </p:sp>
      <p:sp>
        <p:nvSpPr>
          <p:cNvPr id="2732" name="Google Shape;2732;p46"/>
          <p:cNvSpPr txBox="1"/>
          <p:nvPr/>
        </p:nvSpPr>
        <p:spPr>
          <a:xfrm>
            <a:off x="8873582" y="4120682"/>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223.1.2.2</a:t>
            </a:r>
            <a:endParaRPr b="0" i="0" sz="1200" u="none" cap="none" strike="noStrike">
              <a:solidFill>
                <a:srgbClr val="000000"/>
              </a:solidFill>
              <a:latin typeface="Comic Sans MS"/>
              <a:ea typeface="Comic Sans MS"/>
              <a:cs typeface="Comic Sans MS"/>
              <a:sym typeface="Comic Sans MS"/>
            </a:endParaRPr>
          </a:p>
        </p:txBody>
      </p:sp>
      <p:sp>
        <p:nvSpPr>
          <p:cNvPr id="2733" name="Google Shape;2733;p46"/>
          <p:cNvSpPr txBox="1"/>
          <p:nvPr/>
        </p:nvSpPr>
        <p:spPr>
          <a:xfrm>
            <a:off x="8832987" y="2603939"/>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223.1.2.1</a:t>
            </a:r>
            <a:endParaRPr b="0" i="0" sz="1200" u="none" cap="none" strike="noStrike">
              <a:solidFill>
                <a:srgbClr val="000000"/>
              </a:solidFill>
              <a:latin typeface="Comic Sans MS"/>
              <a:ea typeface="Comic Sans MS"/>
              <a:cs typeface="Comic Sans MS"/>
              <a:sym typeface="Comic Sans MS"/>
            </a:endParaRPr>
          </a:p>
        </p:txBody>
      </p:sp>
      <p:cxnSp>
        <p:nvCxnSpPr>
          <p:cNvPr id="2734" name="Google Shape;2734;p46"/>
          <p:cNvCxnSpPr/>
          <p:nvPr/>
        </p:nvCxnSpPr>
        <p:spPr>
          <a:xfrm>
            <a:off x="8085275" y="3635584"/>
            <a:ext cx="0" cy="879025"/>
          </a:xfrm>
          <a:prstGeom prst="straightConnector1">
            <a:avLst/>
          </a:prstGeom>
          <a:noFill/>
          <a:ln cap="flat" cmpd="sng" w="19050">
            <a:solidFill>
              <a:srgbClr val="000000"/>
            </a:solidFill>
            <a:prstDash val="solid"/>
            <a:round/>
            <a:headEnd len="med" w="med" type="none"/>
            <a:tailEnd len="med" w="med" type="none"/>
          </a:ln>
        </p:spPr>
      </p:cxnSp>
      <p:sp>
        <p:nvSpPr>
          <p:cNvPr id="2735" name="Google Shape;2735;p46"/>
          <p:cNvSpPr txBox="1"/>
          <p:nvPr/>
        </p:nvSpPr>
        <p:spPr>
          <a:xfrm>
            <a:off x="8680588" y="5095634"/>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a:t>
            </a:r>
            <a:endParaRPr b="0" i="0" sz="1200" u="none" cap="none" strike="noStrike">
              <a:solidFill>
                <a:srgbClr val="000000"/>
              </a:solidFill>
              <a:latin typeface="Comic Sans MS"/>
              <a:ea typeface="Comic Sans MS"/>
              <a:cs typeface="Comic Sans MS"/>
              <a:sym typeface="Comic Sans MS"/>
            </a:endParaRPr>
          </a:p>
        </p:txBody>
      </p:sp>
      <p:sp>
        <p:nvSpPr>
          <p:cNvPr id="2736" name="Google Shape;2736;p46"/>
          <p:cNvSpPr txBox="1"/>
          <p:nvPr/>
        </p:nvSpPr>
        <p:spPr>
          <a:xfrm>
            <a:off x="7437575" y="5100396"/>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223.1.3.1</a:t>
            </a:r>
            <a:endParaRPr b="0" i="0" sz="1200" u="none" cap="none" strike="noStrike">
              <a:solidFill>
                <a:srgbClr val="000000"/>
              </a:solidFill>
              <a:latin typeface="Comic Sans MS"/>
              <a:ea typeface="Comic Sans MS"/>
              <a:cs typeface="Comic Sans MS"/>
              <a:sym typeface="Comic Sans MS"/>
            </a:endParaRPr>
          </a:p>
        </p:txBody>
      </p:sp>
      <p:grpSp>
        <p:nvGrpSpPr>
          <p:cNvPr id="2737" name="Google Shape;2737;p46"/>
          <p:cNvGrpSpPr/>
          <p:nvPr/>
        </p:nvGrpSpPr>
        <p:grpSpPr>
          <a:xfrm>
            <a:off x="7610613" y="3897071"/>
            <a:ext cx="912812" cy="276225"/>
            <a:chOff x="4550" y="1257"/>
            <a:chExt cx="575" cy="174"/>
          </a:xfrm>
        </p:grpSpPr>
        <p:sp>
          <p:nvSpPr>
            <p:cNvPr id="2738" name="Google Shape;2738;p46"/>
            <p:cNvSpPr/>
            <p:nvPr/>
          </p:nvSpPr>
          <p:spPr>
            <a:xfrm>
              <a:off x="4587" y="1284"/>
              <a:ext cx="534"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39" name="Google Shape;2739;p46"/>
            <p:cNvSpPr txBox="1"/>
            <p:nvPr/>
          </p:nvSpPr>
          <p:spPr>
            <a:xfrm>
              <a:off x="4550" y="1257"/>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223.1.3.27</a:t>
              </a:r>
              <a:endParaRPr b="0" i="0" sz="1200" u="none" cap="none" strike="noStrike">
                <a:solidFill>
                  <a:srgbClr val="000000"/>
                </a:solidFill>
                <a:latin typeface="Comic Sans MS"/>
                <a:ea typeface="Comic Sans MS"/>
                <a:cs typeface="Comic Sans MS"/>
                <a:sym typeface="Comic Sans MS"/>
              </a:endParaRPr>
            </a:p>
          </p:txBody>
        </p:sp>
      </p:grpSp>
      <p:cxnSp>
        <p:nvCxnSpPr>
          <p:cNvPr id="2740" name="Google Shape;2740;p46"/>
          <p:cNvCxnSpPr/>
          <p:nvPr/>
        </p:nvCxnSpPr>
        <p:spPr>
          <a:xfrm>
            <a:off x="6422766" y="2686486"/>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741" name="Google Shape;2741;p46"/>
          <p:cNvCxnSpPr/>
          <p:nvPr/>
        </p:nvCxnSpPr>
        <p:spPr>
          <a:xfrm>
            <a:off x="6424199" y="3285371"/>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742" name="Google Shape;2742;p46"/>
          <p:cNvCxnSpPr/>
          <p:nvPr/>
        </p:nvCxnSpPr>
        <p:spPr>
          <a:xfrm>
            <a:off x="6431354" y="3898543"/>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2743" name="Google Shape;2743;p46"/>
          <p:cNvCxnSpPr/>
          <p:nvPr/>
        </p:nvCxnSpPr>
        <p:spPr>
          <a:xfrm>
            <a:off x="9355275" y="2842969"/>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744" name="Google Shape;2744;p46"/>
          <p:cNvCxnSpPr/>
          <p:nvPr/>
        </p:nvCxnSpPr>
        <p:spPr>
          <a:xfrm>
            <a:off x="9356636" y="4122077"/>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2745" name="Google Shape;2745;p46"/>
          <p:cNvCxnSpPr/>
          <p:nvPr/>
        </p:nvCxnSpPr>
        <p:spPr>
          <a:xfrm>
            <a:off x="7466253" y="5082536"/>
            <a:ext cx="0" cy="232696"/>
          </a:xfrm>
          <a:prstGeom prst="straightConnector1">
            <a:avLst/>
          </a:prstGeom>
          <a:noFill/>
          <a:ln cap="flat" cmpd="sng" w="19050">
            <a:solidFill>
              <a:schemeClr val="dk1"/>
            </a:solidFill>
            <a:prstDash val="solid"/>
            <a:miter lim="800000"/>
            <a:headEnd len="sm" w="sm" type="none"/>
            <a:tailEnd len="sm" w="sm" type="none"/>
          </a:ln>
        </p:spPr>
      </p:cxnSp>
      <p:cxnSp>
        <p:nvCxnSpPr>
          <p:cNvPr id="2746" name="Google Shape;2746;p46"/>
          <p:cNvCxnSpPr/>
          <p:nvPr/>
        </p:nvCxnSpPr>
        <p:spPr>
          <a:xfrm>
            <a:off x="8611711" y="5044846"/>
            <a:ext cx="0" cy="232696"/>
          </a:xfrm>
          <a:prstGeom prst="straightConnector1">
            <a:avLst/>
          </a:prstGeom>
          <a:noFill/>
          <a:ln cap="flat" cmpd="sng" w="19050">
            <a:solidFill>
              <a:schemeClr val="dk1"/>
            </a:solidFill>
            <a:prstDash val="solid"/>
            <a:miter lim="800000"/>
            <a:headEnd len="sm" w="sm" type="none"/>
            <a:tailEnd len="sm" w="sm" type="none"/>
          </a:ln>
        </p:spPr>
      </p:cxnSp>
      <p:sp>
        <p:nvSpPr>
          <p:cNvPr id="2747" name="Google Shape;2747;p46"/>
          <p:cNvSpPr txBox="1"/>
          <p:nvPr/>
        </p:nvSpPr>
        <p:spPr>
          <a:xfrm>
            <a:off x="339896" y="1646514"/>
            <a:ext cx="4748053" cy="2568058"/>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Recipe for defining subnets:</a:t>
            </a:r>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detach each interface from its host or router, creating “islands” of isolated networks</a:t>
            </a:r>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each isolated network is called a </a:t>
            </a:r>
            <a:r>
              <a:rPr b="0" i="1" lang="en-US" sz="2400" u="none" cap="none" strike="noStrike">
                <a:solidFill>
                  <a:srgbClr val="CC0000"/>
                </a:solidFill>
                <a:latin typeface="Calibri"/>
                <a:ea typeface="Calibri"/>
                <a:cs typeface="Calibri"/>
                <a:sym typeface="Calibri"/>
              </a:rPr>
              <a:t>subnet</a:t>
            </a:r>
            <a:endParaRPr/>
          </a:p>
          <a:p>
            <a:pPr indent="-106362" lvl="1" marL="582613" marR="0" rtl="0" algn="l">
              <a:lnSpc>
                <a:spcPct val="90000"/>
              </a:lnSpc>
              <a:spcBef>
                <a:spcPts val="500"/>
              </a:spcBef>
              <a:spcAft>
                <a:spcPts val="0"/>
              </a:spcAft>
              <a:buClr>
                <a:srgbClr val="0000A8"/>
              </a:buClr>
              <a:buSzPts val="2000"/>
              <a:buFont typeface="Arial"/>
              <a:buNone/>
            </a:pPr>
            <a:r>
              <a:t/>
            </a:r>
            <a:endParaRPr b="0" i="1" sz="2000" u="none" cap="none" strike="noStrike">
              <a:solidFill>
                <a:srgbClr val="CC0000"/>
              </a:solidFill>
              <a:latin typeface="Calibri"/>
              <a:ea typeface="Calibri"/>
              <a:cs typeface="Calibri"/>
              <a:sym typeface="Calibri"/>
            </a:endParaRPr>
          </a:p>
        </p:txBody>
      </p:sp>
      <p:cxnSp>
        <p:nvCxnSpPr>
          <p:cNvPr id="2748" name="Google Shape;2748;p46"/>
          <p:cNvCxnSpPr/>
          <p:nvPr/>
        </p:nvCxnSpPr>
        <p:spPr>
          <a:xfrm>
            <a:off x="7089887" y="3479170"/>
            <a:ext cx="794264" cy="0"/>
          </a:xfrm>
          <a:prstGeom prst="straightConnector1">
            <a:avLst/>
          </a:prstGeom>
          <a:noFill/>
          <a:ln cap="flat" cmpd="sng" w="19050">
            <a:solidFill>
              <a:schemeClr val="dk1"/>
            </a:solidFill>
            <a:prstDash val="solid"/>
            <a:miter lim="800000"/>
            <a:headEnd len="sm" w="sm" type="none"/>
            <a:tailEnd len="sm" w="sm" type="none"/>
          </a:ln>
        </p:spPr>
      </p:cxnSp>
      <p:cxnSp>
        <p:nvCxnSpPr>
          <p:cNvPr id="2749" name="Google Shape;2749;p46"/>
          <p:cNvCxnSpPr/>
          <p:nvPr/>
        </p:nvCxnSpPr>
        <p:spPr>
          <a:xfrm>
            <a:off x="8272997" y="3485122"/>
            <a:ext cx="975473" cy="0"/>
          </a:xfrm>
          <a:prstGeom prst="straightConnector1">
            <a:avLst/>
          </a:prstGeom>
          <a:noFill/>
          <a:ln cap="flat" cmpd="sng" w="19050">
            <a:solidFill>
              <a:schemeClr val="dk1"/>
            </a:solidFill>
            <a:prstDash val="solid"/>
            <a:miter lim="800000"/>
            <a:headEnd len="sm" w="sm" type="none"/>
            <a:tailEnd len="sm" w="sm" type="none"/>
          </a:ln>
        </p:spPr>
      </p:cxnSp>
      <p:grpSp>
        <p:nvGrpSpPr>
          <p:cNvPr id="2750" name="Google Shape;2750;p46"/>
          <p:cNvGrpSpPr/>
          <p:nvPr/>
        </p:nvGrpSpPr>
        <p:grpSpPr>
          <a:xfrm>
            <a:off x="5837375" y="2279409"/>
            <a:ext cx="4343401" cy="3560762"/>
            <a:chOff x="7112000" y="1378861"/>
            <a:chExt cx="4343401" cy="3560762"/>
          </a:xfrm>
        </p:grpSpPr>
        <p:grpSp>
          <p:nvGrpSpPr>
            <p:cNvPr id="2751" name="Google Shape;2751;p46"/>
            <p:cNvGrpSpPr/>
            <p:nvPr/>
          </p:nvGrpSpPr>
          <p:grpSpPr>
            <a:xfrm>
              <a:off x="7116763" y="1378861"/>
              <a:ext cx="641350" cy="558800"/>
              <a:chOff x="-44" y="1473"/>
              <a:chExt cx="981" cy="1105"/>
            </a:xfrm>
          </p:grpSpPr>
          <p:pic>
            <p:nvPicPr>
              <p:cNvPr descr="desktop_computer_stylized_medium" id="2752" name="Google Shape;2752;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53" name="Google Shape;2753;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54" name="Google Shape;2754;p46"/>
            <p:cNvGrpSpPr/>
            <p:nvPr/>
          </p:nvGrpSpPr>
          <p:grpSpPr>
            <a:xfrm>
              <a:off x="7112000" y="1977348"/>
              <a:ext cx="641350" cy="558800"/>
              <a:chOff x="-44" y="1473"/>
              <a:chExt cx="981" cy="1105"/>
            </a:xfrm>
          </p:grpSpPr>
          <p:pic>
            <p:nvPicPr>
              <p:cNvPr descr="desktop_computer_stylized_medium" id="2755" name="Google Shape;2755;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56" name="Google Shape;2756;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57" name="Google Shape;2757;p46"/>
            <p:cNvGrpSpPr/>
            <p:nvPr/>
          </p:nvGrpSpPr>
          <p:grpSpPr>
            <a:xfrm>
              <a:off x="7140575" y="2586948"/>
              <a:ext cx="641350" cy="558800"/>
              <a:chOff x="-44" y="1473"/>
              <a:chExt cx="981" cy="1105"/>
            </a:xfrm>
          </p:grpSpPr>
          <p:pic>
            <p:nvPicPr>
              <p:cNvPr descr="desktop_computer_stylized_medium" id="2758" name="Google Shape;2758;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59" name="Google Shape;2759;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60" name="Google Shape;2760;p46"/>
            <p:cNvGrpSpPr/>
            <p:nvPr/>
          </p:nvGrpSpPr>
          <p:grpSpPr>
            <a:xfrm flipH="1">
              <a:off x="10799763" y="1536023"/>
              <a:ext cx="641350" cy="558800"/>
              <a:chOff x="-44" y="1473"/>
              <a:chExt cx="981" cy="1105"/>
            </a:xfrm>
          </p:grpSpPr>
          <p:pic>
            <p:nvPicPr>
              <p:cNvPr descr="desktop_computer_stylized_medium" id="2761" name="Google Shape;2761;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62" name="Google Shape;2762;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63" name="Google Shape;2763;p46"/>
            <p:cNvGrpSpPr/>
            <p:nvPr/>
          </p:nvGrpSpPr>
          <p:grpSpPr>
            <a:xfrm flipH="1">
              <a:off x="10814050" y="2815548"/>
              <a:ext cx="641350" cy="558800"/>
              <a:chOff x="-44" y="1473"/>
              <a:chExt cx="981" cy="1105"/>
            </a:xfrm>
          </p:grpSpPr>
          <p:pic>
            <p:nvPicPr>
              <p:cNvPr descr="desktop_computer_stylized_medium" id="2764" name="Google Shape;2764;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65" name="Google Shape;2765;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66" name="Google Shape;2766;p46"/>
            <p:cNvGrpSpPr/>
            <p:nvPr/>
          </p:nvGrpSpPr>
          <p:grpSpPr>
            <a:xfrm flipH="1">
              <a:off x="9715500" y="4339548"/>
              <a:ext cx="641350" cy="558800"/>
              <a:chOff x="-44" y="1473"/>
              <a:chExt cx="981" cy="1105"/>
            </a:xfrm>
          </p:grpSpPr>
          <p:pic>
            <p:nvPicPr>
              <p:cNvPr descr="desktop_computer_stylized_medium" id="2767" name="Google Shape;2767;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68" name="Google Shape;2768;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69" name="Google Shape;2769;p46"/>
            <p:cNvGrpSpPr/>
            <p:nvPr/>
          </p:nvGrpSpPr>
          <p:grpSpPr>
            <a:xfrm flipH="1">
              <a:off x="8551863" y="4380823"/>
              <a:ext cx="641350" cy="558800"/>
              <a:chOff x="-44" y="1473"/>
              <a:chExt cx="981" cy="1105"/>
            </a:xfrm>
          </p:grpSpPr>
          <p:pic>
            <p:nvPicPr>
              <p:cNvPr descr="desktop_computer_stylized_medium" id="2770" name="Google Shape;2770;p46"/>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71" name="Google Shape;2771;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2772" name="Google Shape;2772;p46"/>
            <p:cNvGrpSpPr/>
            <p:nvPr/>
          </p:nvGrpSpPr>
          <p:grpSpPr>
            <a:xfrm>
              <a:off x="9053641" y="2438501"/>
              <a:ext cx="632991" cy="300938"/>
              <a:chOff x="7493876" y="2774731"/>
              <a:chExt cx="1481958" cy="894622"/>
            </a:xfrm>
          </p:grpSpPr>
          <p:sp>
            <p:nvSpPr>
              <p:cNvPr id="2773" name="Google Shape;2773;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774" name="Google Shape;2774;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775" name="Google Shape;2775;p46"/>
              <p:cNvGrpSpPr/>
              <p:nvPr/>
            </p:nvGrpSpPr>
            <p:grpSpPr>
              <a:xfrm>
                <a:off x="7713663" y="2848339"/>
                <a:ext cx="1042107" cy="425543"/>
                <a:chOff x="7786941" y="2884917"/>
                <a:chExt cx="897649" cy="353919"/>
              </a:xfrm>
            </p:grpSpPr>
            <p:sp>
              <p:nvSpPr>
                <p:cNvPr id="2776" name="Google Shape;2776;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7" name="Google Shape;2777;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8" name="Google Shape;2778;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9" name="Google Shape;2779;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sp>
        <p:nvSpPr>
          <p:cNvPr id="2780" name="Google Shape;2780;p46"/>
          <p:cNvSpPr txBox="1"/>
          <p:nvPr/>
        </p:nvSpPr>
        <p:spPr>
          <a:xfrm>
            <a:off x="5008296" y="5992675"/>
            <a:ext cx="586378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subnet mask: /24</a:t>
            </a:r>
            <a:endParaRPr/>
          </a:p>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(high-order 24 bits: subnet part of IP address)</a:t>
            </a:r>
            <a:endParaRPr/>
          </a:p>
        </p:txBody>
      </p:sp>
      <p:grpSp>
        <p:nvGrpSpPr>
          <p:cNvPr id="2781" name="Google Shape;2781;p46"/>
          <p:cNvGrpSpPr/>
          <p:nvPr/>
        </p:nvGrpSpPr>
        <p:grpSpPr>
          <a:xfrm>
            <a:off x="4964812" y="4760137"/>
            <a:ext cx="2574780" cy="707886"/>
            <a:chOff x="6239437" y="3859589"/>
            <a:chExt cx="2574780" cy="707886"/>
          </a:xfrm>
        </p:grpSpPr>
        <p:sp>
          <p:nvSpPr>
            <p:cNvPr id="2782" name="Google Shape;2782;p46"/>
            <p:cNvSpPr txBox="1"/>
            <p:nvPr/>
          </p:nvSpPr>
          <p:spPr>
            <a:xfrm>
              <a:off x="6239437" y="3859589"/>
              <a:ext cx="1608133"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subnet</a:t>
              </a:r>
              <a:endParaRPr/>
            </a:p>
            <a:p>
              <a:pPr indent="0" lvl="0" marL="0" marR="0" rtl="0" algn="r">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223.1.3.0/24</a:t>
              </a:r>
              <a:endParaRPr/>
            </a:p>
          </p:txBody>
        </p:sp>
        <p:cxnSp>
          <p:nvCxnSpPr>
            <p:cNvPr id="2783" name="Google Shape;2783;p46"/>
            <p:cNvCxnSpPr/>
            <p:nvPr/>
          </p:nvCxnSpPr>
          <p:spPr>
            <a:xfrm>
              <a:off x="7794885" y="4062334"/>
              <a:ext cx="1019332" cy="0"/>
            </a:xfrm>
            <a:prstGeom prst="straightConnector1">
              <a:avLst/>
            </a:prstGeom>
            <a:noFill/>
            <a:ln cap="flat" cmpd="sng" w="15875">
              <a:solidFill>
                <a:srgbClr val="C00000"/>
              </a:solidFill>
              <a:prstDash val="solid"/>
              <a:miter lim="800000"/>
              <a:headEnd len="sm" w="sm" type="none"/>
              <a:tailEnd len="sm" w="sm" type="none"/>
            </a:ln>
          </p:spPr>
        </p:cxnSp>
      </p:grpSp>
      <p:grpSp>
        <p:nvGrpSpPr>
          <p:cNvPr id="2784" name="Google Shape;2784;p46"/>
          <p:cNvGrpSpPr/>
          <p:nvPr/>
        </p:nvGrpSpPr>
        <p:grpSpPr>
          <a:xfrm>
            <a:off x="5980864" y="1508390"/>
            <a:ext cx="2491388" cy="1475790"/>
            <a:chOff x="7255489" y="607842"/>
            <a:chExt cx="2491388" cy="1475790"/>
          </a:xfrm>
        </p:grpSpPr>
        <p:sp>
          <p:nvSpPr>
            <p:cNvPr id="2785" name="Google Shape;2785;p46"/>
            <p:cNvSpPr txBox="1"/>
            <p:nvPr/>
          </p:nvSpPr>
          <p:spPr>
            <a:xfrm>
              <a:off x="7255489" y="607842"/>
              <a:ext cx="24913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subnet 223.1.1.0/24</a:t>
              </a:r>
              <a:endParaRPr/>
            </a:p>
          </p:txBody>
        </p:sp>
        <p:cxnSp>
          <p:nvCxnSpPr>
            <p:cNvPr id="2786" name="Google Shape;2786;p46"/>
            <p:cNvCxnSpPr/>
            <p:nvPr/>
          </p:nvCxnSpPr>
          <p:spPr>
            <a:xfrm>
              <a:off x="8289561" y="944379"/>
              <a:ext cx="0" cy="1139253"/>
            </a:xfrm>
            <a:prstGeom prst="straightConnector1">
              <a:avLst/>
            </a:prstGeom>
            <a:noFill/>
            <a:ln cap="flat" cmpd="sng" w="19050">
              <a:solidFill>
                <a:srgbClr val="C00000"/>
              </a:solidFill>
              <a:prstDash val="solid"/>
              <a:miter lim="800000"/>
              <a:headEnd len="sm" w="sm" type="none"/>
              <a:tailEnd len="sm" w="sm" type="none"/>
            </a:ln>
          </p:spPr>
        </p:cxnSp>
      </p:grpSp>
      <p:grpSp>
        <p:nvGrpSpPr>
          <p:cNvPr id="2787" name="Google Shape;2787;p46"/>
          <p:cNvGrpSpPr/>
          <p:nvPr/>
        </p:nvGrpSpPr>
        <p:grpSpPr>
          <a:xfrm>
            <a:off x="8256508" y="1901179"/>
            <a:ext cx="2491388" cy="1475243"/>
            <a:chOff x="9531133" y="1000631"/>
            <a:chExt cx="2491388" cy="1475243"/>
          </a:xfrm>
        </p:grpSpPr>
        <p:sp>
          <p:nvSpPr>
            <p:cNvPr id="2788" name="Google Shape;2788;p46"/>
            <p:cNvSpPr txBox="1"/>
            <p:nvPr/>
          </p:nvSpPr>
          <p:spPr>
            <a:xfrm>
              <a:off x="9531133" y="1000631"/>
              <a:ext cx="24913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subnet 223.1.2.0/24</a:t>
              </a:r>
              <a:endParaRPr/>
            </a:p>
          </p:txBody>
        </p:sp>
        <p:cxnSp>
          <p:nvCxnSpPr>
            <p:cNvPr id="2789" name="Google Shape;2789;p46"/>
            <p:cNvCxnSpPr/>
            <p:nvPr/>
          </p:nvCxnSpPr>
          <p:spPr>
            <a:xfrm>
              <a:off x="10630525" y="1336621"/>
              <a:ext cx="0" cy="1139253"/>
            </a:xfrm>
            <a:prstGeom prst="straightConnector1">
              <a:avLst/>
            </a:prstGeom>
            <a:noFill/>
            <a:ln cap="flat" cmpd="sng" w="19050">
              <a:solidFill>
                <a:srgbClr val="C0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50"/>
                                        </p:tgtEl>
                                      </p:cBhvr>
                                    </p:animEffect>
                                    <p:set>
                                      <p:cBhvr>
                                        <p:cTn dur="1" fill="hold">
                                          <p:stCondLst>
                                            <p:cond delay="500"/>
                                          </p:stCondLst>
                                        </p:cTn>
                                        <p:tgtEl>
                                          <p:spTgt spid="27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gtEl>
                                        <p:attrNameLst>
                                          <p:attrName>style.visibility</p:attrName>
                                        </p:attrNameLst>
                                      </p:cBhvr>
                                      <p:to>
                                        <p:strVal val="visible"/>
                                      </p:to>
                                    </p:set>
                                    <p:animEffect filter="fade" transition="in">
                                      <p:cBhvr>
                                        <p:cTn dur="500"/>
                                        <p:tgtEl>
                                          <p:spTgt spid="2781"/>
                                        </p:tgtEl>
                                      </p:cBhvr>
                                    </p:animEffect>
                                  </p:childTnLst>
                                </p:cTn>
                              </p:par>
                              <p:par>
                                <p:cTn fill="hold" nodeType="withEffect" presetClass="entr" presetID="10" presetSubtype="0">
                                  <p:stCondLst>
                                    <p:cond delay="0"/>
                                  </p:stCondLst>
                                  <p:childTnLst>
                                    <p:set>
                                      <p:cBhvr>
                                        <p:cTn dur="1" fill="hold">
                                          <p:stCondLst>
                                            <p:cond delay="0"/>
                                          </p:stCondLst>
                                        </p:cTn>
                                        <p:tgtEl>
                                          <p:spTgt spid="2780"/>
                                        </p:tgtEl>
                                        <p:attrNameLst>
                                          <p:attrName>style.visibility</p:attrName>
                                        </p:attrNameLst>
                                      </p:cBhvr>
                                      <p:to>
                                        <p:strVal val="visible"/>
                                      </p:to>
                                    </p:set>
                                    <p:animEffect filter="fade" transition="in">
                                      <p:cBhvr>
                                        <p:cTn dur="500"/>
                                        <p:tgtEl>
                                          <p:spTgt spid="2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500"/>
                                        <p:tgtEl>
                                          <p:spTgt spid="2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500"/>
                                        <p:tgtEl>
                                          <p:spTgt spid="2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pic>
        <p:nvPicPr>
          <p:cNvPr descr="A close up of a logo&#10;&#10;Description automatically generated" id="2794" name="Google Shape;2794;p4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795" name="Google Shape;2795;p4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796" name="Google Shape;2796;p4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797" name="Google Shape;2797;p4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Subnets</a:t>
            </a:r>
            <a:endParaRPr/>
          </a:p>
        </p:txBody>
      </p:sp>
      <p:sp>
        <p:nvSpPr>
          <p:cNvPr id="2798" name="Google Shape;2798;p47"/>
          <p:cNvSpPr txBox="1"/>
          <p:nvPr/>
        </p:nvSpPr>
        <p:spPr>
          <a:xfrm>
            <a:off x="87456" y="1540951"/>
            <a:ext cx="3336411" cy="2827014"/>
          </a:xfrm>
          <a:prstGeom prst="rect">
            <a:avLst/>
          </a:prstGeom>
          <a:noFill/>
          <a:ln>
            <a:noFill/>
          </a:ln>
        </p:spPr>
        <p:txBody>
          <a:bodyPr anchorCtr="0" anchor="t" bIns="45700" lIns="91425" spcFirstLastPara="1" rIns="91425" wrap="square" tIns="45700">
            <a:normAutofit/>
          </a:bodyPr>
          <a:lstStyle/>
          <a:p>
            <a:pPr indent="-342900" lvl="0" marL="47307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where are the subnets?</a:t>
            </a:r>
            <a:endParaRPr/>
          </a:p>
          <a:p>
            <a:pPr indent="-342900" lvl="0" marL="473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what are the /24 subnet addresses?</a:t>
            </a:r>
            <a:endParaRPr/>
          </a:p>
          <a:p>
            <a:pPr indent="-80962" lvl="1" marL="582613"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
        <p:nvSpPr>
          <p:cNvPr id="2799" name="Google Shape;2799;p47"/>
          <p:cNvSpPr/>
          <p:nvPr/>
        </p:nvSpPr>
        <p:spPr>
          <a:xfrm>
            <a:off x="6914441" y="3123856"/>
            <a:ext cx="1268413" cy="1463675"/>
          </a:xfrm>
          <a:custGeom>
            <a:rect b="b" l="l" r="r" t="t"/>
            <a:pathLst>
              <a:path extrusionOk="0" h="922" w="799">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0" name="Google Shape;2800;p47"/>
          <p:cNvSpPr/>
          <p:nvPr/>
        </p:nvSpPr>
        <p:spPr>
          <a:xfrm>
            <a:off x="5716164" y="4635156"/>
            <a:ext cx="2098623" cy="361221"/>
          </a:xfrm>
          <a:custGeom>
            <a:rect b="b" l="l" r="r" t="t"/>
            <a:pathLst>
              <a:path extrusionOk="0" h="206" w="1422">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1" name="Google Shape;2801;p47"/>
          <p:cNvSpPr/>
          <p:nvPr/>
        </p:nvSpPr>
        <p:spPr>
          <a:xfrm>
            <a:off x="5361866" y="3047656"/>
            <a:ext cx="1158875" cy="1547813"/>
          </a:xfrm>
          <a:custGeom>
            <a:rect b="b" l="l" r="r" t="t"/>
            <a:pathLst>
              <a:path extrusionOk="0" h="975" w="730">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2" name="Google Shape;2802;p47"/>
          <p:cNvSpPr/>
          <p:nvPr/>
        </p:nvSpPr>
        <p:spPr>
          <a:xfrm rot="5265760">
            <a:off x="6351139" y="1004551"/>
            <a:ext cx="1078238" cy="216217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803" name="Google Shape;2803;p47"/>
          <p:cNvCxnSpPr/>
          <p:nvPr/>
        </p:nvCxnSpPr>
        <p:spPr>
          <a:xfrm flipH="1">
            <a:off x="6655679" y="2095156"/>
            <a:ext cx="3175" cy="592138"/>
          </a:xfrm>
          <a:prstGeom prst="straightConnector1">
            <a:avLst/>
          </a:prstGeom>
          <a:noFill/>
          <a:ln cap="flat" cmpd="sng" w="19050">
            <a:solidFill>
              <a:schemeClr val="dk1"/>
            </a:solidFill>
            <a:prstDash val="solid"/>
            <a:round/>
            <a:headEnd len="med" w="med" type="none"/>
            <a:tailEnd len="med" w="med" type="none"/>
          </a:ln>
        </p:spPr>
      </p:cxnSp>
      <p:sp>
        <p:nvSpPr>
          <p:cNvPr id="2804" name="Google Shape;2804;p47"/>
          <p:cNvSpPr txBox="1"/>
          <p:nvPr/>
        </p:nvSpPr>
        <p:spPr>
          <a:xfrm>
            <a:off x="5115778" y="1542444"/>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223.1.1.1</a:t>
            </a:r>
            <a:endParaRPr b="0" i="0" sz="1800" u="none" cap="none" strike="noStrike">
              <a:solidFill>
                <a:srgbClr val="000000"/>
              </a:solidFill>
              <a:latin typeface="Calibri"/>
              <a:ea typeface="Calibri"/>
              <a:cs typeface="Calibri"/>
              <a:sym typeface="Calibri"/>
            </a:endParaRPr>
          </a:p>
        </p:txBody>
      </p:sp>
      <p:sp>
        <p:nvSpPr>
          <p:cNvPr id="2805" name="Google Shape;2805;p47"/>
          <p:cNvSpPr/>
          <p:nvPr/>
        </p:nvSpPr>
        <p:spPr>
          <a:xfrm>
            <a:off x="6490894" y="2357094"/>
            <a:ext cx="309562" cy="180975"/>
          </a:xfrm>
          <a:prstGeom prst="rect">
            <a:avLst/>
          </a:pr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6" name="Google Shape;2806;p47"/>
          <p:cNvSpPr txBox="1"/>
          <p:nvPr/>
        </p:nvSpPr>
        <p:spPr>
          <a:xfrm>
            <a:off x="6228168" y="2266226"/>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223.1.1.3</a:t>
            </a:r>
            <a:endParaRPr b="0" i="0" sz="1800" u="none" cap="none" strike="noStrike">
              <a:solidFill>
                <a:srgbClr val="000000"/>
              </a:solidFill>
              <a:latin typeface="Calibri"/>
              <a:ea typeface="Calibri"/>
              <a:cs typeface="Calibri"/>
              <a:sym typeface="Calibri"/>
            </a:endParaRPr>
          </a:p>
        </p:txBody>
      </p:sp>
      <p:sp>
        <p:nvSpPr>
          <p:cNvPr id="2807" name="Google Shape;2807;p47"/>
          <p:cNvSpPr txBox="1"/>
          <p:nvPr/>
        </p:nvSpPr>
        <p:spPr>
          <a:xfrm>
            <a:off x="7503247" y="1653006"/>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223.1.1.4</a:t>
            </a:r>
            <a:endParaRPr b="0" i="0" sz="1800" u="none" cap="none" strike="noStrike">
              <a:solidFill>
                <a:srgbClr val="000000"/>
              </a:solidFill>
              <a:latin typeface="Calibri"/>
              <a:ea typeface="Calibri"/>
              <a:cs typeface="Calibri"/>
              <a:sym typeface="Calibri"/>
            </a:endParaRPr>
          </a:p>
        </p:txBody>
      </p:sp>
      <p:sp>
        <p:nvSpPr>
          <p:cNvPr id="2808" name="Google Shape;2808;p47"/>
          <p:cNvSpPr/>
          <p:nvPr/>
        </p:nvSpPr>
        <p:spPr>
          <a:xfrm>
            <a:off x="4422066" y="4986156"/>
            <a:ext cx="1539875" cy="1070265"/>
          </a:xfrm>
          <a:custGeom>
            <a:rect b="b" l="l" r="r" t="t"/>
            <a:pathLst>
              <a:path extrusionOk="0" h="939" w="970">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809" name="Google Shape;2809;p47"/>
          <p:cNvCxnSpPr/>
          <p:nvPr/>
        </p:nvCxnSpPr>
        <p:spPr>
          <a:xfrm>
            <a:off x="5177716" y="4971706"/>
            <a:ext cx="7938" cy="561975"/>
          </a:xfrm>
          <a:prstGeom prst="straightConnector1">
            <a:avLst/>
          </a:prstGeom>
          <a:noFill/>
          <a:ln cap="flat" cmpd="sng" w="19050">
            <a:solidFill>
              <a:schemeClr val="dk1"/>
            </a:solidFill>
            <a:prstDash val="solid"/>
            <a:round/>
            <a:headEnd len="med" w="med" type="none"/>
            <a:tailEnd len="med" w="med" type="none"/>
          </a:ln>
        </p:spPr>
      </p:cxnSp>
      <p:sp>
        <p:nvSpPr>
          <p:cNvPr id="2810" name="Google Shape;2810;p47"/>
          <p:cNvSpPr txBox="1"/>
          <p:nvPr/>
        </p:nvSpPr>
        <p:spPr>
          <a:xfrm>
            <a:off x="5539955" y="5700513"/>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223.1.2.2</a:t>
            </a:r>
            <a:endParaRPr b="0" i="0" sz="1800" u="none" cap="none" strike="noStrike">
              <a:solidFill>
                <a:srgbClr val="000000"/>
              </a:solidFill>
              <a:latin typeface="Calibri"/>
              <a:ea typeface="Calibri"/>
              <a:cs typeface="Calibri"/>
              <a:sym typeface="Calibri"/>
            </a:endParaRPr>
          </a:p>
        </p:txBody>
      </p:sp>
      <p:sp>
        <p:nvSpPr>
          <p:cNvPr id="2811" name="Google Shape;2811;p47"/>
          <p:cNvSpPr/>
          <p:nvPr/>
        </p:nvSpPr>
        <p:spPr>
          <a:xfrm>
            <a:off x="5126236" y="5097119"/>
            <a:ext cx="128587" cy="180975"/>
          </a:xfrm>
          <a:prstGeom prst="rect">
            <a:avLst/>
          </a:pr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2" name="Google Shape;2812;p47"/>
          <p:cNvSpPr txBox="1"/>
          <p:nvPr/>
        </p:nvSpPr>
        <p:spPr>
          <a:xfrm>
            <a:off x="4593599" y="5014528"/>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223.1.2.6</a:t>
            </a:r>
            <a:endParaRPr b="0" i="0" sz="1800" u="none" cap="none" strike="noStrike">
              <a:solidFill>
                <a:srgbClr val="000000"/>
              </a:solidFill>
              <a:latin typeface="Calibri"/>
              <a:ea typeface="Calibri"/>
              <a:cs typeface="Calibri"/>
              <a:sym typeface="Calibri"/>
            </a:endParaRPr>
          </a:p>
        </p:txBody>
      </p:sp>
      <p:sp>
        <p:nvSpPr>
          <p:cNvPr id="2813" name="Google Shape;2813;p47"/>
          <p:cNvSpPr/>
          <p:nvPr/>
        </p:nvSpPr>
        <p:spPr>
          <a:xfrm>
            <a:off x="7439904" y="4997491"/>
            <a:ext cx="1539875" cy="1129777"/>
          </a:xfrm>
          <a:custGeom>
            <a:rect b="b" l="l" r="r" t="t"/>
            <a:pathLst>
              <a:path extrusionOk="0" h="939" w="970">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814" name="Google Shape;2814;p47"/>
          <p:cNvCxnSpPr/>
          <p:nvPr/>
        </p:nvCxnSpPr>
        <p:spPr>
          <a:xfrm>
            <a:off x="8206666" y="4990756"/>
            <a:ext cx="1588" cy="520700"/>
          </a:xfrm>
          <a:prstGeom prst="straightConnector1">
            <a:avLst/>
          </a:prstGeom>
          <a:noFill/>
          <a:ln cap="flat" cmpd="sng" w="19050">
            <a:solidFill>
              <a:schemeClr val="dk1"/>
            </a:solidFill>
            <a:prstDash val="solid"/>
            <a:round/>
            <a:headEnd len="med" w="med" type="none"/>
            <a:tailEnd len="med" w="med" type="none"/>
          </a:ln>
        </p:spPr>
      </p:cxnSp>
      <p:sp>
        <p:nvSpPr>
          <p:cNvPr id="2815" name="Google Shape;2815;p47"/>
          <p:cNvSpPr txBox="1"/>
          <p:nvPr/>
        </p:nvSpPr>
        <p:spPr>
          <a:xfrm>
            <a:off x="8724768" y="5896208"/>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223.1.3.2</a:t>
            </a:r>
            <a:endParaRPr b="0" i="0" sz="1800" u="none" cap="none" strike="noStrike">
              <a:solidFill>
                <a:srgbClr val="000000"/>
              </a:solidFill>
              <a:latin typeface="Calibri"/>
              <a:ea typeface="Calibri"/>
              <a:cs typeface="Calibri"/>
              <a:sym typeface="Calibri"/>
            </a:endParaRPr>
          </a:p>
        </p:txBody>
      </p:sp>
      <p:sp>
        <p:nvSpPr>
          <p:cNvPr id="2816" name="Google Shape;2816;p47"/>
          <p:cNvSpPr txBox="1"/>
          <p:nvPr/>
        </p:nvSpPr>
        <p:spPr>
          <a:xfrm>
            <a:off x="6953984" y="5797928"/>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223.1.3.1</a:t>
            </a:r>
            <a:endParaRPr b="0" i="0" sz="1800" u="none" cap="none" strike="noStrike">
              <a:solidFill>
                <a:srgbClr val="000000"/>
              </a:solidFill>
              <a:latin typeface="Calibri"/>
              <a:ea typeface="Calibri"/>
              <a:cs typeface="Calibri"/>
              <a:sym typeface="Calibri"/>
            </a:endParaRPr>
          </a:p>
        </p:txBody>
      </p:sp>
      <p:sp>
        <p:nvSpPr>
          <p:cNvPr id="2817" name="Google Shape;2817;p47"/>
          <p:cNvSpPr/>
          <p:nvPr/>
        </p:nvSpPr>
        <p:spPr>
          <a:xfrm>
            <a:off x="8147929" y="5090769"/>
            <a:ext cx="128587" cy="180975"/>
          </a:xfrm>
          <a:prstGeom prst="rect">
            <a:avLst/>
          </a:pr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8" name="Google Shape;2818;p47"/>
          <p:cNvSpPr txBox="1"/>
          <p:nvPr/>
        </p:nvSpPr>
        <p:spPr>
          <a:xfrm>
            <a:off x="7638210" y="5002945"/>
            <a:ext cx="1067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223.1.3.27</a:t>
            </a:r>
            <a:endParaRPr b="0" i="0" sz="1800" u="none" cap="none" strike="noStrike">
              <a:solidFill>
                <a:srgbClr val="000000"/>
              </a:solidFill>
              <a:latin typeface="Calibri"/>
              <a:ea typeface="Calibri"/>
              <a:cs typeface="Calibri"/>
              <a:sym typeface="Calibri"/>
            </a:endParaRPr>
          </a:p>
        </p:txBody>
      </p:sp>
      <p:sp>
        <p:nvSpPr>
          <p:cNvPr id="2819" name="Google Shape;2819;p47"/>
          <p:cNvSpPr txBox="1"/>
          <p:nvPr/>
        </p:nvSpPr>
        <p:spPr>
          <a:xfrm>
            <a:off x="6417554" y="696779"/>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223.1.1.2</a:t>
            </a:r>
            <a:endParaRPr/>
          </a:p>
        </p:txBody>
      </p:sp>
      <p:cxnSp>
        <p:nvCxnSpPr>
          <p:cNvPr id="2820" name="Google Shape;2820;p47"/>
          <p:cNvCxnSpPr/>
          <p:nvPr/>
        </p:nvCxnSpPr>
        <p:spPr>
          <a:xfrm flipH="1" rot="10800000">
            <a:off x="5390441" y="3066706"/>
            <a:ext cx="1114425" cy="1543050"/>
          </a:xfrm>
          <a:prstGeom prst="straightConnector1">
            <a:avLst/>
          </a:prstGeom>
          <a:noFill/>
          <a:ln cap="flat" cmpd="sng" w="28575">
            <a:solidFill>
              <a:schemeClr val="dk1"/>
            </a:solidFill>
            <a:prstDash val="solid"/>
            <a:round/>
            <a:headEnd len="med" w="med" type="none"/>
            <a:tailEnd len="med" w="med" type="none"/>
          </a:ln>
        </p:spPr>
      </p:cxnSp>
      <p:cxnSp>
        <p:nvCxnSpPr>
          <p:cNvPr id="2821" name="Google Shape;2821;p47"/>
          <p:cNvCxnSpPr/>
          <p:nvPr/>
        </p:nvCxnSpPr>
        <p:spPr>
          <a:xfrm rot="10800000">
            <a:off x="6904916" y="3047656"/>
            <a:ext cx="1276350" cy="1543050"/>
          </a:xfrm>
          <a:prstGeom prst="straightConnector1">
            <a:avLst/>
          </a:prstGeom>
          <a:noFill/>
          <a:ln cap="flat" cmpd="sng" w="28575">
            <a:solidFill>
              <a:schemeClr val="dk1"/>
            </a:solidFill>
            <a:prstDash val="solid"/>
            <a:round/>
            <a:headEnd len="med" w="med" type="none"/>
            <a:tailEnd len="med" w="med" type="none"/>
          </a:ln>
        </p:spPr>
      </p:cxnSp>
      <p:cxnSp>
        <p:nvCxnSpPr>
          <p:cNvPr id="2822" name="Google Shape;2822;p47"/>
          <p:cNvCxnSpPr/>
          <p:nvPr/>
        </p:nvCxnSpPr>
        <p:spPr>
          <a:xfrm rot="10800000">
            <a:off x="5580941" y="4809781"/>
            <a:ext cx="2305050" cy="9525"/>
          </a:xfrm>
          <a:prstGeom prst="straightConnector1">
            <a:avLst/>
          </a:prstGeom>
          <a:noFill/>
          <a:ln cap="flat" cmpd="sng" w="28575">
            <a:solidFill>
              <a:schemeClr val="dk1"/>
            </a:solidFill>
            <a:prstDash val="solid"/>
            <a:round/>
            <a:headEnd len="med" w="med" type="none"/>
            <a:tailEnd len="med" w="med" type="none"/>
          </a:ln>
        </p:spPr>
      </p:cxnSp>
      <p:sp>
        <p:nvSpPr>
          <p:cNvPr id="2823" name="Google Shape;2823;p47"/>
          <p:cNvSpPr txBox="1"/>
          <p:nvPr/>
        </p:nvSpPr>
        <p:spPr>
          <a:xfrm>
            <a:off x="6984291" y="2960344"/>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223.1.7.0</a:t>
            </a:r>
            <a:endParaRPr b="0" i="0" sz="1800" u="none" cap="none" strike="noStrike">
              <a:solidFill>
                <a:srgbClr val="000000"/>
              </a:solidFill>
              <a:latin typeface="Calibri"/>
              <a:ea typeface="Calibri"/>
              <a:cs typeface="Calibri"/>
              <a:sym typeface="Calibri"/>
            </a:endParaRPr>
          </a:p>
        </p:txBody>
      </p:sp>
      <p:sp>
        <p:nvSpPr>
          <p:cNvPr id="2824" name="Google Shape;2824;p47"/>
          <p:cNvSpPr txBox="1"/>
          <p:nvPr/>
        </p:nvSpPr>
        <p:spPr>
          <a:xfrm>
            <a:off x="8060616" y="4246219"/>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223.1.7.1</a:t>
            </a:r>
            <a:endParaRPr b="0" i="0" sz="1800" u="none" cap="none" strike="noStrike">
              <a:solidFill>
                <a:srgbClr val="000000"/>
              </a:solidFill>
              <a:latin typeface="Calibri"/>
              <a:ea typeface="Calibri"/>
              <a:cs typeface="Calibri"/>
              <a:sym typeface="Calibri"/>
            </a:endParaRPr>
          </a:p>
        </p:txBody>
      </p:sp>
      <p:sp>
        <p:nvSpPr>
          <p:cNvPr id="2825" name="Google Shape;2825;p47"/>
          <p:cNvSpPr txBox="1"/>
          <p:nvPr/>
        </p:nvSpPr>
        <p:spPr>
          <a:xfrm>
            <a:off x="6822366" y="4503394"/>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223.1.8.0</a:t>
            </a:r>
            <a:endParaRPr b="0" i="0" sz="1800" u="none" cap="none" strike="noStrike">
              <a:solidFill>
                <a:srgbClr val="000000"/>
              </a:solidFill>
              <a:latin typeface="Calibri"/>
              <a:ea typeface="Calibri"/>
              <a:cs typeface="Calibri"/>
              <a:sym typeface="Calibri"/>
            </a:endParaRPr>
          </a:p>
        </p:txBody>
      </p:sp>
      <p:sp>
        <p:nvSpPr>
          <p:cNvPr id="2826" name="Google Shape;2826;p47"/>
          <p:cNvSpPr txBox="1"/>
          <p:nvPr/>
        </p:nvSpPr>
        <p:spPr>
          <a:xfrm>
            <a:off x="5574591" y="4503394"/>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223.1.8.1</a:t>
            </a:r>
            <a:endParaRPr b="0" i="0" sz="1800" u="none" cap="none" strike="noStrike">
              <a:solidFill>
                <a:srgbClr val="000000"/>
              </a:solidFill>
              <a:latin typeface="Calibri"/>
              <a:ea typeface="Calibri"/>
              <a:cs typeface="Calibri"/>
              <a:sym typeface="Calibri"/>
            </a:endParaRPr>
          </a:p>
        </p:txBody>
      </p:sp>
      <p:sp>
        <p:nvSpPr>
          <p:cNvPr id="2827" name="Google Shape;2827;p47"/>
          <p:cNvSpPr txBox="1"/>
          <p:nvPr/>
        </p:nvSpPr>
        <p:spPr>
          <a:xfrm>
            <a:off x="4498266" y="4208119"/>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223.1.9.1</a:t>
            </a:r>
            <a:endParaRPr b="0" i="0" sz="1800" u="none" cap="none" strike="noStrike">
              <a:solidFill>
                <a:srgbClr val="000000"/>
              </a:solidFill>
              <a:latin typeface="Calibri"/>
              <a:ea typeface="Calibri"/>
              <a:cs typeface="Calibri"/>
              <a:sym typeface="Calibri"/>
            </a:endParaRPr>
          </a:p>
        </p:txBody>
      </p:sp>
      <p:sp>
        <p:nvSpPr>
          <p:cNvPr id="2828" name="Google Shape;2828;p47"/>
          <p:cNvSpPr txBox="1"/>
          <p:nvPr/>
        </p:nvSpPr>
        <p:spPr>
          <a:xfrm>
            <a:off x="5365041" y="2969869"/>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223.1.9.2</a:t>
            </a:r>
            <a:endParaRPr b="0" i="0" sz="1800" u="none" cap="none" strike="noStrike">
              <a:solidFill>
                <a:srgbClr val="000000"/>
              </a:solidFill>
              <a:latin typeface="Calibri"/>
              <a:ea typeface="Calibri"/>
              <a:cs typeface="Calibri"/>
              <a:sym typeface="Calibri"/>
            </a:endParaRPr>
          </a:p>
        </p:txBody>
      </p:sp>
      <p:cxnSp>
        <p:nvCxnSpPr>
          <p:cNvPr id="2829" name="Google Shape;2829;p47"/>
          <p:cNvCxnSpPr/>
          <p:nvPr/>
        </p:nvCxnSpPr>
        <p:spPr>
          <a:xfrm>
            <a:off x="6924049" y="1472140"/>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0" name="Google Shape;2830;p47"/>
          <p:cNvCxnSpPr/>
          <p:nvPr/>
        </p:nvCxnSpPr>
        <p:spPr>
          <a:xfrm>
            <a:off x="6094036" y="1530077"/>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1" name="Google Shape;2831;p47"/>
          <p:cNvCxnSpPr/>
          <p:nvPr/>
        </p:nvCxnSpPr>
        <p:spPr>
          <a:xfrm>
            <a:off x="7764139" y="1488513"/>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2" name="Google Shape;2832;p47"/>
          <p:cNvCxnSpPr/>
          <p:nvPr/>
        </p:nvCxnSpPr>
        <p:spPr>
          <a:xfrm>
            <a:off x="8737421" y="5984313"/>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3" name="Google Shape;2833;p47"/>
          <p:cNvCxnSpPr/>
          <p:nvPr/>
        </p:nvCxnSpPr>
        <p:spPr>
          <a:xfrm>
            <a:off x="7871513" y="5970458"/>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4" name="Google Shape;2834;p47"/>
          <p:cNvCxnSpPr/>
          <p:nvPr/>
        </p:nvCxnSpPr>
        <p:spPr>
          <a:xfrm>
            <a:off x="5543948" y="5856158"/>
            <a:ext cx="0" cy="222933"/>
          </a:xfrm>
          <a:prstGeom prst="straightConnector1">
            <a:avLst/>
          </a:prstGeom>
          <a:noFill/>
          <a:ln cap="flat" cmpd="sng" w="19050">
            <a:solidFill>
              <a:schemeClr val="dk1"/>
            </a:solidFill>
            <a:prstDash val="solid"/>
            <a:miter lim="800000"/>
            <a:headEnd len="sm" w="sm" type="none"/>
            <a:tailEnd len="sm" w="sm" type="none"/>
          </a:ln>
        </p:spPr>
      </p:cxnSp>
      <p:cxnSp>
        <p:nvCxnSpPr>
          <p:cNvPr id="2835" name="Google Shape;2835;p47"/>
          <p:cNvCxnSpPr/>
          <p:nvPr/>
        </p:nvCxnSpPr>
        <p:spPr>
          <a:xfrm>
            <a:off x="4750775" y="5894258"/>
            <a:ext cx="0" cy="222933"/>
          </a:xfrm>
          <a:prstGeom prst="straightConnector1">
            <a:avLst/>
          </a:prstGeom>
          <a:noFill/>
          <a:ln cap="flat" cmpd="sng" w="19050">
            <a:solidFill>
              <a:schemeClr val="dk1"/>
            </a:solidFill>
            <a:prstDash val="solid"/>
            <a:miter lim="800000"/>
            <a:headEnd len="sm" w="sm" type="none"/>
            <a:tailEnd len="sm" w="sm" type="none"/>
          </a:ln>
        </p:spPr>
      </p:cxnSp>
      <p:grpSp>
        <p:nvGrpSpPr>
          <p:cNvPr id="2836" name="Google Shape;2836;p47"/>
          <p:cNvGrpSpPr/>
          <p:nvPr/>
        </p:nvGrpSpPr>
        <p:grpSpPr>
          <a:xfrm>
            <a:off x="4286264" y="969986"/>
            <a:ext cx="4571749" cy="5747039"/>
            <a:chOff x="3921589" y="800442"/>
            <a:chExt cx="4571749" cy="5747039"/>
          </a:xfrm>
        </p:grpSpPr>
        <p:grpSp>
          <p:nvGrpSpPr>
            <p:cNvPr id="2837" name="Google Shape;2837;p47"/>
            <p:cNvGrpSpPr/>
            <p:nvPr/>
          </p:nvGrpSpPr>
          <p:grpSpPr>
            <a:xfrm>
              <a:off x="6912267" y="813299"/>
              <a:ext cx="641350" cy="558800"/>
              <a:chOff x="-44" y="1473"/>
              <a:chExt cx="981" cy="1105"/>
            </a:xfrm>
          </p:grpSpPr>
          <p:pic>
            <p:nvPicPr>
              <p:cNvPr descr="desktop_computer_stylized_medium" id="2838" name="Google Shape;2838;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39" name="Google Shape;2839;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40" name="Google Shape;2840;p47"/>
            <p:cNvGrpSpPr/>
            <p:nvPr/>
          </p:nvGrpSpPr>
          <p:grpSpPr>
            <a:xfrm>
              <a:off x="5243214" y="845876"/>
              <a:ext cx="641350" cy="558800"/>
              <a:chOff x="-44" y="1473"/>
              <a:chExt cx="981" cy="1105"/>
            </a:xfrm>
          </p:grpSpPr>
          <p:pic>
            <p:nvPicPr>
              <p:cNvPr descr="desktop_computer_stylized_medium" id="2841" name="Google Shape;2841;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42" name="Google Shape;2842;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43" name="Google Shape;2843;p47"/>
            <p:cNvGrpSpPr/>
            <p:nvPr/>
          </p:nvGrpSpPr>
          <p:grpSpPr>
            <a:xfrm>
              <a:off x="6075064" y="800442"/>
              <a:ext cx="641350" cy="558800"/>
              <a:chOff x="-44" y="1473"/>
              <a:chExt cx="981" cy="1105"/>
            </a:xfrm>
          </p:grpSpPr>
          <p:pic>
            <p:nvPicPr>
              <p:cNvPr descr="desktop_computer_stylized_medium" id="2844" name="Google Shape;2844;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45" name="Google Shape;2845;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46" name="Google Shape;2846;p47"/>
            <p:cNvGrpSpPr/>
            <p:nvPr/>
          </p:nvGrpSpPr>
          <p:grpSpPr>
            <a:xfrm>
              <a:off x="5951096" y="2488367"/>
              <a:ext cx="764498" cy="449705"/>
              <a:chOff x="7493876" y="2774731"/>
              <a:chExt cx="1481958" cy="894622"/>
            </a:xfrm>
          </p:grpSpPr>
          <p:sp>
            <p:nvSpPr>
              <p:cNvPr id="2847" name="Google Shape;2847;p4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848" name="Google Shape;2848;p4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849" name="Google Shape;2849;p47"/>
              <p:cNvGrpSpPr/>
              <p:nvPr/>
            </p:nvGrpSpPr>
            <p:grpSpPr>
              <a:xfrm>
                <a:off x="7713663" y="2848339"/>
                <a:ext cx="1042107" cy="425543"/>
                <a:chOff x="7786941" y="2884917"/>
                <a:chExt cx="897649" cy="353919"/>
              </a:xfrm>
            </p:grpSpPr>
            <p:sp>
              <p:nvSpPr>
                <p:cNvPr id="2850" name="Google Shape;2850;p4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1" name="Google Shape;2851;p4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2" name="Google Shape;2852;p4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3" name="Google Shape;2853;p4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854" name="Google Shape;2854;p47"/>
            <p:cNvGrpSpPr/>
            <p:nvPr/>
          </p:nvGrpSpPr>
          <p:grpSpPr>
            <a:xfrm>
              <a:off x="7452610" y="4364636"/>
              <a:ext cx="764498" cy="449705"/>
              <a:chOff x="7493876" y="2774731"/>
              <a:chExt cx="1481958" cy="894622"/>
            </a:xfrm>
          </p:grpSpPr>
          <p:sp>
            <p:nvSpPr>
              <p:cNvPr id="2855" name="Google Shape;2855;p4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856" name="Google Shape;2856;p4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857" name="Google Shape;2857;p47"/>
              <p:cNvGrpSpPr/>
              <p:nvPr/>
            </p:nvGrpSpPr>
            <p:grpSpPr>
              <a:xfrm>
                <a:off x="7713663" y="2848339"/>
                <a:ext cx="1042107" cy="425543"/>
                <a:chOff x="7786941" y="2884917"/>
                <a:chExt cx="897649" cy="353919"/>
              </a:xfrm>
            </p:grpSpPr>
            <p:sp>
              <p:nvSpPr>
                <p:cNvPr id="2858" name="Google Shape;2858;p4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9" name="Google Shape;2859;p4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0" name="Google Shape;2860;p4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1" name="Google Shape;2861;p4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862" name="Google Shape;2862;p47"/>
            <p:cNvGrpSpPr/>
            <p:nvPr/>
          </p:nvGrpSpPr>
          <p:grpSpPr>
            <a:xfrm>
              <a:off x="4517036" y="4382125"/>
              <a:ext cx="764498" cy="449705"/>
              <a:chOff x="7493876" y="2774731"/>
              <a:chExt cx="1481958" cy="894622"/>
            </a:xfrm>
          </p:grpSpPr>
          <p:sp>
            <p:nvSpPr>
              <p:cNvPr id="2863" name="Google Shape;2863;p4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864" name="Google Shape;2864;p4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865" name="Google Shape;2865;p47"/>
              <p:cNvGrpSpPr/>
              <p:nvPr/>
            </p:nvGrpSpPr>
            <p:grpSpPr>
              <a:xfrm>
                <a:off x="7713663" y="2848339"/>
                <a:ext cx="1042107" cy="425543"/>
                <a:chOff x="7786941" y="2884917"/>
                <a:chExt cx="897649" cy="353919"/>
              </a:xfrm>
            </p:grpSpPr>
            <p:sp>
              <p:nvSpPr>
                <p:cNvPr id="2866" name="Google Shape;2866;p4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7" name="Google Shape;2867;p4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8" name="Google Shape;2868;p4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9" name="Google Shape;2869;p4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870" name="Google Shape;2870;p47"/>
            <p:cNvGrpSpPr/>
            <p:nvPr/>
          </p:nvGrpSpPr>
          <p:grpSpPr>
            <a:xfrm>
              <a:off x="7851988" y="5988681"/>
              <a:ext cx="641350" cy="558800"/>
              <a:chOff x="-44" y="1473"/>
              <a:chExt cx="981" cy="1105"/>
            </a:xfrm>
          </p:grpSpPr>
          <p:pic>
            <p:nvPicPr>
              <p:cNvPr descr="desktop_computer_stylized_medium" id="2871" name="Google Shape;2871;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72" name="Google Shape;2872;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73" name="Google Shape;2873;p47"/>
            <p:cNvGrpSpPr/>
            <p:nvPr/>
          </p:nvGrpSpPr>
          <p:grpSpPr>
            <a:xfrm>
              <a:off x="6916190" y="5955947"/>
              <a:ext cx="641350" cy="558800"/>
              <a:chOff x="-44" y="1473"/>
              <a:chExt cx="981" cy="1105"/>
            </a:xfrm>
          </p:grpSpPr>
          <p:pic>
            <p:nvPicPr>
              <p:cNvPr descr="desktop_computer_stylized_medium" id="2874" name="Google Shape;2874;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75" name="Google Shape;2875;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76" name="Google Shape;2876;p47"/>
            <p:cNvGrpSpPr/>
            <p:nvPr/>
          </p:nvGrpSpPr>
          <p:grpSpPr>
            <a:xfrm>
              <a:off x="3921589" y="5865644"/>
              <a:ext cx="641350" cy="558800"/>
              <a:chOff x="-44" y="1473"/>
              <a:chExt cx="981" cy="1105"/>
            </a:xfrm>
          </p:grpSpPr>
          <p:pic>
            <p:nvPicPr>
              <p:cNvPr descr="desktop_computer_stylized_medium" id="2877" name="Google Shape;2877;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78" name="Google Shape;2878;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879" name="Google Shape;2879;p47"/>
            <p:cNvGrpSpPr/>
            <p:nvPr/>
          </p:nvGrpSpPr>
          <p:grpSpPr>
            <a:xfrm>
              <a:off x="4833534" y="5813400"/>
              <a:ext cx="641350" cy="558800"/>
              <a:chOff x="-44" y="1473"/>
              <a:chExt cx="981" cy="1105"/>
            </a:xfrm>
          </p:grpSpPr>
          <p:pic>
            <p:nvPicPr>
              <p:cNvPr descr="desktop_computer_stylized_medium" id="2880" name="Google Shape;2880;p4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81" name="Google Shape;2881;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sp>
        <p:nvSpPr>
          <p:cNvPr id="2882" name="Google Shape;2882;p47"/>
          <p:cNvSpPr txBox="1"/>
          <p:nvPr/>
        </p:nvSpPr>
        <p:spPr>
          <a:xfrm>
            <a:off x="3806646" y="5680761"/>
            <a:ext cx="9637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223.1.2.1</a:t>
            </a:r>
            <a:endParaRPr b="0" i="0" sz="1800" u="none" cap="none" strike="noStrike">
              <a:solidFill>
                <a:srgbClr val="000000"/>
              </a:solidFill>
              <a:latin typeface="Calibri"/>
              <a:ea typeface="Calibri"/>
              <a:cs typeface="Calibri"/>
              <a:sym typeface="Calibri"/>
            </a:endParaRPr>
          </a:p>
        </p:txBody>
      </p:sp>
      <p:grpSp>
        <p:nvGrpSpPr>
          <p:cNvPr id="2883" name="Google Shape;2883;p47"/>
          <p:cNvGrpSpPr/>
          <p:nvPr/>
        </p:nvGrpSpPr>
        <p:grpSpPr>
          <a:xfrm>
            <a:off x="1986526" y="1071853"/>
            <a:ext cx="9056493" cy="4702911"/>
            <a:chOff x="2970204" y="933306"/>
            <a:chExt cx="9056493" cy="4702911"/>
          </a:xfrm>
        </p:grpSpPr>
        <p:grpSp>
          <p:nvGrpSpPr>
            <p:cNvPr id="2884" name="Google Shape;2884;p47"/>
            <p:cNvGrpSpPr/>
            <p:nvPr/>
          </p:nvGrpSpPr>
          <p:grpSpPr>
            <a:xfrm>
              <a:off x="8152109" y="933306"/>
              <a:ext cx="3244327" cy="864497"/>
              <a:chOff x="6090834" y="607842"/>
              <a:chExt cx="3244327" cy="864497"/>
            </a:xfrm>
          </p:grpSpPr>
          <p:sp>
            <p:nvSpPr>
              <p:cNvPr id="2885" name="Google Shape;2885;p47"/>
              <p:cNvSpPr txBox="1"/>
              <p:nvPr/>
            </p:nvSpPr>
            <p:spPr>
              <a:xfrm>
                <a:off x="7255489" y="607842"/>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223.1.1/24</a:t>
                </a:r>
                <a:endParaRPr/>
              </a:p>
            </p:txBody>
          </p:sp>
          <p:cxnSp>
            <p:nvCxnSpPr>
              <p:cNvPr id="2886" name="Google Shape;2886;p47"/>
              <p:cNvCxnSpPr/>
              <p:nvPr/>
            </p:nvCxnSpPr>
            <p:spPr>
              <a:xfrm flipH="1">
                <a:off x="6090834" y="866887"/>
                <a:ext cx="1222333" cy="605452"/>
              </a:xfrm>
              <a:prstGeom prst="straightConnector1">
                <a:avLst/>
              </a:prstGeom>
              <a:noFill/>
              <a:ln cap="flat" cmpd="sng" w="19050">
                <a:solidFill>
                  <a:srgbClr val="C00000"/>
                </a:solidFill>
                <a:prstDash val="solid"/>
                <a:miter lim="800000"/>
                <a:headEnd len="sm" w="sm" type="none"/>
                <a:tailEnd len="sm" w="sm" type="none"/>
              </a:ln>
            </p:spPr>
          </p:cxnSp>
        </p:grpSp>
        <p:grpSp>
          <p:nvGrpSpPr>
            <p:cNvPr id="2887" name="Google Shape;2887;p47"/>
            <p:cNvGrpSpPr/>
            <p:nvPr/>
          </p:nvGrpSpPr>
          <p:grpSpPr>
            <a:xfrm>
              <a:off x="8567981" y="2945502"/>
              <a:ext cx="2717381" cy="632023"/>
              <a:chOff x="6090835" y="840316"/>
              <a:chExt cx="2717381" cy="632023"/>
            </a:xfrm>
          </p:grpSpPr>
          <p:sp>
            <p:nvSpPr>
              <p:cNvPr id="2888" name="Google Shape;2888;p47"/>
              <p:cNvSpPr txBox="1"/>
              <p:nvPr/>
            </p:nvSpPr>
            <p:spPr>
              <a:xfrm>
                <a:off x="6728544" y="840316"/>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223.1.7/24</a:t>
                </a:r>
                <a:endParaRPr/>
              </a:p>
            </p:txBody>
          </p:sp>
          <p:cxnSp>
            <p:nvCxnSpPr>
              <p:cNvPr id="2889" name="Google Shape;2889;p47"/>
              <p:cNvCxnSpPr/>
              <p:nvPr/>
            </p:nvCxnSpPr>
            <p:spPr>
              <a:xfrm flipH="1">
                <a:off x="6090835" y="1102963"/>
                <a:ext cx="700005" cy="369376"/>
              </a:xfrm>
              <a:prstGeom prst="straightConnector1">
                <a:avLst/>
              </a:prstGeom>
              <a:noFill/>
              <a:ln cap="flat" cmpd="sng" w="19050">
                <a:solidFill>
                  <a:srgbClr val="C00000"/>
                </a:solidFill>
                <a:prstDash val="solid"/>
                <a:miter lim="800000"/>
                <a:headEnd len="sm" w="sm" type="none"/>
                <a:tailEnd len="sm" w="sm" type="none"/>
              </a:ln>
            </p:spPr>
          </p:cxnSp>
        </p:grpSp>
        <p:grpSp>
          <p:nvGrpSpPr>
            <p:cNvPr id="2890" name="Google Shape;2890;p47"/>
            <p:cNvGrpSpPr/>
            <p:nvPr/>
          </p:nvGrpSpPr>
          <p:grpSpPr>
            <a:xfrm>
              <a:off x="9262822" y="5019691"/>
              <a:ext cx="2763875" cy="616526"/>
              <a:chOff x="6090835" y="855813"/>
              <a:chExt cx="2763875" cy="616526"/>
            </a:xfrm>
          </p:grpSpPr>
          <p:sp>
            <p:nvSpPr>
              <p:cNvPr id="2891" name="Google Shape;2891;p47"/>
              <p:cNvSpPr txBox="1"/>
              <p:nvPr/>
            </p:nvSpPr>
            <p:spPr>
              <a:xfrm>
                <a:off x="6775038" y="855813"/>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223.1.3/24</a:t>
                </a:r>
                <a:endParaRPr/>
              </a:p>
            </p:txBody>
          </p:sp>
          <p:cxnSp>
            <p:nvCxnSpPr>
              <p:cNvPr id="2892" name="Google Shape;2892;p47"/>
              <p:cNvCxnSpPr/>
              <p:nvPr/>
            </p:nvCxnSpPr>
            <p:spPr>
              <a:xfrm flipH="1">
                <a:off x="6090835" y="1102963"/>
                <a:ext cx="700005" cy="369376"/>
              </a:xfrm>
              <a:prstGeom prst="straightConnector1">
                <a:avLst/>
              </a:prstGeom>
              <a:noFill/>
              <a:ln cap="flat" cmpd="sng" w="19050">
                <a:solidFill>
                  <a:srgbClr val="C00000"/>
                </a:solidFill>
                <a:prstDash val="solid"/>
                <a:miter lim="800000"/>
                <a:headEnd len="sm" w="sm" type="none"/>
                <a:tailEnd len="sm" w="sm" type="none"/>
              </a:ln>
            </p:spPr>
          </p:cxnSp>
        </p:grpSp>
        <p:grpSp>
          <p:nvGrpSpPr>
            <p:cNvPr id="2893" name="Google Shape;2893;p47"/>
            <p:cNvGrpSpPr/>
            <p:nvPr/>
          </p:nvGrpSpPr>
          <p:grpSpPr>
            <a:xfrm>
              <a:off x="2970204" y="4924121"/>
              <a:ext cx="2681511" cy="616523"/>
              <a:chOff x="2350272" y="4955118"/>
              <a:chExt cx="2681511" cy="616523"/>
            </a:xfrm>
          </p:grpSpPr>
          <p:sp>
            <p:nvSpPr>
              <p:cNvPr id="2894" name="Google Shape;2894;p47"/>
              <p:cNvSpPr txBox="1"/>
              <p:nvPr/>
            </p:nvSpPr>
            <p:spPr>
              <a:xfrm>
                <a:off x="2350272" y="4955118"/>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223.1.2/24</a:t>
                </a:r>
                <a:endParaRPr/>
              </a:p>
            </p:txBody>
          </p:sp>
          <p:cxnSp>
            <p:nvCxnSpPr>
              <p:cNvPr id="2895" name="Google Shape;2895;p47"/>
              <p:cNvCxnSpPr/>
              <p:nvPr/>
            </p:nvCxnSpPr>
            <p:spPr>
              <a:xfrm>
                <a:off x="4331778" y="5202265"/>
                <a:ext cx="700005" cy="369376"/>
              </a:xfrm>
              <a:prstGeom prst="straightConnector1">
                <a:avLst/>
              </a:prstGeom>
              <a:noFill/>
              <a:ln cap="flat" cmpd="sng" w="19050">
                <a:solidFill>
                  <a:srgbClr val="C00000"/>
                </a:solidFill>
                <a:prstDash val="solid"/>
                <a:miter lim="800000"/>
                <a:headEnd len="sm" w="sm" type="none"/>
                <a:tailEnd len="sm" w="sm" type="none"/>
              </a:ln>
            </p:spPr>
          </p:cxnSp>
        </p:grpSp>
        <p:grpSp>
          <p:nvGrpSpPr>
            <p:cNvPr id="2896" name="Google Shape;2896;p47"/>
            <p:cNvGrpSpPr/>
            <p:nvPr/>
          </p:nvGrpSpPr>
          <p:grpSpPr>
            <a:xfrm>
              <a:off x="4362467" y="3185728"/>
              <a:ext cx="2495532" cy="492537"/>
              <a:chOff x="2536251" y="5079104"/>
              <a:chExt cx="2495532" cy="492537"/>
            </a:xfrm>
          </p:grpSpPr>
          <p:sp>
            <p:nvSpPr>
              <p:cNvPr id="2897" name="Google Shape;2897;p47"/>
              <p:cNvSpPr txBox="1"/>
              <p:nvPr/>
            </p:nvSpPr>
            <p:spPr>
              <a:xfrm>
                <a:off x="2536251" y="5079104"/>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223.1.9/24</a:t>
                </a:r>
                <a:endParaRPr/>
              </a:p>
            </p:txBody>
          </p:sp>
          <p:cxnSp>
            <p:nvCxnSpPr>
              <p:cNvPr id="2898" name="Google Shape;2898;p47"/>
              <p:cNvCxnSpPr/>
              <p:nvPr/>
            </p:nvCxnSpPr>
            <p:spPr>
              <a:xfrm>
                <a:off x="4559085" y="5349499"/>
                <a:ext cx="472698" cy="222142"/>
              </a:xfrm>
              <a:prstGeom prst="straightConnector1">
                <a:avLst/>
              </a:prstGeom>
              <a:noFill/>
              <a:ln cap="flat" cmpd="sng" w="19050">
                <a:solidFill>
                  <a:srgbClr val="C00000"/>
                </a:solidFill>
                <a:prstDash val="solid"/>
                <a:miter lim="800000"/>
                <a:headEnd len="sm" w="sm" type="none"/>
                <a:tailEnd len="sm" w="sm" type="none"/>
              </a:ln>
            </p:spPr>
          </p:cxnSp>
        </p:grpSp>
        <p:grpSp>
          <p:nvGrpSpPr>
            <p:cNvPr id="2899" name="Google Shape;2899;p47"/>
            <p:cNvGrpSpPr/>
            <p:nvPr/>
          </p:nvGrpSpPr>
          <p:grpSpPr>
            <a:xfrm>
              <a:off x="6605504" y="4602997"/>
              <a:ext cx="2079672" cy="648084"/>
              <a:chOff x="1320582" y="5594888"/>
              <a:chExt cx="2079672" cy="648084"/>
            </a:xfrm>
          </p:grpSpPr>
          <p:sp>
            <p:nvSpPr>
              <p:cNvPr id="2900" name="Google Shape;2900;p47"/>
              <p:cNvSpPr txBox="1"/>
              <p:nvPr/>
            </p:nvSpPr>
            <p:spPr>
              <a:xfrm>
                <a:off x="1320582" y="5842862"/>
                <a:ext cx="20796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subnet 223.1.8/24</a:t>
                </a:r>
                <a:endParaRPr/>
              </a:p>
            </p:txBody>
          </p:sp>
          <p:cxnSp>
            <p:nvCxnSpPr>
              <p:cNvPr id="2901" name="Google Shape;2901;p47"/>
              <p:cNvCxnSpPr/>
              <p:nvPr/>
            </p:nvCxnSpPr>
            <p:spPr>
              <a:xfrm rot="10800000">
                <a:off x="2355742" y="5594888"/>
                <a:ext cx="0" cy="340963"/>
              </a:xfrm>
              <a:prstGeom prst="straightConnector1">
                <a:avLst/>
              </a:prstGeom>
              <a:noFill/>
              <a:ln cap="flat" cmpd="sng" w="19050">
                <a:solidFill>
                  <a:srgbClr val="C00000"/>
                </a:solidFill>
                <a:prstDash val="solid"/>
                <a:miter lim="800000"/>
                <a:headEnd len="sm" w="sm" type="none"/>
                <a:tailEnd len="sm" w="sm" type="none"/>
              </a:ln>
            </p:spPr>
          </p:cxnSp>
        </p:grpSp>
      </p:grpSp>
      <p:sp>
        <p:nvSpPr>
          <p:cNvPr id="2902" name="Google Shape;2902;p47"/>
          <p:cNvSpPr txBox="1"/>
          <p:nvPr/>
        </p:nvSpPr>
        <p:spPr>
          <a:xfrm>
            <a:off x="27387" y="5243881"/>
            <a:ext cx="432211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48135"/>
                </a:solidFill>
                <a:latin typeface="Calibri"/>
                <a:ea typeface="Calibri"/>
                <a:cs typeface="Calibri"/>
                <a:sym typeface="Calibri"/>
              </a:rPr>
              <a:t>A 32-bit combination used to describe which portion of an address refers to the subnet and which part refers to the host.</a:t>
            </a:r>
            <a:endParaRPr b="1" sz="2400">
              <a:solidFill>
                <a:srgbClr val="54813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36"/>
                                        </p:tgtEl>
                                      </p:cBhvr>
                                    </p:animEffect>
                                    <p:set>
                                      <p:cBhvr>
                                        <p:cTn dur="1" fill="hold">
                                          <p:stCondLst>
                                            <p:cond delay="500"/>
                                          </p:stCondLst>
                                        </p:cTn>
                                        <p:tgtEl>
                                          <p:spTgt spid="28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500"/>
                                        <p:tgtEl>
                                          <p:spTgt spid="2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2"/>
                                        </p:tgtEl>
                                        <p:attrNameLst>
                                          <p:attrName>style.visibility</p:attrName>
                                        </p:attrNameLst>
                                      </p:cBhvr>
                                      <p:to>
                                        <p:strVal val="visible"/>
                                      </p:to>
                                    </p:set>
                                    <p:animEffect filter="fade" transition="in">
                                      <p:cBhvr>
                                        <p:cTn dur="1000"/>
                                        <p:tgtEl>
                                          <p:spTgt spid="2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pic>
        <p:nvPicPr>
          <p:cNvPr descr="A close up of a logo&#10;&#10;Description automatically generated" id="2907" name="Google Shape;2907;p4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08" name="Google Shape;2908;p4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09" name="Google Shape;2909;p4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10" name="Google Shape;2910;p4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CIDR</a:t>
            </a:r>
            <a:endParaRPr/>
          </a:p>
        </p:txBody>
      </p:sp>
      <p:sp>
        <p:nvSpPr>
          <p:cNvPr id="2911" name="Google Shape;2911;p48"/>
          <p:cNvSpPr txBox="1"/>
          <p:nvPr/>
        </p:nvSpPr>
        <p:spPr>
          <a:xfrm>
            <a:off x="148960" y="1546151"/>
            <a:ext cx="8717950" cy="2078064"/>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8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CIDR:</a:t>
            </a:r>
            <a:r>
              <a:rPr b="0" i="0" lang="en-US" sz="3200" u="none" cap="none" strike="noStrike">
                <a:solidFill>
                  <a:srgbClr val="000000"/>
                </a:solidFill>
                <a:latin typeface="Calibri"/>
                <a:ea typeface="Calibri"/>
                <a:cs typeface="Calibri"/>
                <a:sym typeface="Calibri"/>
              </a:rPr>
              <a:t> </a:t>
            </a:r>
            <a:r>
              <a:rPr b="0" i="0" lang="en-US" sz="3200" u="none" cap="none" strike="noStrike">
                <a:solidFill>
                  <a:srgbClr val="CC0000"/>
                </a:solidFill>
                <a:latin typeface="Calibri"/>
                <a:ea typeface="Calibri"/>
                <a:cs typeface="Calibri"/>
                <a:sym typeface="Calibri"/>
              </a:rPr>
              <a:t>C</a:t>
            </a:r>
            <a:r>
              <a:rPr b="0" i="0" lang="en-US" sz="3200" u="none" cap="none" strike="noStrike">
                <a:solidFill>
                  <a:srgbClr val="000000"/>
                </a:solidFill>
                <a:latin typeface="Calibri"/>
                <a:ea typeface="Calibri"/>
                <a:cs typeface="Calibri"/>
                <a:sym typeface="Calibri"/>
              </a:rPr>
              <a:t>lassless </a:t>
            </a:r>
            <a:r>
              <a:rPr b="0" i="0" lang="en-US" sz="3200" u="none" cap="none" strike="noStrike">
                <a:solidFill>
                  <a:srgbClr val="CC0000"/>
                </a:solidFill>
                <a:latin typeface="Calibri"/>
                <a:ea typeface="Calibri"/>
                <a:cs typeface="Calibri"/>
                <a:sym typeface="Calibri"/>
              </a:rPr>
              <a:t>I</a:t>
            </a:r>
            <a:r>
              <a:rPr b="0" i="0" lang="en-US" sz="3200" u="none" cap="none" strike="noStrike">
                <a:solidFill>
                  <a:srgbClr val="000000"/>
                </a:solidFill>
                <a:latin typeface="Calibri"/>
                <a:ea typeface="Calibri"/>
                <a:cs typeface="Calibri"/>
                <a:sym typeface="Calibri"/>
              </a:rPr>
              <a:t>nter</a:t>
            </a:r>
            <a:r>
              <a:rPr b="0" i="0" lang="en-US" sz="3200" u="none" cap="none" strike="noStrike">
                <a:solidFill>
                  <a:srgbClr val="CC0000"/>
                </a:solidFill>
                <a:latin typeface="Calibri"/>
                <a:ea typeface="Calibri"/>
                <a:cs typeface="Calibri"/>
                <a:sym typeface="Calibri"/>
              </a:rPr>
              <a:t>D</a:t>
            </a:r>
            <a:r>
              <a:rPr b="0" i="0" lang="en-US" sz="3200" u="none" cap="none" strike="noStrike">
                <a:solidFill>
                  <a:srgbClr val="000000"/>
                </a:solidFill>
                <a:latin typeface="Calibri"/>
                <a:ea typeface="Calibri"/>
                <a:cs typeface="Calibri"/>
                <a:sym typeface="Calibri"/>
              </a:rPr>
              <a:t>omain </a:t>
            </a:r>
            <a:r>
              <a:rPr b="0" i="0" lang="en-US" sz="3200" u="none" cap="none" strike="noStrike">
                <a:solidFill>
                  <a:srgbClr val="CC0000"/>
                </a:solidFill>
                <a:latin typeface="Calibri"/>
                <a:ea typeface="Calibri"/>
                <a:cs typeface="Calibri"/>
                <a:sym typeface="Calibri"/>
              </a:rPr>
              <a:t>R</a:t>
            </a:r>
            <a:r>
              <a:rPr b="0" i="0" lang="en-US" sz="3200" u="none" cap="none" strike="noStrike">
                <a:solidFill>
                  <a:srgbClr val="000000"/>
                </a:solidFill>
                <a:latin typeface="Calibri"/>
                <a:ea typeface="Calibri"/>
                <a:cs typeface="Calibri"/>
                <a:sym typeface="Calibri"/>
              </a:rPr>
              <a:t>outing </a:t>
            </a:r>
            <a:r>
              <a:rPr b="0" i="0" lang="en-US" sz="2400" u="none" cap="none" strike="noStrike">
                <a:solidFill>
                  <a:srgbClr val="000000"/>
                </a:solidFill>
                <a:latin typeface="Calibri"/>
                <a:ea typeface="Calibri"/>
                <a:cs typeface="Calibri"/>
                <a:sym typeface="Calibri"/>
              </a:rPr>
              <a:t>(pronounced “cider”)</a:t>
            </a:r>
            <a:endParaRPr b="0" i="0" sz="3200" u="none" cap="none" strike="noStrike">
              <a:solidFill>
                <a:srgbClr val="000000"/>
              </a:solidFill>
              <a:latin typeface="Calibri"/>
              <a:ea typeface="Calibri"/>
              <a:cs typeface="Calibri"/>
              <a:sym typeface="Calibri"/>
            </a:endParaRPr>
          </a:p>
          <a:p>
            <a:pPr indent="-231775" lvl="1" marL="695325" marR="0" rtl="0" algn="l">
              <a:lnSpc>
                <a:spcPct val="8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subnet portion of address of arbitrary length</a:t>
            </a:r>
            <a:endParaRPr/>
          </a:p>
          <a:p>
            <a:pPr indent="-231775" lvl="1" marL="695325" marR="0" rtl="0" algn="l">
              <a:lnSpc>
                <a:spcPct val="8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address format: </a:t>
            </a:r>
            <a:r>
              <a:rPr b="0" i="0" lang="en-US" sz="2800" u="none" cap="none" strike="noStrike">
                <a:solidFill>
                  <a:srgbClr val="CC0000"/>
                </a:solidFill>
                <a:latin typeface="Calibri"/>
                <a:ea typeface="Calibri"/>
                <a:cs typeface="Calibri"/>
                <a:sym typeface="Calibri"/>
              </a:rPr>
              <a:t>a.b.c.d/x</a:t>
            </a:r>
            <a:r>
              <a:rPr b="0" i="0" lang="en-US" sz="2800" u="none" cap="none" strike="noStrike">
                <a:solidFill>
                  <a:srgbClr val="000000"/>
                </a:solidFill>
                <a:latin typeface="Calibri"/>
                <a:ea typeface="Calibri"/>
                <a:cs typeface="Calibri"/>
                <a:sym typeface="Calibri"/>
              </a:rPr>
              <a:t>, where x is # bits in subnet portion of address</a:t>
            </a:r>
            <a:endParaRPr/>
          </a:p>
          <a:p>
            <a:pPr indent="-80962" lvl="1" marL="582613" marR="0" rtl="0" algn="l">
              <a:lnSpc>
                <a:spcPct val="8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grpSp>
        <p:nvGrpSpPr>
          <p:cNvPr id="2912" name="Google Shape;2912;p48"/>
          <p:cNvGrpSpPr/>
          <p:nvPr/>
        </p:nvGrpSpPr>
        <p:grpSpPr>
          <a:xfrm>
            <a:off x="2480711" y="3904837"/>
            <a:ext cx="6124575" cy="1624012"/>
            <a:chOff x="3242716" y="3863272"/>
            <a:chExt cx="6124575" cy="1624012"/>
          </a:xfrm>
        </p:grpSpPr>
        <p:sp>
          <p:nvSpPr>
            <p:cNvPr id="2913" name="Google Shape;2913;p48"/>
            <p:cNvSpPr txBox="1"/>
            <p:nvPr/>
          </p:nvSpPr>
          <p:spPr>
            <a:xfrm>
              <a:off x="3242716" y="4444297"/>
              <a:ext cx="61245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400"/>
                <a:buFont typeface="Arial"/>
                <a:buNone/>
              </a:pPr>
              <a:r>
                <a:rPr b="0" i="0" lang="en-US" sz="2400" u="none" cap="none" strike="noStrike">
                  <a:solidFill>
                    <a:srgbClr val="000099"/>
                  </a:solidFill>
                  <a:latin typeface="Arial"/>
                  <a:ea typeface="Arial"/>
                  <a:cs typeface="Arial"/>
                  <a:sym typeface="Arial"/>
                </a:rPr>
                <a:t>11001000  00010111  0001000</a:t>
              </a:r>
              <a:r>
                <a:rPr b="0" i="0" lang="en-US" sz="2400" u="none" cap="none" strike="noStrike">
                  <a:solidFill>
                    <a:srgbClr val="000000"/>
                  </a:solidFill>
                  <a:latin typeface="Arial"/>
                  <a:ea typeface="Arial"/>
                  <a:cs typeface="Arial"/>
                  <a:sym typeface="Arial"/>
                </a:rPr>
                <a:t>0  00000000</a:t>
              </a:r>
              <a:endParaRPr b="0" i="0" sz="2400" u="none" cap="none" strike="noStrike">
                <a:solidFill>
                  <a:srgbClr val="000000"/>
                </a:solidFill>
                <a:latin typeface="Times New Roman"/>
                <a:ea typeface="Times New Roman"/>
                <a:cs typeface="Times New Roman"/>
                <a:sym typeface="Times New Roman"/>
              </a:endParaRPr>
            </a:p>
          </p:txBody>
        </p:sp>
        <p:sp>
          <p:nvSpPr>
            <p:cNvPr id="2914" name="Google Shape;2914;p48"/>
            <p:cNvSpPr txBox="1"/>
            <p:nvPr/>
          </p:nvSpPr>
          <p:spPr>
            <a:xfrm>
              <a:off x="4904829" y="3899784"/>
              <a:ext cx="86995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1800"/>
                <a:buFont typeface="Arial"/>
                <a:buNone/>
              </a:pPr>
              <a:r>
                <a:rPr b="0" i="0" lang="en-US" sz="1800" u="none" cap="none" strike="noStrike">
                  <a:solidFill>
                    <a:srgbClr val="000099"/>
                  </a:solidFill>
                  <a:latin typeface="Arial"/>
                  <a:ea typeface="Arial"/>
                  <a:cs typeface="Arial"/>
                  <a:sym typeface="Arial"/>
                </a:rPr>
                <a:t>subnet</a:t>
              </a:r>
              <a:endParaRPr/>
            </a:p>
            <a:p>
              <a:pPr indent="0" lvl="0" marL="0" marR="0" rtl="0" algn="ctr">
                <a:lnSpc>
                  <a:spcPct val="100000"/>
                </a:lnSpc>
                <a:spcBef>
                  <a:spcPts val="0"/>
                </a:spcBef>
                <a:spcAft>
                  <a:spcPts val="0"/>
                </a:spcAft>
                <a:buClr>
                  <a:srgbClr val="000099"/>
                </a:buClr>
                <a:buSzPts val="1800"/>
                <a:buFont typeface="Arial"/>
                <a:buNone/>
              </a:pPr>
              <a:r>
                <a:rPr b="0" i="0" lang="en-US" sz="1800" u="none" cap="none" strike="noStrike">
                  <a:solidFill>
                    <a:srgbClr val="000099"/>
                  </a:solidFill>
                  <a:latin typeface="Arial"/>
                  <a:ea typeface="Arial"/>
                  <a:cs typeface="Arial"/>
                  <a:sym typeface="Arial"/>
                </a:rPr>
                <a:t>part</a:t>
              </a:r>
              <a:endParaRPr/>
            </a:p>
          </p:txBody>
        </p:sp>
        <p:sp>
          <p:nvSpPr>
            <p:cNvPr id="2915" name="Google Shape;2915;p48"/>
            <p:cNvSpPr txBox="1"/>
            <p:nvPr/>
          </p:nvSpPr>
          <p:spPr>
            <a:xfrm>
              <a:off x="8184604" y="3863272"/>
              <a:ext cx="61595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host</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part</a:t>
              </a:r>
              <a:endParaRPr/>
            </a:p>
          </p:txBody>
        </p:sp>
        <p:cxnSp>
          <p:nvCxnSpPr>
            <p:cNvPr id="2916" name="Google Shape;2916;p48"/>
            <p:cNvCxnSpPr/>
            <p:nvPr/>
          </p:nvCxnSpPr>
          <p:spPr>
            <a:xfrm>
              <a:off x="5911304" y="4209347"/>
              <a:ext cx="1620837" cy="0"/>
            </a:xfrm>
            <a:prstGeom prst="straightConnector1">
              <a:avLst/>
            </a:prstGeom>
            <a:noFill/>
            <a:ln cap="flat" cmpd="sng" w="28575">
              <a:solidFill>
                <a:srgbClr val="000099"/>
              </a:solidFill>
              <a:prstDash val="solid"/>
              <a:round/>
              <a:headEnd len="med" w="med" type="none"/>
              <a:tailEnd len="med" w="med" type="triangle"/>
            </a:ln>
          </p:spPr>
        </p:cxnSp>
        <p:cxnSp>
          <p:nvCxnSpPr>
            <p:cNvPr id="2917" name="Google Shape;2917;p48"/>
            <p:cNvCxnSpPr/>
            <p:nvPr/>
          </p:nvCxnSpPr>
          <p:spPr>
            <a:xfrm>
              <a:off x="8702129" y="4198234"/>
              <a:ext cx="595312" cy="0"/>
            </a:xfrm>
            <a:prstGeom prst="straightConnector1">
              <a:avLst/>
            </a:prstGeom>
            <a:noFill/>
            <a:ln cap="flat" cmpd="sng" w="28575">
              <a:solidFill>
                <a:schemeClr val="dk1"/>
              </a:solidFill>
              <a:prstDash val="solid"/>
              <a:round/>
              <a:headEnd len="med" w="med" type="none"/>
              <a:tailEnd len="med" w="med" type="triangle"/>
            </a:ln>
          </p:spPr>
        </p:cxnSp>
        <p:sp>
          <p:nvSpPr>
            <p:cNvPr id="2918" name="Google Shape;2918;p48"/>
            <p:cNvSpPr txBox="1"/>
            <p:nvPr/>
          </p:nvSpPr>
          <p:spPr>
            <a:xfrm>
              <a:off x="5179466" y="5030084"/>
              <a:ext cx="22193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200.23.16.0/23</a:t>
              </a:r>
              <a:endParaRPr b="0" i="0" sz="1800" u="none" cap="none" strike="noStrike">
                <a:solidFill>
                  <a:srgbClr val="000000"/>
                </a:solidFill>
                <a:latin typeface="Arial"/>
                <a:ea typeface="Arial"/>
                <a:cs typeface="Arial"/>
                <a:sym typeface="Arial"/>
              </a:endParaRPr>
            </a:p>
          </p:txBody>
        </p:sp>
        <p:cxnSp>
          <p:nvCxnSpPr>
            <p:cNvPr id="2919" name="Google Shape;2919;p48"/>
            <p:cNvCxnSpPr/>
            <p:nvPr/>
          </p:nvCxnSpPr>
          <p:spPr>
            <a:xfrm rot="10800000">
              <a:off x="3312566" y="4199822"/>
              <a:ext cx="1438275" cy="0"/>
            </a:xfrm>
            <a:prstGeom prst="straightConnector1">
              <a:avLst/>
            </a:prstGeom>
            <a:noFill/>
            <a:ln cap="flat" cmpd="sng" w="28575">
              <a:solidFill>
                <a:srgbClr val="000099"/>
              </a:solidFill>
              <a:prstDash val="solid"/>
              <a:round/>
              <a:headEnd len="med" w="med" type="none"/>
              <a:tailEnd len="med" w="med" type="triangle"/>
            </a:ln>
          </p:spPr>
        </p:cxnSp>
        <p:cxnSp>
          <p:nvCxnSpPr>
            <p:cNvPr id="2920" name="Google Shape;2920;p48"/>
            <p:cNvCxnSpPr/>
            <p:nvPr/>
          </p:nvCxnSpPr>
          <p:spPr>
            <a:xfrm rot="10800000">
              <a:off x="7571829" y="4210934"/>
              <a:ext cx="647700" cy="0"/>
            </a:xfrm>
            <a:prstGeom prst="straightConnector1">
              <a:avLst/>
            </a:prstGeom>
            <a:noFill/>
            <a:ln cap="flat" cmpd="sng" w="19050">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gtEl>
                                        <p:attrNameLst>
                                          <p:attrName>style.visibility</p:attrName>
                                        </p:attrNameLst>
                                      </p:cBhvr>
                                      <p:to>
                                        <p:strVal val="visible"/>
                                      </p:to>
                                    </p:set>
                                    <p:animEffect filter="fade" transition="in">
                                      <p:cBhvr>
                                        <p:cTn dur="500"/>
                                        <p:tgtEl>
                                          <p:spTgt spid="2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pic>
        <p:nvPicPr>
          <p:cNvPr descr="A close up of a logo&#10;&#10;Description automatically generated" id="2925" name="Google Shape;2925;p4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26" name="Google Shape;2926;p4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27" name="Google Shape;2927;p4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28" name="Google Shape;2928;p4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CIDR</a:t>
            </a:r>
            <a:endParaRPr/>
          </a:p>
        </p:txBody>
      </p:sp>
      <p:pic>
        <p:nvPicPr>
          <p:cNvPr id="2929" name="Google Shape;2929;p49"/>
          <p:cNvPicPr preferRelativeResize="0"/>
          <p:nvPr/>
        </p:nvPicPr>
        <p:blipFill rotWithShape="1">
          <a:blip r:embed="rId4">
            <a:alphaModFix/>
          </a:blip>
          <a:srcRect b="0" l="0" r="0" t="0"/>
          <a:stretch/>
        </p:blipFill>
        <p:spPr>
          <a:xfrm>
            <a:off x="371880" y="1404259"/>
            <a:ext cx="6084338" cy="53727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A close up of a logo&#10;&#10;Description automatically generated" id="669" name="Google Shape;669;p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670" name="Google Shape;670;p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671" name="Google Shape;671;p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672" name="Google Shape;672;p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Two Key Network-layer Functions</a:t>
            </a:r>
            <a:endParaRPr/>
          </a:p>
        </p:txBody>
      </p:sp>
      <p:sp>
        <p:nvSpPr>
          <p:cNvPr id="673" name="Google Shape;673;p5"/>
          <p:cNvSpPr txBox="1"/>
          <p:nvPr>
            <p:ph idx="1" type="body"/>
          </p:nvPr>
        </p:nvSpPr>
        <p:spPr>
          <a:xfrm>
            <a:off x="240644" y="1514197"/>
            <a:ext cx="5181600" cy="189079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C0000"/>
              </a:buClr>
              <a:buSzPts val="2800"/>
              <a:buNone/>
            </a:pPr>
            <a:r>
              <a:rPr lang="en-US">
                <a:solidFill>
                  <a:srgbClr val="CC0000"/>
                </a:solidFill>
              </a:rPr>
              <a:t>network-layer functions:</a:t>
            </a:r>
            <a:endParaRPr/>
          </a:p>
          <a:p>
            <a:pPr indent="-228600" lvl="0" marL="228600" rtl="0" algn="l">
              <a:lnSpc>
                <a:spcPct val="90000"/>
              </a:lnSpc>
              <a:spcBef>
                <a:spcPts val="600"/>
              </a:spcBef>
              <a:spcAft>
                <a:spcPts val="0"/>
              </a:spcAft>
              <a:buClr>
                <a:srgbClr val="000099"/>
              </a:buClr>
              <a:buSzPts val="2400"/>
              <a:buChar char="•"/>
            </a:pPr>
            <a:r>
              <a:rPr i="1" lang="en-US" sz="2400">
                <a:solidFill>
                  <a:srgbClr val="000099"/>
                </a:solidFill>
              </a:rPr>
              <a:t>forwarding:</a:t>
            </a:r>
            <a:r>
              <a:rPr lang="en-US" sz="2400"/>
              <a:t> move packets from a router’s input link to appropriate router output link</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674" name="Google Shape;674;p5"/>
          <p:cNvSpPr txBox="1"/>
          <p:nvPr/>
        </p:nvSpPr>
        <p:spPr>
          <a:xfrm>
            <a:off x="5451758" y="1540701"/>
            <a:ext cx="5181600" cy="43513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lang="en-US" sz="2800">
                <a:solidFill>
                  <a:srgbClr val="CC0000"/>
                </a:solidFill>
                <a:latin typeface="Calibri"/>
                <a:ea typeface="Calibri"/>
                <a:cs typeface="Calibri"/>
                <a:sym typeface="Calibri"/>
              </a:rPr>
              <a:t>analogy: taking a trip</a:t>
            </a:r>
            <a:endParaRPr/>
          </a:p>
          <a:p>
            <a:pPr indent="-228600" lvl="0" marL="228600" marR="0" rtl="0" algn="l">
              <a:lnSpc>
                <a:spcPct val="85000"/>
              </a:lnSpc>
              <a:spcBef>
                <a:spcPts val="600"/>
              </a:spcBef>
              <a:spcAft>
                <a:spcPts val="0"/>
              </a:spcAft>
              <a:buClr>
                <a:srgbClr val="000099"/>
              </a:buClr>
              <a:buSzPts val="2400"/>
              <a:buFont typeface="Noto Sans Symbols"/>
              <a:buChar char="▪"/>
            </a:pPr>
            <a:r>
              <a:rPr i="1" lang="en-US" sz="2400">
                <a:solidFill>
                  <a:srgbClr val="000099"/>
                </a:solidFill>
                <a:latin typeface="Calibri"/>
                <a:ea typeface="Calibri"/>
                <a:cs typeface="Calibri"/>
                <a:sym typeface="Calibri"/>
              </a:rPr>
              <a:t>forwarding</a:t>
            </a:r>
            <a:r>
              <a:rPr i="1" lang="en-US" sz="2400">
                <a:solidFill>
                  <a:schemeClr val="accent2"/>
                </a:solidFill>
                <a:latin typeface="Calibri"/>
                <a:ea typeface="Calibri"/>
                <a:cs typeface="Calibri"/>
                <a:sym typeface="Calibri"/>
              </a:rPr>
              <a:t>:</a:t>
            </a:r>
            <a:r>
              <a:rPr lang="en-US" sz="2400">
                <a:solidFill>
                  <a:schemeClr val="dk1"/>
                </a:solidFill>
                <a:latin typeface="Calibri"/>
                <a:ea typeface="Calibri"/>
                <a:cs typeface="Calibri"/>
                <a:sym typeface="Calibri"/>
              </a:rPr>
              <a:t> process of getting through single interchange</a:t>
            </a:r>
            <a:endParaRPr/>
          </a:p>
          <a:p>
            <a:pPr indent="0" lvl="0" marL="130175" marR="0" rtl="0" algn="l">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grpSp>
        <p:nvGrpSpPr>
          <p:cNvPr id="675" name="Google Shape;675;p5"/>
          <p:cNvGrpSpPr/>
          <p:nvPr/>
        </p:nvGrpSpPr>
        <p:grpSpPr>
          <a:xfrm>
            <a:off x="5882022" y="3923528"/>
            <a:ext cx="2227101" cy="1745933"/>
            <a:chOff x="6519334" y="4075932"/>
            <a:chExt cx="2227101" cy="1745933"/>
          </a:xfrm>
        </p:grpSpPr>
        <p:pic>
          <p:nvPicPr>
            <p:cNvPr descr="Why traffic apps make congestion worse | Berkeley News" id="676" name="Google Shape;676;p5"/>
            <p:cNvPicPr preferRelativeResize="0"/>
            <p:nvPr/>
          </p:nvPicPr>
          <p:blipFill rotWithShape="1">
            <a:blip r:embed="rId4">
              <a:alphaModFix/>
            </a:blip>
            <a:srcRect b="0" l="0" r="0" t="0"/>
            <a:stretch/>
          </p:blipFill>
          <p:spPr>
            <a:xfrm>
              <a:off x="6606213" y="4075932"/>
              <a:ext cx="2140222" cy="1426815"/>
            </a:xfrm>
            <a:prstGeom prst="rect">
              <a:avLst/>
            </a:prstGeom>
            <a:noFill/>
            <a:ln>
              <a:noFill/>
            </a:ln>
          </p:spPr>
        </p:pic>
        <p:sp>
          <p:nvSpPr>
            <p:cNvPr id="677" name="Google Shape;677;p5"/>
            <p:cNvSpPr txBox="1"/>
            <p:nvPr/>
          </p:nvSpPr>
          <p:spPr>
            <a:xfrm>
              <a:off x="6519334" y="5452533"/>
              <a:ext cx="120924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forwarding</a:t>
              </a:r>
              <a:endParaRPr/>
            </a:p>
          </p:txBody>
        </p:sp>
      </p:grpSp>
      <p:grpSp>
        <p:nvGrpSpPr>
          <p:cNvPr id="678" name="Google Shape;678;p5"/>
          <p:cNvGrpSpPr/>
          <p:nvPr/>
        </p:nvGrpSpPr>
        <p:grpSpPr>
          <a:xfrm>
            <a:off x="8272704" y="4554292"/>
            <a:ext cx="2953118" cy="1640102"/>
            <a:chOff x="8314267" y="4706696"/>
            <a:chExt cx="2953118" cy="1640102"/>
          </a:xfrm>
        </p:grpSpPr>
        <p:pic>
          <p:nvPicPr>
            <p:cNvPr id="679" name="Google Shape;679;p5"/>
            <p:cNvPicPr preferRelativeResize="0"/>
            <p:nvPr/>
          </p:nvPicPr>
          <p:blipFill rotWithShape="1">
            <a:blip r:embed="rId5">
              <a:alphaModFix/>
            </a:blip>
            <a:srcRect b="0" l="0" r="0" t="0"/>
            <a:stretch/>
          </p:blipFill>
          <p:spPr>
            <a:xfrm>
              <a:off x="8415131" y="4706696"/>
              <a:ext cx="2852254" cy="1323319"/>
            </a:xfrm>
            <a:prstGeom prst="rect">
              <a:avLst/>
            </a:prstGeom>
            <a:noFill/>
            <a:ln>
              <a:noFill/>
            </a:ln>
          </p:spPr>
        </p:pic>
        <p:sp>
          <p:nvSpPr>
            <p:cNvPr id="680" name="Google Shape;680;p5"/>
            <p:cNvSpPr txBox="1"/>
            <p:nvPr/>
          </p:nvSpPr>
          <p:spPr>
            <a:xfrm>
              <a:off x="8314267" y="5977466"/>
              <a:ext cx="8654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routing</a:t>
              </a:r>
              <a:endParaRPr/>
            </a:p>
          </p:txBody>
        </p:sp>
      </p:grpSp>
      <p:sp>
        <p:nvSpPr>
          <p:cNvPr id="681" name="Google Shape;681;p5"/>
          <p:cNvSpPr txBox="1"/>
          <p:nvPr/>
        </p:nvSpPr>
        <p:spPr>
          <a:xfrm>
            <a:off x="5352400" y="2874561"/>
            <a:ext cx="5181600" cy="879225"/>
          </a:xfrm>
          <a:prstGeom prst="rect">
            <a:avLst/>
          </a:prstGeom>
          <a:noFill/>
          <a:ln>
            <a:noFill/>
          </a:ln>
        </p:spPr>
        <p:txBody>
          <a:bodyPr anchorCtr="0" anchor="t" bIns="45700" lIns="91425" spcFirstLastPara="1" rIns="91425" wrap="square" tIns="45700">
            <a:normAutofit/>
          </a:bodyPr>
          <a:lstStyle/>
          <a:p>
            <a:pPr indent="-234950" lvl="0" marL="352425"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rgbClr val="000099"/>
                </a:solidFill>
                <a:latin typeface="Calibri"/>
                <a:ea typeface="Calibri"/>
                <a:cs typeface="Calibri"/>
                <a:sym typeface="Calibri"/>
              </a:rPr>
              <a:t>routing:</a:t>
            </a:r>
            <a:r>
              <a:rPr b="0" i="0" lang="en-US" sz="2400" u="none" cap="none" strike="noStrike">
                <a:solidFill>
                  <a:srgbClr val="000000"/>
                </a:solidFill>
                <a:latin typeface="Calibri"/>
                <a:ea typeface="Calibri"/>
                <a:cs typeface="Calibri"/>
                <a:sym typeface="Calibri"/>
              </a:rPr>
              <a:t> process of planning trip from source to destination</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682" name="Google Shape;682;p5"/>
          <p:cNvSpPr txBox="1"/>
          <p:nvPr/>
        </p:nvSpPr>
        <p:spPr>
          <a:xfrm>
            <a:off x="242732" y="3289122"/>
            <a:ext cx="5181600" cy="1856984"/>
          </a:xfrm>
          <a:prstGeom prst="rect">
            <a:avLst/>
          </a:prstGeom>
          <a:noFill/>
          <a:ln>
            <a:noFill/>
          </a:ln>
        </p:spPr>
        <p:txBody>
          <a:bodyPr anchorCtr="0" anchor="t" bIns="45700" lIns="91425" spcFirstLastPara="1" rIns="91425" wrap="square" tIns="45700">
            <a:normAutofit/>
          </a:bodyPr>
          <a:lstStyle/>
          <a:p>
            <a:pPr indent="-234950" lvl="0" marL="352425"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rgbClr val="000099"/>
                </a:solidFill>
                <a:latin typeface="Calibri"/>
                <a:ea typeface="Calibri"/>
                <a:cs typeface="Calibri"/>
                <a:sym typeface="Calibri"/>
              </a:rPr>
              <a:t>routing:</a:t>
            </a:r>
            <a:r>
              <a:rPr b="0" i="0" lang="en-US" sz="2400" u="none" cap="none" strike="noStrike">
                <a:solidFill>
                  <a:srgbClr val="000000"/>
                </a:solidFill>
                <a:latin typeface="Calibri"/>
                <a:ea typeface="Calibri"/>
                <a:cs typeface="Calibri"/>
                <a:sym typeface="Calibri"/>
              </a:rPr>
              <a:t> determine route taken by packets from source to destination</a:t>
            </a:r>
            <a:endParaRPr/>
          </a:p>
          <a:p>
            <a:pPr indent="-231775" lvl="1" marL="695325" marR="0" rtl="0" algn="l">
              <a:lnSpc>
                <a:spcPct val="90000"/>
              </a:lnSpc>
              <a:spcBef>
                <a:spcPts val="600"/>
              </a:spcBef>
              <a:spcAft>
                <a:spcPts val="0"/>
              </a:spcAft>
              <a:buClr>
                <a:srgbClr val="0000A8"/>
              </a:buClr>
              <a:buSzPts val="2400"/>
              <a:buFont typeface="Arial"/>
              <a:buChar char="•"/>
            </a:pPr>
            <a:r>
              <a:rPr b="0" i="1" lang="en-US" sz="2400" u="none" cap="none" strike="noStrike">
                <a:solidFill>
                  <a:srgbClr val="000000"/>
                </a:solidFill>
                <a:latin typeface="Calibri"/>
                <a:ea typeface="Calibri"/>
                <a:cs typeface="Calibri"/>
                <a:sym typeface="Calibri"/>
              </a:rPr>
              <a:t>routing algorithms</a:t>
            </a:r>
            <a:endParaRPr b="0" i="0" sz="2400" u="none" cap="none" strike="noStrike">
              <a:solidFill>
                <a:srgbClr val="000000"/>
              </a:solidFill>
              <a:latin typeface="Calibri"/>
              <a:ea typeface="Calibri"/>
              <a:cs typeface="Calibri"/>
              <a:sym typeface="Calibri"/>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pic>
        <p:nvPicPr>
          <p:cNvPr descr="A close up of a logo&#10;&#10;Description automatically generated" id="2934" name="Google Shape;2934;p5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35" name="Google Shape;2935;p5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36" name="Google Shape;2936;p5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37" name="Google Shape;2937;p5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Why not Classful Addressing?</a:t>
            </a:r>
            <a:endParaRPr/>
          </a:p>
        </p:txBody>
      </p:sp>
      <p:sp>
        <p:nvSpPr>
          <p:cNvPr id="2938" name="Google Shape;2938;p50"/>
          <p:cNvSpPr txBox="1"/>
          <p:nvPr/>
        </p:nvSpPr>
        <p:spPr>
          <a:xfrm>
            <a:off x="148960" y="1546150"/>
            <a:ext cx="8898058" cy="3995385"/>
          </a:xfrm>
          <a:prstGeom prst="rect">
            <a:avLst/>
          </a:prstGeom>
          <a:noFill/>
          <a:ln>
            <a:noFill/>
          </a:ln>
        </p:spPr>
        <p:txBody>
          <a:bodyPr anchorCtr="0" anchor="t" bIns="45700" lIns="91425" spcFirstLastPara="1" rIns="91425" wrap="square" tIns="45700">
            <a:normAutofit/>
          </a:bodyPr>
          <a:lstStyle/>
          <a:p>
            <a:pPr indent="-342900" lvl="0" marL="473075" marR="0" rtl="0" algn="l">
              <a:lnSpc>
                <a:spcPct val="90000"/>
              </a:lnSpc>
              <a:spcBef>
                <a:spcPts val="0"/>
              </a:spcBef>
              <a:spcAft>
                <a:spcPts val="0"/>
              </a:spcAft>
              <a:buClr>
                <a:srgbClr val="0000A3"/>
              </a:buClr>
              <a:buSzPts val="2800"/>
              <a:buFont typeface="Noto Sans Symbols"/>
              <a:buChar char="▪"/>
            </a:pPr>
            <a:r>
              <a:rPr lang="en-US" sz="2800">
                <a:solidFill>
                  <a:srgbClr val="000000"/>
                </a:solidFill>
                <a:latin typeface="Calibri"/>
                <a:ea typeface="Calibri"/>
                <a:cs typeface="Calibri"/>
                <a:sym typeface="Calibri"/>
              </a:rPr>
              <a:t>Network portion - 8, 16, or 24 bits in length – known as </a:t>
            </a:r>
            <a:r>
              <a:rPr b="1" lang="en-US" sz="2800">
                <a:solidFill>
                  <a:srgbClr val="000000"/>
                </a:solidFill>
                <a:latin typeface="Calibri"/>
                <a:ea typeface="Calibri"/>
                <a:cs typeface="Calibri"/>
                <a:sym typeface="Calibri"/>
              </a:rPr>
              <a:t>Class A, B </a:t>
            </a:r>
            <a:r>
              <a:rPr lang="en-US" sz="2800">
                <a:solidFill>
                  <a:srgbClr val="000000"/>
                </a:solidFill>
                <a:latin typeface="Calibri"/>
                <a:ea typeface="Calibri"/>
                <a:cs typeface="Calibri"/>
                <a:sym typeface="Calibri"/>
              </a:rPr>
              <a:t>and </a:t>
            </a:r>
            <a:r>
              <a:rPr b="1" lang="en-US" sz="2800">
                <a:solidFill>
                  <a:srgbClr val="000000"/>
                </a:solidFill>
                <a:latin typeface="Calibri"/>
                <a:ea typeface="Calibri"/>
                <a:cs typeface="Calibri"/>
                <a:sym typeface="Calibri"/>
              </a:rPr>
              <a:t>C</a:t>
            </a:r>
            <a:r>
              <a:rPr lang="en-US" sz="2800">
                <a:solidFill>
                  <a:srgbClr val="000000"/>
                </a:solidFill>
                <a:latin typeface="Calibri"/>
                <a:ea typeface="Calibri"/>
                <a:cs typeface="Calibri"/>
                <a:sym typeface="Calibri"/>
              </a:rPr>
              <a:t> networks respectively</a:t>
            </a:r>
            <a:endParaRPr/>
          </a:p>
          <a:p>
            <a:pPr indent="-342900" lvl="0" marL="473075" marR="0" rtl="0" algn="l">
              <a:lnSpc>
                <a:spcPct val="100000"/>
              </a:lnSpc>
              <a:spcBef>
                <a:spcPts val="1000"/>
              </a:spcBef>
              <a:spcAft>
                <a:spcPts val="0"/>
              </a:spcAft>
              <a:buClr>
                <a:srgbClr val="0000A3"/>
              </a:buClr>
              <a:buSzPts val="2800"/>
              <a:buFont typeface="Noto Sans Symbols"/>
              <a:buChar char="▪"/>
            </a:pPr>
            <a:r>
              <a:rPr lang="en-US" sz="2800">
                <a:solidFill>
                  <a:srgbClr val="000000"/>
                </a:solidFill>
                <a:latin typeface="Calibri"/>
                <a:ea typeface="Calibri"/>
                <a:cs typeface="Calibri"/>
                <a:sym typeface="Calibri"/>
              </a:rPr>
              <a:t>A class </a:t>
            </a:r>
            <a:r>
              <a:rPr b="1" lang="en-US" sz="2800">
                <a:solidFill>
                  <a:srgbClr val="000000"/>
                </a:solidFill>
                <a:latin typeface="Calibri"/>
                <a:ea typeface="Calibri"/>
                <a:cs typeface="Calibri"/>
                <a:sym typeface="Calibri"/>
              </a:rPr>
              <a:t>C (/24) </a:t>
            </a:r>
            <a:r>
              <a:rPr lang="en-US" sz="2800">
                <a:solidFill>
                  <a:srgbClr val="000000"/>
                </a:solidFill>
                <a:latin typeface="Calibri"/>
                <a:ea typeface="Calibri"/>
                <a:cs typeface="Calibri"/>
                <a:sym typeface="Calibri"/>
              </a:rPr>
              <a:t>- accommodate only up to 2</a:t>
            </a:r>
            <a:r>
              <a:rPr baseline="30000" lang="en-US" sz="2800">
                <a:solidFill>
                  <a:srgbClr val="000000"/>
                </a:solidFill>
                <a:latin typeface="Calibri"/>
                <a:ea typeface="Calibri"/>
                <a:cs typeface="Calibri"/>
                <a:sym typeface="Calibri"/>
              </a:rPr>
              <a:t>8</a:t>
            </a:r>
            <a:r>
              <a:rPr lang="en-US" sz="2800">
                <a:solidFill>
                  <a:srgbClr val="000000"/>
                </a:solidFill>
                <a:latin typeface="Calibri"/>
                <a:ea typeface="Calibri"/>
                <a:cs typeface="Calibri"/>
                <a:sym typeface="Calibri"/>
              </a:rPr>
              <a:t> - 2 = </a:t>
            </a:r>
            <a:r>
              <a:rPr b="1" lang="en-US" sz="2800">
                <a:solidFill>
                  <a:srgbClr val="000000"/>
                </a:solidFill>
                <a:latin typeface="Calibri"/>
                <a:ea typeface="Calibri"/>
                <a:cs typeface="Calibri"/>
                <a:sym typeface="Calibri"/>
              </a:rPr>
              <a:t>254 hosts</a:t>
            </a:r>
            <a:r>
              <a:rPr lang="en-US" sz="2800">
                <a:solidFill>
                  <a:srgbClr val="000000"/>
                </a:solidFill>
                <a:latin typeface="Calibri"/>
                <a:ea typeface="Calibri"/>
                <a:cs typeface="Calibri"/>
                <a:sym typeface="Calibri"/>
              </a:rPr>
              <a:t> (two of the 2</a:t>
            </a:r>
            <a:r>
              <a:rPr baseline="30000" lang="en-US" sz="2800">
                <a:solidFill>
                  <a:srgbClr val="000000"/>
                </a:solidFill>
                <a:latin typeface="Calibri"/>
                <a:ea typeface="Calibri"/>
                <a:cs typeface="Calibri"/>
                <a:sym typeface="Calibri"/>
              </a:rPr>
              <a:t>8</a:t>
            </a:r>
            <a:r>
              <a:rPr lang="en-US" sz="2800">
                <a:solidFill>
                  <a:srgbClr val="000000"/>
                </a:solidFill>
                <a:latin typeface="Calibri"/>
                <a:ea typeface="Calibri"/>
                <a:cs typeface="Calibri"/>
                <a:sym typeface="Calibri"/>
              </a:rPr>
              <a:t> = 256 addresses are reserved for special use)</a:t>
            </a:r>
            <a:endParaRPr/>
          </a:p>
          <a:p>
            <a:pPr indent="-342900" lvl="0" marL="473075" marR="0" rtl="0" algn="l">
              <a:lnSpc>
                <a:spcPct val="100000"/>
              </a:lnSpc>
              <a:spcBef>
                <a:spcPts val="1000"/>
              </a:spcBef>
              <a:spcAft>
                <a:spcPts val="0"/>
              </a:spcAft>
              <a:buClr>
                <a:srgbClr val="0000A3"/>
              </a:buClr>
              <a:buSzPts val="2800"/>
              <a:buFont typeface="Noto Sans Symbols"/>
              <a:buChar char="▪"/>
            </a:pPr>
            <a:r>
              <a:rPr lang="en-US" sz="2800">
                <a:solidFill>
                  <a:srgbClr val="000000"/>
                </a:solidFill>
                <a:latin typeface="Calibri"/>
                <a:ea typeface="Calibri"/>
                <a:cs typeface="Calibri"/>
                <a:sym typeface="Calibri"/>
              </a:rPr>
              <a:t>A class </a:t>
            </a:r>
            <a:r>
              <a:rPr b="1" lang="en-US" sz="2800">
                <a:solidFill>
                  <a:srgbClr val="000000"/>
                </a:solidFill>
                <a:latin typeface="Calibri"/>
                <a:ea typeface="Calibri"/>
                <a:cs typeface="Calibri"/>
                <a:sym typeface="Calibri"/>
              </a:rPr>
              <a:t>B (/16) </a:t>
            </a:r>
            <a:r>
              <a:rPr lang="en-US" sz="2800">
                <a:solidFill>
                  <a:srgbClr val="000000"/>
                </a:solidFill>
                <a:latin typeface="Calibri"/>
                <a:ea typeface="Calibri"/>
                <a:cs typeface="Calibri"/>
                <a:sym typeface="Calibri"/>
              </a:rPr>
              <a:t>subnet, supports up to </a:t>
            </a:r>
            <a:r>
              <a:rPr b="1" lang="en-US" sz="2800">
                <a:solidFill>
                  <a:srgbClr val="000000"/>
                </a:solidFill>
                <a:latin typeface="Calibri"/>
                <a:ea typeface="Calibri"/>
                <a:cs typeface="Calibri"/>
                <a:sym typeface="Calibri"/>
              </a:rPr>
              <a:t>65,634 hosts</a:t>
            </a:r>
            <a:endParaRPr/>
          </a:p>
          <a:p>
            <a:pPr indent="-342900" lvl="0" marL="473075" marR="0" rtl="0" algn="l">
              <a:lnSpc>
                <a:spcPct val="100000"/>
              </a:lnSpc>
              <a:spcBef>
                <a:spcPts val="1000"/>
              </a:spcBef>
              <a:spcAft>
                <a:spcPts val="0"/>
              </a:spcAft>
              <a:buClr>
                <a:srgbClr val="0000A3"/>
              </a:buClr>
              <a:buSzPts val="2800"/>
              <a:buFont typeface="Noto Sans Symbols"/>
              <a:buChar char="▪"/>
            </a:pPr>
            <a:r>
              <a:rPr lang="en-US" sz="2800">
                <a:solidFill>
                  <a:srgbClr val="000000"/>
                </a:solidFill>
                <a:latin typeface="Calibri"/>
                <a:ea typeface="Calibri"/>
                <a:cs typeface="Calibri"/>
                <a:sym typeface="Calibri"/>
              </a:rPr>
              <a:t>A class </a:t>
            </a:r>
            <a:r>
              <a:rPr b="1" lang="en-US" sz="2800">
                <a:solidFill>
                  <a:srgbClr val="000000"/>
                </a:solidFill>
                <a:latin typeface="Calibri"/>
                <a:ea typeface="Calibri"/>
                <a:cs typeface="Calibri"/>
                <a:sym typeface="Calibri"/>
              </a:rPr>
              <a:t>A (/8) </a:t>
            </a:r>
            <a:r>
              <a:rPr lang="en-US" sz="2800">
                <a:solidFill>
                  <a:srgbClr val="000000"/>
                </a:solidFill>
                <a:latin typeface="Calibri"/>
                <a:ea typeface="Calibri"/>
                <a:cs typeface="Calibri"/>
                <a:sym typeface="Calibri"/>
              </a:rPr>
              <a:t>subnet, up to </a:t>
            </a:r>
            <a:r>
              <a:rPr b="1" lang="en-US" sz="2800">
                <a:solidFill>
                  <a:srgbClr val="000000"/>
                </a:solidFill>
                <a:latin typeface="Calibri"/>
                <a:ea typeface="Calibri"/>
                <a:cs typeface="Calibri"/>
                <a:sym typeface="Calibri"/>
              </a:rPr>
              <a:t>16,777,214 hosts</a:t>
            </a:r>
            <a:endParaRPr/>
          </a:p>
          <a:p>
            <a:pPr indent="-165100" lvl="0" marL="473075" marR="0" rtl="0" algn="l">
              <a:lnSpc>
                <a:spcPct val="100000"/>
              </a:lnSpc>
              <a:spcBef>
                <a:spcPts val="1000"/>
              </a:spcBef>
              <a:spcAft>
                <a:spcPts val="0"/>
              </a:spcAft>
              <a:buClr>
                <a:srgbClr val="0000A3"/>
              </a:buClr>
              <a:buSzPts val="2800"/>
              <a:buFont typeface="Noto Sans Symbols"/>
              <a:buNone/>
            </a:pPr>
            <a:r>
              <a:t/>
            </a:r>
            <a:endParaRPr b="1" sz="2800">
              <a:solidFill>
                <a:srgbClr val="000000"/>
              </a:solidFill>
              <a:latin typeface="Calibri"/>
              <a:ea typeface="Calibri"/>
              <a:cs typeface="Calibri"/>
              <a:sym typeface="Calibri"/>
            </a:endParaRPr>
          </a:p>
          <a:p>
            <a:pPr indent="-165100" lvl="0" marL="473075" marR="0" rtl="0" algn="l">
              <a:lnSpc>
                <a:spcPct val="90000"/>
              </a:lnSpc>
              <a:spcBef>
                <a:spcPts val="1000"/>
              </a:spcBef>
              <a:spcAft>
                <a:spcPts val="0"/>
              </a:spcAft>
              <a:buClr>
                <a:srgbClr val="0000A3"/>
              </a:buClr>
              <a:buSzPts val="2800"/>
              <a:buFont typeface="Noto Sans Symbols"/>
              <a:buNone/>
            </a:pPr>
            <a:r>
              <a:t/>
            </a:r>
            <a:endParaRPr sz="2800">
              <a:solidFill>
                <a:srgbClr val="000000"/>
              </a:solidFill>
              <a:latin typeface="Calibri"/>
              <a:ea typeface="Calibri"/>
              <a:cs typeface="Calibri"/>
              <a:sym typeface="Calibri"/>
            </a:endParaRPr>
          </a:p>
        </p:txBody>
      </p:sp>
      <p:sp>
        <p:nvSpPr>
          <p:cNvPr id="2939" name="Google Shape;2939;p50"/>
          <p:cNvSpPr txBox="1"/>
          <p:nvPr/>
        </p:nvSpPr>
        <p:spPr>
          <a:xfrm>
            <a:off x="8972402" y="2393425"/>
            <a:ext cx="27154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a:ea typeface="Times"/>
                <a:cs typeface="Times"/>
                <a:sym typeface="Times"/>
              </a:rPr>
              <a:t>too small for many organizations</a:t>
            </a:r>
            <a:endParaRPr b="1" sz="2400">
              <a:solidFill>
                <a:srgbClr val="FF0000"/>
              </a:solidFill>
              <a:latin typeface="Calibri"/>
              <a:ea typeface="Calibri"/>
              <a:cs typeface="Calibri"/>
              <a:sym typeface="Calibri"/>
            </a:endParaRPr>
          </a:p>
        </p:txBody>
      </p:sp>
      <p:sp>
        <p:nvSpPr>
          <p:cNvPr id="2940" name="Google Shape;2940;p50"/>
          <p:cNvSpPr txBox="1"/>
          <p:nvPr/>
        </p:nvSpPr>
        <p:spPr>
          <a:xfrm>
            <a:off x="8882906" y="3657009"/>
            <a:ext cx="289448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a:ea typeface="Times"/>
                <a:cs typeface="Times"/>
                <a:sym typeface="Times"/>
              </a:rPr>
              <a:t>too large, poor utilization</a:t>
            </a:r>
            <a:endParaRPr b="1" sz="2400">
              <a:solidFill>
                <a:srgbClr val="FF0000"/>
              </a:solidFill>
              <a:latin typeface="Calibri"/>
              <a:ea typeface="Calibri"/>
              <a:cs typeface="Calibri"/>
              <a:sym typeface="Calibri"/>
            </a:endParaRPr>
          </a:p>
        </p:txBody>
      </p:sp>
      <p:pic>
        <p:nvPicPr>
          <p:cNvPr id="2941" name="Google Shape;2941;p50"/>
          <p:cNvPicPr preferRelativeResize="0"/>
          <p:nvPr/>
        </p:nvPicPr>
        <p:blipFill rotWithShape="1">
          <a:blip r:embed="rId4">
            <a:alphaModFix/>
          </a:blip>
          <a:srcRect b="0" l="0" r="0" t="0"/>
          <a:stretch/>
        </p:blipFill>
        <p:spPr>
          <a:xfrm>
            <a:off x="671544" y="5227909"/>
            <a:ext cx="4175306" cy="1377851"/>
          </a:xfrm>
          <a:prstGeom prst="rect">
            <a:avLst/>
          </a:prstGeom>
          <a:noFill/>
          <a:ln>
            <a:noFill/>
          </a:ln>
        </p:spPr>
      </p:pic>
      <p:sp>
        <p:nvSpPr>
          <p:cNvPr id="2942" name="Google Shape;2942;p50"/>
          <p:cNvSpPr/>
          <p:nvPr/>
        </p:nvSpPr>
        <p:spPr>
          <a:xfrm>
            <a:off x="5359504" y="5501335"/>
            <a:ext cx="63283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Times"/>
                <a:ea typeface="Times"/>
                <a:cs typeface="Times"/>
                <a:sym typeface="Times"/>
              </a:rPr>
              <a:t>Classful addressing, which is almost obsolete, is replaced with classless addressing.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1000"/>
                                        <p:tgtEl>
                                          <p:spTgt spid="2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1000"/>
                                        <p:tgtEl>
                                          <p:spTgt spid="2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2"/>
                                        </p:tgtEl>
                                        <p:attrNameLst>
                                          <p:attrName>style.visibility</p:attrName>
                                        </p:attrNameLst>
                                      </p:cBhvr>
                                      <p:to>
                                        <p:strVal val="visible"/>
                                      </p:to>
                                    </p:set>
                                    <p:animEffect filter="fade" transition="in">
                                      <p:cBhvr>
                                        <p:cTn dur="1000"/>
                                        <p:tgtEl>
                                          <p:spTgt spid="2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descr="A close up of a logo&#10;&#10;Description automatically generated" id="2947" name="Google Shape;2947;p5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48" name="Google Shape;2948;p5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49" name="Google Shape;2949;p5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50" name="Google Shape;2950;p5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Classful Addressing</a:t>
            </a:r>
            <a:endParaRPr/>
          </a:p>
        </p:txBody>
      </p:sp>
      <p:pic>
        <p:nvPicPr>
          <p:cNvPr id="2951" name="Google Shape;2951;p51"/>
          <p:cNvPicPr preferRelativeResize="0"/>
          <p:nvPr/>
        </p:nvPicPr>
        <p:blipFill rotWithShape="1">
          <a:blip r:embed="rId4">
            <a:alphaModFix/>
          </a:blip>
          <a:srcRect b="0" l="0" r="0" t="0"/>
          <a:stretch/>
        </p:blipFill>
        <p:spPr>
          <a:xfrm>
            <a:off x="0" y="1513221"/>
            <a:ext cx="7234265" cy="5253189"/>
          </a:xfrm>
          <a:prstGeom prst="rect">
            <a:avLst/>
          </a:prstGeom>
          <a:noFill/>
          <a:ln>
            <a:noFill/>
          </a:ln>
        </p:spPr>
      </p:pic>
      <p:pic>
        <p:nvPicPr>
          <p:cNvPr id="2952" name="Google Shape;2952;p51"/>
          <p:cNvPicPr preferRelativeResize="0"/>
          <p:nvPr/>
        </p:nvPicPr>
        <p:blipFill rotWithShape="1">
          <a:blip r:embed="rId5">
            <a:alphaModFix/>
          </a:blip>
          <a:srcRect b="0" l="0" r="0" t="0"/>
          <a:stretch/>
        </p:blipFill>
        <p:spPr>
          <a:xfrm>
            <a:off x="7350528" y="1415381"/>
            <a:ext cx="3585190" cy="1024340"/>
          </a:xfrm>
          <a:prstGeom prst="rect">
            <a:avLst/>
          </a:prstGeom>
          <a:noFill/>
          <a:ln>
            <a:noFill/>
          </a:ln>
        </p:spPr>
      </p:pic>
      <p:pic>
        <p:nvPicPr>
          <p:cNvPr id="2953" name="Google Shape;2953;p51"/>
          <p:cNvPicPr preferRelativeResize="0"/>
          <p:nvPr/>
        </p:nvPicPr>
        <p:blipFill rotWithShape="1">
          <a:blip r:embed="rId6">
            <a:alphaModFix/>
          </a:blip>
          <a:srcRect b="0" l="0" r="0" t="0"/>
          <a:stretch/>
        </p:blipFill>
        <p:spPr>
          <a:xfrm>
            <a:off x="7330369" y="2510933"/>
            <a:ext cx="4083953" cy="1092522"/>
          </a:xfrm>
          <a:prstGeom prst="rect">
            <a:avLst/>
          </a:prstGeom>
          <a:noFill/>
          <a:ln>
            <a:noFill/>
          </a:ln>
        </p:spPr>
      </p:pic>
      <p:pic>
        <p:nvPicPr>
          <p:cNvPr id="2954" name="Google Shape;2954;p51"/>
          <p:cNvPicPr preferRelativeResize="0"/>
          <p:nvPr/>
        </p:nvPicPr>
        <p:blipFill rotWithShape="1">
          <a:blip r:embed="rId7">
            <a:alphaModFix/>
          </a:blip>
          <a:srcRect b="0" l="0" r="0" t="0"/>
          <a:stretch/>
        </p:blipFill>
        <p:spPr>
          <a:xfrm>
            <a:off x="7330369" y="3800455"/>
            <a:ext cx="3839008" cy="928436"/>
          </a:xfrm>
          <a:prstGeom prst="rect">
            <a:avLst/>
          </a:prstGeom>
          <a:noFill/>
          <a:ln>
            <a:noFill/>
          </a:ln>
        </p:spPr>
      </p:pic>
      <p:pic>
        <p:nvPicPr>
          <p:cNvPr id="2955" name="Google Shape;2955;p51"/>
          <p:cNvPicPr preferRelativeResize="0"/>
          <p:nvPr/>
        </p:nvPicPr>
        <p:blipFill rotWithShape="1">
          <a:blip r:embed="rId8">
            <a:alphaModFix/>
          </a:blip>
          <a:srcRect b="0" l="0" r="0" t="0"/>
          <a:stretch/>
        </p:blipFill>
        <p:spPr>
          <a:xfrm>
            <a:off x="7330368" y="4837942"/>
            <a:ext cx="4083953" cy="987674"/>
          </a:xfrm>
          <a:prstGeom prst="rect">
            <a:avLst/>
          </a:prstGeom>
          <a:noFill/>
          <a:ln>
            <a:noFill/>
          </a:ln>
        </p:spPr>
      </p:pic>
      <p:pic>
        <p:nvPicPr>
          <p:cNvPr id="2956" name="Google Shape;2956;p51"/>
          <p:cNvPicPr preferRelativeResize="0"/>
          <p:nvPr/>
        </p:nvPicPr>
        <p:blipFill rotWithShape="1">
          <a:blip r:embed="rId9">
            <a:alphaModFix/>
          </a:blip>
          <a:srcRect b="0" l="0" r="0" t="0"/>
          <a:stretch/>
        </p:blipFill>
        <p:spPr>
          <a:xfrm>
            <a:off x="7439715" y="5882327"/>
            <a:ext cx="3839008" cy="928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descr="A close up of a logo&#10;&#10;Description automatically generated" id="2961" name="Google Shape;2961;p5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62" name="Google Shape;2962;p5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63" name="Google Shape;2963;p5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64" name="Google Shape;2964;p5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Classful Addressing</a:t>
            </a:r>
            <a:endParaRPr/>
          </a:p>
        </p:txBody>
      </p:sp>
      <p:pic>
        <p:nvPicPr>
          <p:cNvPr id="2965" name="Google Shape;2965;p52"/>
          <p:cNvPicPr preferRelativeResize="0"/>
          <p:nvPr/>
        </p:nvPicPr>
        <p:blipFill rotWithShape="1">
          <a:blip r:embed="rId4">
            <a:alphaModFix/>
          </a:blip>
          <a:srcRect b="0" l="0" r="0" t="0"/>
          <a:stretch/>
        </p:blipFill>
        <p:spPr>
          <a:xfrm>
            <a:off x="152400" y="1513221"/>
            <a:ext cx="10436988" cy="3003352"/>
          </a:xfrm>
          <a:prstGeom prst="rect">
            <a:avLst/>
          </a:prstGeom>
          <a:noFill/>
          <a:ln>
            <a:noFill/>
          </a:ln>
        </p:spPr>
      </p:pic>
      <p:sp>
        <p:nvSpPr>
          <p:cNvPr id="2966" name="Google Shape;2966;p52"/>
          <p:cNvSpPr txBox="1"/>
          <p:nvPr/>
        </p:nvSpPr>
        <p:spPr>
          <a:xfrm>
            <a:off x="245424" y="4516573"/>
            <a:ext cx="8126214" cy="3795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25000" lang="en-US" sz="2800">
                <a:solidFill>
                  <a:schemeClr val="dk1"/>
                </a:solidFill>
                <a:latin typeface="Arial"/>
                <a:ea typeface="Arial"/>
                <a:cs typeface="Arial"/>
                <a:sym typeface="Arial"/>
              </a:rPr>
              <a:t>Class D: multicast, Class E: reserved (experimental)</a:t>
            </a:r>
            <a:endParaRPr/>
          </a:p>
        </p:txBody>
      </p:sp>
      <p:sp>
        <p:nvSpPr>
          <p:cNvPr id="2967" name="Google Shape;2967;p52"/>
          <p:cNvSpPr txBox="1"/>
          <p:nvPr/>
        </p:nvSpPr>
        <p:spPr>
          <a:xfrm>
            <a:off x="245424" y="4965188"/>
            <a:ext cx="6102926" cy="3795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25000" lang="en-US" sz="2800">
                <a:solidFill>
                  <a:schemeClr val="dk1"/>
                </a:solidFill>
                <a:latin typeface="Arial"/>
                <a:ea typeface="Arial"/>
                <a:cs typeface="Arial"/>
                <a:sym typeface="Arial"/>
              </a:rPr>
              <a:t>Broadcast Address: 255.255.255.255</a:t>
            </a:r>
            <a:endParaRPr/>
          </a:p>
        </p:txBody>
      </p:sp>
      <p:sp>
        <p:nvSpPr>
          <p:cNvPr id="2968" name="Google Shape;2968;p52"/>
          <p:cNvSpPr txBox="1"/>
          <p:nvPr/>
        </p:nvSpPr>
        <p:spPr>
          <a:xfrm>
            <a:off x="7569096" y="4516573"/>
            <a:ext cx="3020292" cy="198515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a:solidFill>
                  <a:schemeClr val="dk1"/>
                </a:solidFill>
                <a:latin typeface="Arial"/>
                <a:ea typeface="Arial"/>
                <a:cs typeface="Arial"/>
                <a:sym typeface="Arial"/>
              </a:rPr>
              <a:t>Network Masks</a:t>
            </a:r>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A: 255.0.0.0 </a:t>
            </a:r>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B: 255.255.0.0</a:t>
            </a:r>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C: 255.255.255.0</a:t>
            </a:r>
            <a:r>
              <a:rPr b="0" i="0" lang="en-US" sz="2400" u="none" cap="none" strike="noStrike">
                <a:solidFill>
                  <a:schemeClr val="dk1"/>
                </a:solidFill>
                <a:latin typeface="Arial"/>
                <a:ea typeface="Arial"/>
                <a:cs typeface="Arial"/>
                <a:sym typeface="Arial"/>
              </a:rPr>
              <a:t> </a:t>
            </a:r>
            <a:endParaRPr b="0" i="0" sz="4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800">
              <a:solidFill>
                <a:schemeClr val="dk1"/>
              </a:solidFill>
              <a:latin typeface="Arial"/>
              <a:ea typeface="Arial"/>
              <a:cs typeface="Arial"/>
              <a:sym typeface="Arial"/>
            </a:endParaRPr>
          </a:p>
          <a:p>
            <a:pPr indent="0" lvl="0" marL="0" marR="0" rtl="0" algn="l">
              <a:spcBef>
                <a:spcPts val="0"/>
              </a:spcBef>
              <a:spcAft>
                <a:spcPts val="0"/>
              </a:spcAft>
              <a:buNone/>
            </a:pPr>
            <a:r>
              <a:t/>
            </a:r>
            <a:endParaRPr b="1" i="0" sz="18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pic>
        <p:nvPicPr>
          <p:cNvPr descr="A close up of a logo&#10;&#10;Description automatically generated" id="2973" name="Google Shape;2973;p5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74" name="Google Shape;2974;p5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75" name="Google Shape;2975;p5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76" name="Google Shape;2976;p5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Classful Subnet Masks</a:t>
            </a:r>
            <a:endParaRPr/>
          </a:p>
        </p:txBody>
      </p:sp>
      <p:pic>
        <p:nvPicPr>
          <p:cNvPr id="2977" name="Google Shape;2977;p53"/>
          <p:cNvPicPr preferRelativeResize="0"/>
          <p:nvPr/>
        </p:nvPicPr>
        <p:blipFill rotWithShape="1">
          <a:blip r:embed="rId4">
            <a:alphaModFix/>
          </a:blip>
          <a:srcRect b="15469" l="24044" r="20687" t="35374"/>
          <a:stretch/>
        </p:blipFill>
        <p:spPr>
          <a:xfrm>
            <a:off x="103212" y="1513221"/>
            <a:ext cx="10184364" cy="50925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pic>
        <p:nvPicPr>
          <p:cNvPr descr="A close up of a logo&#10;&#10;Description automatically generated" id="2982" name="Google Shape;2982;p54"/>
          <p:cNvPicPr preferRelativeResize="0"/>
          <p:nvPr/>
        </p:nvPicPr>
        <p:blipFill rotWithShape="1">
          <a:blip r:embed="rId3">
            <a:alphaModFix/>
          </a:blip>
          <a:srcRect b="0" l="0" r="0" t="0"/>
          <a:stretch/>
        </p:blipFill>
        <p:spPr>
          <a:xfrm>
            <a:off x="10659519" y="478855"/>
            <a:ext cx="933598" cy="1398963"/>
          </a:xfrm>
          <a:prstGeom prst="rect">
            <a:avLst/>
          </a:prstGeom>
          <a:noFill/>
          <a:ln>
            <a:noFill/>
          </a:ln>
        </p:spPr>
      </p:pic>
      <p:cxnSp>
        <p:nvCxnSpPr>
          <p:cNvPr id="2983" name="Google Shape;2983;p54"/>
          <p:cNvCxnSpPr/>
          <p:nvPr/>
        </p:nvCxnSpPr>
        <p:spPr>
          <a:xfrm>
            <a:off x="-8308" y="1325423"/>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84" name="Google Shape;2984;p5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85" name="Google Shape;2985;p54"/>
          <p:cNvSpPr/>
          <p:nvPr/>
        </p:nvSpPr>
        <p:spPr>
          <a:xfrm>
            <a:off x="393111" y="678867"/>
            <a:ext cx="3616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introduction</a:t>
            </a:r>
            <a:endParaRPr/>
          </a:p>
        </p:txBody>
      </p:sp>
      <p:sp>
        <p:nvSpPr>
          <p:cNvPr id="2986" name="Google Shape;2986;p54"/>
          <p:cNvSpPr/>
          <p:nvPr/>
        </p:nvSpPr>
        <p:spPr>
          <a:xfrm>
            <a:off x="469311" y="1401793"/>
            <a:ext cx="8686800"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Times New Roman"/>
                <a:ea typeface="Times New Roman"/>
                <a:cs typeface="Times New Roman"/>
                <a:sym typeface="Times New Roman"/>
              </a:rPr>
              <a:t>Find the class of each address.</a:t>
            </a:r>
            <a:endParaRPr/>
          </a:p>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a.</a:t>
            </a:r>
            <a:r>
              <a:rPr b="1" lang="en-US" sz="2400">
                <a:solidFill>
                  <a:schemeClr val="dk1"/>
                </a:solidFill>
                <a:latin typeface="Times New Roman"/>
                <a:ea typeface="Times New Roman"/>
                <a:cs typeface="Times New Roman"/>
                <a:sym typeface="Times New Roman"/>
              </a:rPr>
              <a:t>   </a:t>
            </a:r>
            <a:r>
              <a:rPr b="1" lang="en-US" sz="2400" u="sng">
                <a:solidFill>
                  <a:srgbClr val="009900"/>
                </a:solidFill>
                <a:latin typeface="Times New Roman"/>
                <a:ea typeface="Times New Roman"/>
                <a:cs typeface="Times New Roman"/>
                <a:sym typeface="Times New Roman"/>
              </a:rPr>
              <a:t>0</a:t>
            </a:r>
            <a:r>
              <a:rPr b="0" lang="en-US" sz="2400">
                <a:solidFill>
                  <a:schemeClr val="dk1"/>
                </a:solidFill>
                <a:latin typeface="Times New Roman"/>
                <a:ea typeface="Times New Roman"/>
                <a:cs typeface="Times New Roman"/>
                <a:sym typeface="Times New Roman"/>
              </a:rPr>
              <a:t>0000001 00001011 00001011 11101111</a:t>
            </a:r>
            <a:endParaRPr/>
          </a:p>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b.</a:t>
            </a:r>
            <a:r>
              <a:rPr b="1" lang="en-US" sz="2400">
                <a:solidFill>
                  <a:schemeClr val="dk1"/>
                </a:solidFill>
                <a:latin typeface="Times New Roman"/>
                <a:ea typeface="Times New Roman"/>
                <a:cs typeface="Times New Roman"/>
                <a:sym typeface="Times New Roman"/>
              </a:rPr>
              <a:t>   </a:t>
            </a:r>
            <a:r>
              <a:rPr b="1" lang="en-US" sz="2400" u="sng">
                <a:solidFill>
                  <a:srgbClr val="009900"/>
                </a:solidFill>
                <a:latin typeface="Times New Roman"/>
                <a:ea typeface="Times New Roman"/>
                <a:cs typeface="Times New Roman"/>
                <a:sym typeface="Times New Roman"/>
              </a:rPr>
              <a:t>110</a:t>
            </a:r>
            <a:r>
              <a:rPr b="0" lang="en-US" sz="2400">
                <a:solidFill>
                  <a:schemeClr val="dk1"/>
                </a:solidFill>
                <a:latin typeface="Times New Roman"/>
                <a:ea typeface="Times New Roman"/>
                <a:cs typeface="Times New Roman"/>
                <a:sym typeface="Times New Roman"/>
              </a:rPr>
              <a:t>00001 10000011 00011011 11111111</a:t>
            </a:r>
            <a:endParaRPr/>
          </a:p>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c.</a:t>
            </a:r>
            <a:r>
              <a:rPr b="1" lang="en-US" sz="2400">
                <a:solidFill>
                  <a:schemeClr val="dk1"/>
                </a:solidFill>
                <a:latin typeface="Times New Roman"/>
                <a:ea typeface="Times New Roman"/>
                <a:cs typeface="Times New Roman"/>
                <a:sym typeface="Times New Roman"/>
              </a:rPr>
              <a:t>   </a:t>
            </a:r>
            <a:r>
              <a:rPr b="1" lang="en-US" sz="2400" u="sng">
                <a:solidFill>
                  <a:srgbClr val="009900"/>
                </a:solidFill>
                <a:latin typeface="Times New Roman"/>
                <a:ea typeface="Times New Roman"/>
                <a:cs typeface="Times New Roman"/>
                <a:sym typeface="Times New Roman"/>
              </a:rPr>
              <a:t>14</a:t>
            </a:r>
            <a:r>
              <a:rPr b="0" lang="en-US" sz="2400">
                <a:solidFill>
                  <a:schemeClr val="dk1"/>
                </a:solidFill>
                <a:latin typeface="Times New Roman"/>
                <a:ea typeface="Times New Roman"/>
                <a:cs typeface="Times New Roman"/>
                <a:sym typeface="Times New Roman"/>
              </a:rPr>
              <a:t>.23.120.8</a:t>
            </a:r>
            <a:endParaRPr/>
          </a:p>
          <a:p>
            <a:pPr indent="0" lvl="0" marL="0" marR="0" rtl="0" algn="just">
              <a:spcBef>
                <a:spcPts val="0"/>
              </a:spcBef>
              <a:spcAft>
                <a:spcPts val="0"/>
              </a:spcAft>
              <a:buNone/>
            </a:pPr>
            <a:r>
              <a:rPr b="1" lang="en-US" sz="2400">
                <a:solidFill>
                  <a:schemeClr val="hlink"/>
                </a:solidFill>
                <a:latin typeface="Times New Roman"/>
                <a:ea typeface="Times New Roman"/>
                <a:cs typeface="Times New Roman"/>
                <a:sym typeface="Times New Roman"/>
              </a:rPr>
              <a:t>d.</a:t>
            </a:r>
            <a:r>
              <a:rPr b="1" lang="en-US" sz="2400">
                <a:solidFill>
                  <a:schemeClr val="dk1"/>
                </a:solidFill>
                <a:latin typeface="Times New Roman"/>
                <a:ea typeface="Times New Roman"/>
                <a:cs typeface="Times New Roman"/>
                <a:sym typeface="Times New Roman"/>
              </a:rPr>
              <a:t>   </a:t>
            </a:r>
            <a:r>
              <a:rPr b="1" lang="en-US" sz="2400" u="sng">
                <a:solidFill>
                  <a:srgbClr val="009900"/>
                </a:solidFill>
                <a:latin typeface="Times New Roman"/>
                <a:ea typeface="Times New Roman"/>
                <a:cs typeface="Times New Roman"/>
                <a:sym typeface="Times New Roman"/>
              </a:rPr>
              <a:t>252</a:t>
            </a:r>
            <a:r>
              <a:rPr b="0" lang="en-US" sz="2400">
                <a:solidFill>
                  <a:schemeClr val="dk1"/>
                </a:solidFill>
                <a:latin typeface="Times New Roman"/>
                <a:ea typeface="Times New Roman"/>
                <a:cs typeface="Times New Roman"/>
                <a:sym typeface="Times New Roman"/>
              </a:rPr>
              <a:t>.5.15.111</a:t>
            </a:r>
            <a:endParaRPr/>
          </a:p>
        </p:txBody>
      </p:sp>
      <p:sp>
        <p:nvSpPr>
          <p:cNvPr id="2987" name="Google Shape;2987;p54"/>
          <p:cNvSpPr/>
          <p:nvPr/>
        </p:nvSpPr>
        <p:spPr>
          <a:xfrm>
            <a:off x="393111" y="3916392"/>
            <a:ext cx="8686800"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b="0" lang="en-US" sz="2400">
                <a:solidFill>
                  <a:schemeClr val="hlink"/>
                </a:solidFill>
                <a:latin typeface="Times New Roman"/>
                <a:ea typeface="Times New Roman"/>
                <a:cs typeface="Times New Roman"/>
                <a:sym typeface="Times New Roman"/>
              </a:rPr>
              <a:t>a.</a:t>
            </a:r>
            <a:r>
              <a:rPr b="0" lang="en-US" sz="2400">
                <a:solidFill>
                  <a:schemeClr val="dk1"/>
                </a:solidFill>
                <a:latin typeface="Times New Roman"/>
                <a:ea typeface="Times New Roman"/>
                <a:cs typeface="Times New Roman"/>
                <a:sym typeface="Times New Roman"/>
              </a:rPr>
              <a:t> The first bit is 0. This is a class A address.</a:t>
            </a:r>
            <a:endParaRPr/>
          </a:p>
          <a:p>
            <a:pPr indent="0" lvl="0" marL="0" marR="0" rtl="0" algn="l">
              <a:spcBef>
                <a:spcPts val="0"/>
              </a:spcBef>
              <a:spcAft>
                <a:spcPts val="0"/>
              </a:spcAft>
              <a:buNone/>
            </a:pPr>
            <a:r>
              <a:rPr b="0" lang="en-US" sz="2400">
                <a:solidFill>
                  <a:schemeClr val="hlink"/>
                </a:solidFill>
                <a:latin typeface="Times New Roman"/>
                <a:ea typeface="Times New Roman"/>
                <a:cs typeface="Times New Roman"/>
                <a:sym typeface="Times New Roman"/>
              </a:rPr>
              <a:t>b.</a:t>
            </a:r>
            <a:r>
              <a:rPr b="0" lang="en-US" sz="2400">
                <a:solidFill>
                  <a:schemeClr val="dk1"/>
                </a:solidFill>
                <a:latin typeface="Times New Roman"/>
                <a:ea typeface="Times New Roman"/>
                <a:cs typeface="Times New Roman"/>
                <a:sym typeface="Times New Roman"/>
              </a:rPr>
              <a:t> The first 2 bits are 1; the third bit is 0. This is a class C address.</a:t>
            </a:r>
            <a:endParaRPr/>
          </a:p>
          <a:p>
            <a:pPr indent="0" lvl="0" marL="0" marR="0" rtl="0" algn="l">
              <a:spcBef>
                <a:spcPts val="0"/>
              </a:spcBef>
              <a:spcAft>
                <a:spcPts val="0"/>
              </a:spcAft>
              <a:buNone/>
            </a:pPr>
            <a:r>
              <a:rPr b="0" lang="en-US" sz="2400">
                <a:solidFill>
                  <a:schemeClr val="hlink"/>
                </a:solidFill>
                <a:latin typeface="Times New Roman"/>
                <a:ea typeface="Times New Roman"/>
                <a:cs typeface="Times New Roman"/>
                <a:sym typeface="Times New Roman"/>
              </a:rPr>
              <a:t>c.</a:t>
            </a:r>
            <a:r>
              <a:rPr b="0" lang="en-US" sz="2400">
                <a:solidFill>
                  <a:schemeClr val="dk1"/>
                </a:solidFill>
                <a:latin typeface="Times New Roman"/>
                <a:ea typeface="Times New Roman"/>
                <a:cs typeface="Times New Roman"/>
                <a:sym typeface="Times New Roman"/>
              </a:rPr>
              <a:t> The first byte is 14; the class is A.</a:t>
            </a:r>
            <a:endParaRPr/>
          </a:p>
          <a:p>
            <a:pPr indent="0" lvl="0" marL="0" marR="0" rtl="0" algn="l">
              <a:spcBef>
                <a:spcPts val="0"/>
              </a:spcBef>
              <a:spcAft>
                <a:spcPts val="0"/>
              </a:spcAft>
              <a:buNone/>
            </a:pPr>
            <a:r>
              <a:rPr b="0" lang="en-US" sz="2400">
                <a:solidFill>
                  <a:schemeClr val="hlink"/>
                </a:solidFill>
                <a:latin typeface="Times New Roman"/>
                <a:ea typeface="Times New Roman"/>
                <a:cs typeface="Times New Roman"/>
                <a:sym typeface="Times New Roman"/>
              </a:rPr>
              <a:t>d.</a:t>
            </a:r>
            <a:r>
              <a:rPr b="0" lang="en-US" sz="2400">
                <a:solidFill>
                  <a:schemeClr val="dk1"/>
                </a:solidFill>
                <a:latin typeface="Times New Roman"/>
                <a:ea typeface="Times New Roman"/>
                <a:cs typeface="Times New Roman"/>
                <a:sym typeface="Times New Roman"/>
              </a:rPr>
              <a:t> The first byte is 252; the class is E.</a:t>
            </a:r>
            <a:endParaRPr/>
          </a:p>
        </p:txBody>
      </p:sp>
      <p:pic>
        <p:nvPicPr>
          <p:cNvPr id="2988" name="Google Shape;2988;p54"/>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pic>
        <p:nvPicPr>
          <p:cNvPr descr="A close up of a logo&#10;&#10;Description automatically generated" id="2993" name="Google Shape;2993;p5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2994" name="Google Shape;2994;p5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995" name="Google Shape;2995;p5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2996" name="Google Shape;2996;p5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CIDR – Prefix Lengths</a:t>
            </a:r>
            <a:endParaRPr/>
          </a:p>
        </p:txBody>
      </p:sp>
      <p:pic>
        <p:nvPicPr>
          <p:cNvPr id="2997" name="Google Shape;2997;p55"/>
          <p:cNvPicPr preferRelativeResize="0"/>
          <p:nvPr/>
        </p:nvPicPr>
        <p:blipFill rotWithShape="1">
          <a:blip r:embed="rId4">
            <a:alphaModFix/>
          </a:blip>
          <a:srcRect b="0" l="0" r="0" t="0"/>
          <a:stretch/>
        </p:blipFill>
        <p:spPr>
          <a:xfrm>
            <a:off x="88330" y="1544465"/>
            <a:ext cx="10483323" cy="4191293"/>
          </a:xfrm>
          <a:prstGeom prst="rect">
            <a:avLst/>
          </a:prstGeom>
          <a:noFill/>
          <a:ln>
            <a:noFill/>
          </a:ln>
        </p:spPr>
      </p:pic>
      <p:sp>
        <p:nvSpPr>
          <p:cNvPr id="2998" name="Google Shape;2998;p55"/>
          <p:cNvSpPr txBox="1"/>
          <p:nvPr/>
        </p:nvSpPr>
        <p:spPr>
          <a:xfrm>
            <a:off x="371880" y="5735758"/>
            <a:ext cx="93124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The addresses in color are the default masks for classes A, B, and C.</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Thus, classful addressing is a special case of classless addressing.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pic>
        <p:nvPicPr>
          <p:cNvPr descr="A close up of a logo&#10;&#10;Description automatically generated" id="3003" name="Google Shape;3003;p5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004" name="Google Shape;3004;p5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005" name="Google Shape;3005;p5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006" name="Google Shape;3006;p5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addresses: how to get one?</a:t>
            </a:r>
            <a:endParaRPr/>
          </a:p>
        </p:txBody>
      </p:sp>
      <p:sp>
        <p:nvSpPr>
          <p:cNvPr id="3007" name="Google Shape;3007;p56"/>
          <p:cNvSpPr txBox="1"/>
          <p:nvPr/>
        </p:nvSpPr>
        <p:spPr>
          <a:xfrm>
            <a:off x="116697" y="1495430"/>
            <a:ext cx="9678467" cy="1809750"/>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None/>
            </a:pPr>
            <a:r>
              <a:rPr b="0" i="1" lang="en-US" sz="2800" u="none" cap="none" strike="noStrike">
                <a:solidFill>
                  <a:srgbClr val="CC0000"/>
                </a:solidFill>
                <a:latin typeface="Calibri"/>
                <a:ea typeface="Calibri"/>
                <a:cs typeface="Calibri"/>
                <a:sym typeface="Calibri"/>
              </a:rPr>
              <a:t>Q:</a:t>
            </a:r>
            <a:r>
              <a:rPr b="0" i="0" lang="en-US" sz="2800" u="none" cap="none" strike="noStrike">
                <a:solidFill>
                  <a:srgbClr val="000000"/>
                </a:solidFill>
                <a:latin typeface="Calibri"/>
                <a:ea typeface="Calibri"/>
                <a:cs typeface="Calibri"/>
                <a:sym typeface="Calibri"/>
              </a:rPr>
              <a:t> how does </a:t>
            </a:r>
            <a:r>
              <a:rPr b="0" i="1" lang="en-US" sz="2800" u="none" cap="none" strike="noStrike">
                <a:solidFill>
                  <a:srgbClr val="000000"/>
                </a:solidFill>
                <a:latin typeface="Calibri"/>
                <a:ea typeface="Calibri"/>
                <a:cs typeface="Calibri"/>
                <a:sym typeface="Calibri"/>
              </a:rPr>
              <a:t>network</a:t>
            </a:r>
            <a:r>
              <a:rPr b="0" i="0" lang="en-US" sz="2800" u="none" cap="none" strike="noStrike">
                <a:solidFill>
                  <a:srgbClr val="000000"/>
                </a:solidFill>
                <a:latin typeface="Calibri"/>
                <a:ea typeface="Calibri"/>
                <a:cs typeface="Calibri"/>
                <a:sym typeface="Calibri"/>
              </a:rPr>
              <a:t> get subnet part of IP address?</a:t>
            </a:r>
            <a:endParaRPr/>
          </a:p>
          <a:p>
            <a:pPr indent="-222250" lvl="0" marL="352425" marR="0" rtl="0" algn="l">
              <a:lnSpc>
                <a:spcPct val="90000"/>
              </a:lnSpc>
              <a:spcBef>
                <a:spcPts val="1000"/>
              </a:spcBef>
              <a:spcAft>
                <a:spcPts val="0"/>
              </a:spcAft>
              <a:buClr>
                <a:srgbClr val="0000A3"/>
              </a:buClr>
              <a:buSzPts val="2800"/>
              <a:buFont typeface="Noto Sans Symbols"/>
              <a:buNone/>
            </a:pPr>
            <a:r>
              <a:rPr b="0" i="1" lang="en-US" sz="2800" u="none" cap="none" strike="noStrike">
                <a:solidFill>
                  <a:srgbClr val="CC0000"/>
                </a:solidFill>
                <a:latin typeface="Calibri"/>
                <a:ea typeface="Calibri"/>
                <a:cs typeface="Calibri"/>
                <a:sym typeface="Calibri"/>
              </a:rPr>
              <a:t>A:</a:t>
            </a:r>
            <a:r>
              <a:rPr b="0" i="0" lang="en-US" sz="2800" u="none" cap="none" strike="noStrike">
                <a:solidFill>
                  <a:srgbClr val="000000"/>
                </a:solidFill>
                <a:latin typeface="Calibri"/>
                <a:ea typeface="Calibri"/>
                <a:cs typeface="Calibri"/>
                <a:sym typeface="Calibri"/>
              </a:rPr>
              <a:t> gets allocated portion of its provider ISP’s address space</a:t>
            </a:r>
            <a:endParaRPr b="0" i="0" sz="2400" u="none" cap="none" strike="noStrike">
              <a:solidFill>
                <a:srgbClr val="000000"/>
              </a:solidFill>
              <a:latin typeface="Calibri"/>
              <a:ea typeface="Calibri"/>
              <a:cs typeface="Calibri"/>
              <a:sym typeface="Calibri"/>
            </a:endParaRPr>
          </a:p>
        </p:txBody>
      </p:sp>
      <p:sp>
        <p:nvSpPr>
          <p:cNvPr id="3008" name="Google Shape;3008;p56"/>
          <p:cNvSpPr txBox="1"/>
          <p:nvPr/>
        </p:nvSpPr>
        <p:spPr>
          <a:xfrm>
            <a:off x="651192" y="2822532"/>
            <a:ext cx="102157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ISP's block          </a:t>
            </a:r>
            <a:r>
              <a:rPr b="0" i="0" lang="en-US" sz="2000" u="sng" cap="none" strike="noStrike">
                <a:solidFill>
                  <a:srgbClr val="000099"/>
                </a:solidFill>
                <a:latin typeface="Arial"/>
                <a:ea typeface="Arial"/>
                <a:cs typeface="Arial"/>
                <a:sym typeface="Arial"/>
              </a:rPr>
              <a:t>11001000  00010111  0001</a:t>
            </a:r>
            <a:r>
              <a:rPr b="0" i="0" lang="en-US" sz="2000" u="none" cap="none" strike="noStrike">
                <a:solidFill>
                  <a:srgbClr val="000099"/>
                </a:solidFill>
                <a:latin typeface="Arial"/>
                <a:ea typeface="Arial"/>
                <a:cs typeface="Arial"/>
                <a:sym typeface="Arial"/>
              </a:rPr>
              <a:t>0000  00000000    200.23.16.0/20</a:t>
            </a:r>
            <a:r>
              <a:rPr b="0" i="0" lang="en-US" sz="2000" u="none" cap="none" strike="noStrike">
                <a:solidFill>
                  <a:srgbClr val="ED7D3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omic Sans MS"/>
              <a:ea typeface="Comic Sans MS"/>
              <a:cs typeface="Comic Sans MS"/>
              <a:sym typeface="Comic Sans MS"/>
            </a:endParaRPr>
          </a:p>
        </p:txBody>
      </p:sp>
      <p:sp>
        <p:nvSpPr>
          <p:cNvPr id="3009" name="Google Shape;3009;p56"/>
          <p:cNvSpPr txBox="1"/>
          <p:nvPr/>
        </p:nvSpPr>
        <p:spPr>
          <a:xfrm>
            <a:off x="277086" y="3770797"/>
            <a:ext cx="10215770"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ISP can then allocate out its address space in 8 blocks: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Organization 0    </a:t>
            </a:r>
            <a:r>
              <a:rPr b="0" i="0" lang="en-US" sz="2000" u="sng" cap="none" strike="noStrike">
                <a:solidFill>
                  <a:srgbClr val="000000"/>
                </a:solidFill>
                <a:latin typeface="Arial"/>
                <a:ea typeface="Arial"/>
                <a:cs typeface="Arial"/>
                <a:sym typeface="Arial"/>
              </a:rPr>
              <a:t>11001000  00010111  0001000</a:t>
            </a:r>
            <a:r>
              <a:rPr b="0" i="0" lang="en-US" sz="2000" u="none" cap="none" strike="noStrike">
                <a:solidFill>
                  <a:srgbClr val="000000"/>
                </a:solidFill>
                <a:latin typeface="Arial"/>
                <a:ea typeface="Arial"/>
                <a:cs typeface="Arial"/>
                <a:sym typeface="Arial"/>
              </a:rPr>
              <a:t>0  00000000    200.23.16.0/23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Organization 1    </a:t>
            </a:r>
            <a:r>
              <a:rPr b="0" i="0" lang="en-US" sz="2000" u="sng" cap="none" strike="noStrike">
                <a:solidFill>
                  <a:srgbClr val="000000"/>
                </a:solidFill>
                <a:latin typeface="Arial"/>
                <a:ea typeface="Arial"/>
                <a:cs typeface="Arial"/>
                <a:sym typeface="Arial"/>
              </a:rPr>
              <a:t>11001000  00010111  0001001</a:t>
            </a:r>
            <a:r>
              <a:rPr b="0" i="0" lang="en-US" sz="2000" u="none" cap="none" strike="noStrike">
                <a:solidFill>
                  <a:srgbClr val="000000"/>
                </a:solidFill>
                <a:latin typeface="Arial"/>
                <a:ea typeface="Arial"/>
                <a:cs typeface="Arial"/>
                <a:sym typeface="Arial"/>
              </a:rPr>
              <a:t>0  00000000    200.23.18.0/23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Organization 2    </a:t>
            </a:r>
            <a:r>
              <a:rPr b="0" i="0" lang="en-US" sz="2000" u="sng" cap="none" strike="noStrike">
                <a:solidFill>
                  <a:srgbClr val="000000"/>
                </a:solidFill>
                <a:latin typeface="Arial"/>
                <a:ea typeface="Arial"/>
                <a:cs typeface="Arial"/>
                <a:sym typeface="Arial"/>
              </a:rPr>
              <a:t>11001000  00010111  0001010</a:t>
            </a:r>
            <a:r>
              <a:rPr b="0" i="0" lang="en-US" sz="2000" u="none" cap="none" strike="noStrike">
                <a:solidFill>
                  <a:srgbClr val="000000"/>
                </a:solidFill>
                <a:latin typeface="Arial"/>
                <a:ea typeface="Arial"/>
                <a:cs typeface="Arial"/>
                <a:sym typeface="Arial"/>
              </a:rPr>
              <a:t>0  00000000    200.23.20.0/23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                                          …..                                   ….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Organization 7    </a:t>
            </a:r>
            <a:r>
              <a:rPr b="0" i="0" lang="en-US" sz="2000" u="sng" cap="none" strike="noStrike">
                <a:solidFill>
                  <a:srgbClr val="000000"/>
                </a:solidFill>
                <a:latin typeface="Arial"/>
                <a:ea typeface="Arial"/>
                <a:cs typeface="Arial"/>
                <a:sym typeface="Arial"/>
              </a:rPr>
              <a:t>11001000  00010111  0001111</a:t>
            </a:r>
            <a:r>
              <a:rPr b="0" i="0" lang="en-US" sz="2000" u="none" cap="none" strike="noStrike">
                <a:solidFill>
                  <a:srgbClr val="000000"/>
                </a:solidFill>
                <a:latin typeface="Arial"/>
                <a:ea typeface="Arial"/>
                <a:cs typeface="Arial"/>
                <a:sym typeface="Arial"/>
              </a:rPr>
              <a:t>0   00000000    200.23.30.0/23</a:t>
            </a:r>
            <a:r>
              <a:rPr b="0" i="0" lang="en-US" sz="28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9"/>
                                        </p:tgtEl>
                                        <p:attrNameLst>
                                          <p:attrName>style.visibility</p:attrName>
                                        </p:attrNameLst>
                                      </p:cBhvr>
                                      <p:to>
                                        <p:strVal val="visible"/>
                                      </p:to>
                                    </p:set>
                                    <p:animEffect filter="fade" transition="in">
                                      <p:cBhvr>
                                        <p:cTn dur="500"/>
                                        <p:tgtEl>
                                          <p:spTgt spid="3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pic>
        <p:nvPicPr>
          <p:cNvPr descr="A close up of a logo&#10;&#10;Description automatically generated" id="3014" name="Google Shape;3014;p5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015" name="Google Shape;3015;p5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016" name="Google Shape;3016;p5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017" name="Google Shape;3017;p5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Hierarchical addressing: route aggregation</a:t>
            </a:r>
            <a:endParaRPr/>
          </a:p>
        </p:txBody>
      </p:sp>
      <p:sp>
        <p:nvSpPr>
          <p:cNvPr id="3018" name="Google Shape;3018;p57"/>
          <p:cNvSpPr txBox="1"/>
          <p:nvPr/>
        </p:nvSpPr>
        <p:spPr>
          <a:xfrm>
            <a:off x="598883" y="1477467"/>
            <a:ext cx="8171044" cy="7571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hierarchical addressing allows efficient advertisement of routing  information:</a:t>
            </a:r>
            <a:endParaRPr/>
          </a:p>
        </p:txBody>
      </p:sp>
      <p:sp>
        <p:nvSpPr>
          <p:cNvPr id="3019" name="Google Shape;3019;p57"/>
          <p:cNvSpPr/>
          <p:nvPr/>
        </p:nvSpPr>
        <p:spPr>
          <a:xfrm>
            <a:off x="6254542" y="421109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020" name="Google Shape;3020;p57"/>
          <p:cNvCxnSpPr/>
          <p:nvPr/>
        </p:nvCxnSpPr>
        <p:spPr>
          <a:xfrm flipH="1" rot="10800000">
            <a:off x="3911392" y="4487316"/>
            <a:ext cx="895350" cy="457200"/>
          </a:xfrm>
          <a:prstGeom prst="straightConnector1">
            <a:avLst/>
          </a:prstGeom>
          <a:noFill/>
          <a:ln cap="flat" cmpd="sng" w="19050">
            <a:solidFill>
              <a:srgbClr val="000000"/>
            </a:solidFill>
            <a:prstDash val="solid"/>
            <a:round/>
            <a:headEnd len="med" w="med" type="none"/>
            <a:tailEnd len="med" w="med" type="none"/>
          </a:ln>
        </p:spPr>
      </p:cxnSp>
      <p:cxnSp>
        <p:nvCxnSpPr>
          <p:cNvPr id="3021" name="Google Shape;3021;p57"/>
          <p:cNvCxnSpPr/>
          <p:nvPr/>
        </p:nvCxnSpPr>
        <p:spPr>
          <a:xfrm>
            <a:off x="3939967" y="3858666"/>
            <a:ext cx="752475" cy="171450"/>
          </a:xfrm>
          <a:prstGeom prst="straightConnector1">
            <a:avLst/>
          </a:prstGeom>
          <a:noFill/>
          <a:ln cap="flat" cmpd="sng" w="19050">
            <a:solidFill>
              <a:srgbClr val="000000"/>
            </a:solidFill>
            <a:prstDash val="solid"/>
            <a:round/>
            <a:headEnd len="med" w="med" type="none"/>
            <a:tailEnd len="med" w="med" type="none"/>
          </a:ln>
        </p:spPr>
      </p:cxnSp>
      <p:cxnSp>
        <p:nvCxnSpPr>
          <p:cNvPr id="3022" name="Google Shape;3022;p57"/>
          <p:cNvCxnSpPr/>
          <p:nvPr/>
        </p:nvCxnSpPr>
        <p:spPr>
          <a:xfrm>
            <a:off x="4006642" y="3077616"/>
            <a:ext cx="847725" cy="762000"/>
          </a:xfrm>
          <a:prstGeom prst="straightConnector1">
            <a:avLst/>
          </a:prstGeom>
          <a:noFill/>
          <a:ln cap="flat" cmpd="sng" w="19050">
            <a:solidFill>
              <a:srgbClr val="000000"/>
            </a:solidFill>
            <a:prstDash val="solid"/>
            <a:round/>
            <a:headEnd len="med" w="med" type="none"/>
            <a:tailEnd len="med" w="med" type="none"/>
          </a:ln>
        </p:spPr>
      </p:cxnSp>
      <p:sp>
        <p:nvSpPr>
          <p:cNvPr id="3023" name="Google Shape;3023;p57"/>
          <p:cNvSpPr/>
          <p:nvPr/>
        </p:nvSpPr>
        <p:spPr>
          <a:xfrm>
            <a:off x="4652755" y="365705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24" name="Google Shape;3024;p57"/>
          <p:cNvSpPr txBox="1"/>
          <p:nvPr/>
        </p:nvSpPr>
        <p:spPr>
          <a:xfrm>
            <a:off x="6486317" y="3384004"/>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200.23.16.0/20”</a:t>
            </a:r>
            <a:endParaRPr b="0" i="0" sz="1400" u="none" cap="none" strike="noStrike">
              <a:solidFill>
                <a:srgbClr val="000000"/>
              </a:solidFill>
              <a:latin typeface="Arial"/>
              <a:ea typeface="Arial"/>
              <a:cs typeface="Arial"/>
              <a:sym typeface="Arial"/>
            </a:endParaRPr>
          </a:p>
        </p:txBody>
      </p:sp>
      <p:grpSp>
        <p:nvGrpSpPr>
          <p:cNvPr id="3025" name="Google Shape;3025;p57"/>
          <p:cNvGrpSpPr/>
          <p:nvPr/>
        </p:nvGrpSpPr>
        <p:grpSpPr>
          <a:xfrm>
            <a:off x="1838117" y="2850604"/>
            <a:ext cx="2338388" cy="404812"/>
            <a:chOff x="1004" y="1639"/>
            <a:chExt cx="1473" cy="255"/>
          </a:xfrm>
        </p:grpSpPr>
        <p:sp>
          <p:nvSpPr>
            <p:cNvPr id="3026" name="Google Shape;3026;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27" name="Google Shape;3027;p57"/>
            <p:cNvSpPr txBox="1"/>
            <p:nvPr/>
          </p:nvSpPr>
          <p:spPr>
            <a:xfrm>
              <a:off x="1226" y="1664"/>
              <a:ext cx="97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200.23.16.0/23</a:t>
              </a:r>
              <a:endParaRPr b="0" i="0" sz="1800" u="none" cap="none" strike="noStrike">
                <a:solidFill>
                  <a:srgbClr val="000000"/>
                </a:solidFill>
                <a:latin typeface="Arial"/>
                <a:ea typeface="Arial"/>
                <a:cs typeface="Arial"/>
                <a:sym typeface="Arial"/>
              </a:endParaRPr>
            </a:p>
          </p:txBody>
        </p:sp>
      </p:grpSp>
      <p:grpSp>
        <p:nvGrpSpPr>
          <p:cNvPr id="3028" name="Google Shape;3028;p57"/>
          <p:cNvGrpSpPr/>
          <p:nvPr/>
        </p:nvGrpSpPr>
        <p:grpSpPr>
          <a:xfrm>
            <a:off x="1866692" y="3441154"/>
            <a:ext cx="2338388" cy="404812"/>
            <a:chOff x="1004" y="1639"/>
            <a:chExt cx="1473" cy="255"/>
          </a:xfrm>
        </p:grpSpPr>
        <p:sp>
          <p:nvSpPr>
            <p:cNvPr id="3029" name="Google Shape;3029;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30" name="Google Shape;3030;p57"/>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200.23.18.0/23</a:t>
              </a:r>
              <a:endParaRPr b="0" i="0" sz="1800" u="none" cap="none" strike="noStrike">
                <a:solidFill>
                  <a:srgbClr val="000000"/>
                </a:solidFill>
                <a:latin typeface="Arial"/>
                <a:ea typeface="Arial"/>
                <a:cs typeface="Arial"/>
                <a:sym typeface="Arial"/>
              </a:endParaRPr>
            </a:p>
          </p:txBody>
        </p:sp>
      </p:grpSp>
      <p:grpSp>
        <p:nvGrpSpPr>
          <p:cNvPr id="3031" name="Google Shape;3031;p57"/>
          <p:cNvGrpSpPr/>
          <p:nvPr/>
        </p:nvGrpSpPr>
        <p:grpSpPr>
          <a:xfrm>
            <a:off x="1780967" y="4860379"/>
            <a:ext cx="2338388" cy="404812"/>
            <a:chOff x="1004" y="1639"/>
            <a:chExt cx="1473" cy="255"/>
          </a:xfrm>
        </p:grpSpPr>
        <p:sp>
          <p:nvSpPr>
            <p:cNvPr id="3032" name="Google Shape;3032;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33" name="Google Shape;3033;p57"/>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200.23.30.0/23</a:t>
              </a:r>
              <a:endParaRPr b="0" i="0" sz="1800" u="none" cap="none" strike="noStrike">
                <a:solidFill>
                  <a:srgbClr val="000000"/>
                </a:solidFill>
                <a:latin typeface="Arial"/>
                <a:ea typeface="Arial"/>
                <a:cs typeface="Arial"/>
                <a:sym typeface="Arial"/>
              </a:endParaRPr>
            </a:p>
          </p:txBody>
        </p:sp>
      </p:grpSp>
      <p:sp>
        <p:nvSpPr>
          <p:cNvPr id="3034" name="Google Shape;3034;p57"/>
          <p:cNvSpPr txBox="1"/>
          <p:nvPr/>
        </p:nvSpPr>
        <p:spPr>
          <a:xfrm>
            <a:off x="4686092" y="4088854"/>
            <a:ext cx="15065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Fly-By-Night-ISP</a:t>
            </a:r>
            <a:endParaRPr b="0" i="0" sz="1800" u="none" cap="none" strike="noStrike">
              <a:solidFill>
                <a:srgbClr val="000000"/>
              </a:solidFill>
              <a:latin typeface="Arial"/>
              <a:ea typeface="Arial"/>
              <a:cs typeface="Arial"/>
              <a:sym typeface="Arial"/>
            </a:endParaRPr>
          </a:p>
        </p:txBody>
      </p:sp>
      <p:sp>
        <p:nvSpPr>
          <p:cNvPr id="3035" name="Google Shape;3035;p57"/>
          <p:cNvSpPr/>
          <p:nvPr/>
        </p:nvSpPr>
        <p:spPr>
          <a:xfrm>
            <a:off x="8248442" y="3185566"/>
            <a:ext cx="1444625" cy="2714625"/>
          </a:xfrm>
          <a:custGeom>
            <a:rect b="b" l="l" r="r" t="t"/>
            <a:pathLst>
              <a:path extrusionOk="0" h="1710" w="9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a:gsLst>
              <a:gs pos="0">
                <a:srgbClr val="66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36" name="Google Shape;3036;p57"/>
          <p:cNvSpPr txBox="1"/>
          <p:nvPr/>
        </p:nvSpPr>
        <p:spPr>
          <a:xfrm>
            <a:off x="1838117" y="259342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0</a:t>
            </a:r>
            <a:endParaRPr/>
          </a:p>
        </p:txBody>
      </p:sp>
      <p:sp>
        <p:nvSpPr>
          <p:cNvPr id="3037" name="Google Shape;3037;p57"/>
          <p:cNvSpPr txBox="1"/>
          <p:nvPr/>
        </p:nvSpPr>
        <p:spPr>
          <a:xfrm>
            <a:off x="1866692" y="4603204"/>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7</a:t>
            </a:r>
            <a:endParaRPr/>
          </a:p>
        </p:txBody>
      </p:sp>
      <p:sp>
        <p:nvSpPr>
          <p:cNvPr id="3038" name="Google Shape;3038;p57"/>
          <p:cNvSpPr txBox="1"/>
          <p:nvPr/>
        </p:nvSpPr>
        <p:spPr>
          <a:xfrm>
            <a:off x="8486567" y="4412704"/>
            <a:ext cx="78422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Internet</a:t>
            </a:r>
            <a:endParaRPr/>
          </a:p>
        </p:txBody>
      </p:sp>
      <p:sp>
        <p:nvSpPr>
          <p:cNvPr id="3039" name="Google Shape;3039;p57"/>
          <p:cNvSpPr txBox="1"/>
          <p:nvPr/>
        </p:nvSpPr>
        <p:spPr>
          <a:xfrm>
            <a:off x="1847642" y="324112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1</a:t>
            </a:r>
            <a:endParaRPr/>
          </a:p>
        </p:txBody>
      </p:sp>
      <p:sp>
        <p:nvSpPr>
          <p:cNvPr id="3040" name="Google Shape;3040;p57"/>
          <p:cNvSpPr/>
          <p:nvPr/>
        </p:nvSpPr>
        <p:spPr>
          <a:xfrm>
            <a:off x="4595605" y="497150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41" name="Google Shape;3041;p57"/>
          <p:cNvSpPr txBox="1"/>
          <p:nvPr/>
        </p:nvSpPr>
        <p:spPr>
          <a:xfrm>
            <a:off x="4895642" y="5346154"/>
            <a:ext cx="10239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ISPs-R-Us</a:t>
            </a:r>
            <a:endParaRPr b="0" i="0" sz="1800" u="none" cap="none" strike="noStrike">
              <a:solidFill>
                <a:srgbClr val="000000"/>
              </a:solidFill>
              <a:latin typeface="Arial"/>
              <a:ea typeface="Arial"/>
              <a:cs typeface="Arial"/>
              <a:sym typeface="Arial"/>
            </a:endParaRPr>
          </a:p>
        </p:txBody>
      </p:sp>
      <p:sp>
        <p:nvSpPr>
          <p:cNvPr id="3042" name="Google Shape;3042;p57"/>
          <p:cNvSpPr/>
          <p:nvPr/>
        </p:nvSpPr>
        <p:spPr>
          <a:xfrm flipH="1" rot="10800000">
            <a:off x="6321217" y="499214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043" name="Google Shape;3043;p57"/>
          <p:cNvCxnSpPr/>
          <p:nvPr/>
        </p:nvCxnSpPr>
        <p:spPr>
          <a:xfrm>
            <a:off x="4111417" y="5535066"/>
            <a:ext cx="485775" cy="0"/>
          </a:xfrm>
          <a:prstGeom prst="straightConnector1">
            <a:avLst/>
          </a:prstGeom>
          <a:noFill/>
          <a:ln cap="flat" cmpd="sng" w="19050">
            <a:solidFill>
              <a:srgbClr val="000000"/>
            </a:solidFill>
            <a:prstDash val="solid"/>
            <a:round/>
            <a:headEnd len="med" w="med" type="none"/>
            <a:tailEnd len="med" w="med" type="none"/>
          </a:ln>
        </p:spPr>
      </p:cxnSp>
      <p:cxnSp>
        <p:nvCxnSpPr>
          <p:cNvPr id="3044" name="Google Shape;3044;p57"/>
          <p:cNvCxnSpPr/>
          <p:nvPr/>
        </p:nvCxnSpPr>
        <p:spPr>
          <a:xfrm flipH="1" rot="10800000">
            <a:off x="3959017" y="5601741"/>
            <a:ext cx="638175" cy="171450"/>
          </a:xfrm>
          <a:prstGeom prst="straightConnector1">
            <a:avLst/>
          </a:prstGeom>
          <a:noFill/>
          <a:ln cap="flat" cmpd="sng" w="19050">
            <a:solidFill>
              <a:srgbClr val="000000"/>
            </a:solidFill>
            <a:prstDash val="solid"/>
            <a:round/>
            <a:headEnd len="med" w="med" type="none"/>
            <a:tailEnd len="med" w="med" type="none"/>
          </a:ln>
        </p:spPr>
      </p:cxnSp>
      <p:cxnSp>
        <p:nvCxnSpPr>
          <p:cNvPr id="3045" name="Google Shape;3045;p57"/>
          <p:cNvCxnSpPr/>
          <p:nvPr/>
        </p:nvCxnSpPr>
        <p:spPr>
          <a:xfrm flipH="1" rot="10800000">
            <a:off x="4397167" y="5849391"/>
            <a:ext cx="247650" cy="409575"/>
          </a:xfrm>
          <a:prstGeom prst="straightConnector1">
            <a:avLst/>
          </a:prstGeom>
          <a:noFill/>
          <a:ln cap="flat" cmpd="sng" w="19050">
            <a:solidFill>
              <a:srgbClr val="000000"/>
            </a:solidFill>
            <a:prstDash val="solid"/>
            <a:round/>
            <a:headEnd len="med" w="med" type="none"/>
            <a:tailEnd len="med" w="med" type="none"/>
          </a:ln>
        </p:spPr>
      </p:cxnSp>
      <p:sp>
        <p:nvSpPr>
          <p:cNvPr id="3046" name="Google Shape;3046;p57"/>
          <p:cNvSpPr txBox="1"/>
          <p:nvPr/>
        </p:nvSpPr>
        <p:spPr>
          <a:xfrm>
            <a:off x="6610142" y="5241379"/>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199.31.0.0/16”</a:t>
            </a:r>
            <a:endParaRPr b="0" i="0" sz="1400" u="none" cap="none" strike="noStrike">
              <a:solidFill>
                <a:srgbClr val="000000"/>
              </a:solidFill>
              <a:latin typeface="Arial"/>
              <a:ea typeface="Arial"/>
              <a:cs typeface="Arial"/>
              <a:sym typeface="Arial"/>
            </a:endParaRPr>
          </a:p>
        </p:txBody>
      </p:sp>
      <p:grpSp>
        <p:nvGrpSpPr>
          <p:cNvPr id="3047" name="Google Shape;3047;p57"/>
          <p:cNvGrpSpPr/>
          <p:nvPr/>
        </p:nvGrpSpPr>
        <p:grpSpPr>
          <a:xfrm>
            <a:off x="1885742" y="4031704"/>
            <a:ext cx="2338388" cy="404812"/>
            <a:chOff x="1004" y="1639"/>
            <a:chExt cx="1473" cy="255"/>
          </a:xfrm>
        </p:grpSpPr>
        <p:sp>
          <p:nvSpPr>
            <p:cNvPr id="3048" name="Google Shape;3048;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49" name="Google Shape;3049;p57"/>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200.23.20.0/23</a:t>
              </a:r>
              <a:endParaRPr b="0" i="0" sz="1800" u="none" cap="none" strike="noStrike">
                <a:solidFill>
                  <a:srgbClr val="000000"/>
                </a:solidFill>
                <a:latin typeface="Arial"/>
                <a:ea typeface="Arial"/>
                <a:cs typeface="Arial"/>
                <a:sym typeface="Arial"/>
              </a:endParaRPr>
            </a:p>
          </p:txBody>
        </p:sp>
      </p:grpSp>
      <p:sp>
        <p:nvSpPr>
          <p:cNvPr id="3050" name="Google Shape;3050;p57"/>
          <p:cNvSpPr txBox="1"/>
          <p:nvPr/>
        </p:nvSpPr>
        <p:spPr>
          <a:xfrm>
            <a:off x="1866692" y="383167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2</a:t>
            </a:r>
            <a:endParaRPr/>
          </a:p>
        </p:txBody>
      </p:sp>
      <p:grpSp>
        <p:nvGrpSpPr>
          <p:cNvPr id="3051" name="Google Shape;3051;p57"/>
          <p:cNvGrpSpPr/>
          <p:nvPr/>
        </p:nvGrpSpPr>
        <p:grpSpPr>
          <a:xfrm>
            <a:off x="3235117" y="4288879"/>
            <a:ext cx="257175" cy="663575"/>
            <a:chOff x="870" y="2941"/>
            <a:chExt cx="162" cy="418"/>
          </a:xfrm>
        </p:grpSpPr>
        <p:sp>
          <p:nvSpPr>
            <p:cNvPr id="3052" name="Google Shape;3052;p57"/>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053" name="Google Shape;3053;p57"/>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054" name="Google Shape;3054;p57"/>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grpSp>
        <p:nvGrpSpPr>
          <p:cNvPr id="3055" name="Google Shape;3055;p57"/>
          <p:cNvGrpSpPr/>
          <p:nvPr/>
        </p:nvGrpSpPr>
        <p:grpSpPr>
          <a:xfrm>
            <a:off x="4263817" y="3993604"/>
            <a:ext cx="257175" cy="663575"/>
            <a:chOff x="870" y="2941"/>
            <a:chExt cx="162" cy="418"/>
          </a:xfrm>
        </p:grpSpPr>
        <p:sp>
          <p:nvSpPr>
            <p:cNvPr id="3056" name="Google Shape;3056;p57"/>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057" name="Google Shape;3057;p57"/>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058" name="Google Shape;3058;p57"/>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sp>
        <p:nvSpPr>
          <p:cNvPr id="3059" name="Google Shape;3059;p57"/>
          <p:cNvSpPr txBox="1"/>
          <p:nvPr/>
        </p:nvSpPr>
        <p:spPr>
          <a:xfrm>
            <a:off x="9270792" y="3641516"/>
            <a:ext cx="289301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FF0000"/>
                </a:solidFill>
                <a:latin typeface="Poppins"/>
                <a:ea typeface="Poppins"/>
                <a:cs typeface="Poppins"/>
                <a:sym typeface="Poppins"/>
              </a:rPr>
              <a:t>The ability to use a single prefix to advertise multiple networks is often referred to as </a:t>
            </a:r>
            <a:r>
              <a:rPr b="1" i="0" lang="en-US" sz="1800" u="none" strike="noStrike">
                <a:solidFill>
                  <a:srgbClr val="FF0000"/>
                </a:solidFill>
                <a:latin typeface="Poppins"/>
                <a:ea typeface="Poppins"/>
                <a:cs typeface="Poppins"/>
                <a:sym typeface="Poppins"/>
              </a:rPr>
              <a:t>address aggregation </a:t>
            </a:r>
            <a:r>
              <a:rPr b="0" i="0" lang="en-US" sz="1800" u="none" strike="noStrike">
                <a:solidFill>
                  <a:srgbClr val="FF0000"/>
                </a:solidFill>
                <a:latin typeface="Poppins"/>
                <a:ea typeface="Poppins"/>
                <a:cs typeface="Poppins"/>
                <a:sym typeface="Poppins"/>
              </a:rPr>
              <a:t>(also </a:t>
            </a:r>
            <a:r>
              <a:rPr b="1" i="0" lang="en-US" sz="1800" u="none" strike="noStrike">
                <a:solidFill>
                  <a:srgbClr val="FF0000"/>
                </a:solidFill>
                <a:latin typeface="Poppins"/>
                <a:ea typeface="Poppins"/>
                <a:cs typeface="Poppins"/>
                <a:sym typeface="Poppins"/>
              </a:rPr>
              <a:t>route aggregation </a:t>
            </a:r>
            <a:r>
              <a:rPr b="0" i="0" lang="en-US" sz="1800" u="none" strike="noStrike">
                <a:solidFill>
                  <a:srgbClr val="FF0000"/>
                </a:solidFill>
                <a:latin typeface="Poppins"/>
                <a:ea typeface="Poppins"/>
                <a:cs typeface="Poppins"/>
                <a:sym typeface="Poppins"/>
              </a:rPr>
              <a:t>or </a:t>
            </a:r>
            <a:r>
              <a:rPr b="1" i="0" lang="en-US" sz="1800" u="none" strike="noStrike">
                <a:solidFill>
                  <a:srgbClr val="FF0000"/>
                </a:solidFill>
                <a:latin typeface="Poppins"/>
                <a:ea typeface="Poppins"/>
                <a:cs typeface="Poppins"/>
                <a:sym typeface="Poppins"/>
              </a:rPr>
              <a:t>route summarization</a:t>
            </a:r>
            <a:r>
              <a:rPr b="0" i="0" lang="en-US" sz="1800" u="none" strike="noStrike">
                <a:solidFill>
                  <a:srgbClr val="FF0000"/>
                </a:solidFill>
                <a:latin typeface="Poppins"/>
                <a:ea typeface="Poppins"/>
                <a:cs typeface="Poppins"/>
                <a:sym typeface="Poppins"/>
              </a:rPr>
              <a:t>).</a:t>
            </a:r>
            <a:endParaRPr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9"/>
                                        </p:tgtEl>
                                        <p:attrNameLst>
                                          <p:attrName>style.visibility</p:attrName>
                                        </p:attrNameLst>
                                      </p:cBhvr>
                                      <p:to>
                                        <p:strVal val="visible"/>
                                      </p:to>
                                    </p:set>
                                    <p:animEffect filter="fade" transition="in">
                                      <p:cBhvr>
                                        <p:cTn dur="1822"/>
                                        <p:tgtEl>
                                          <p:spTgt spid="3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pic>
        <p:nvPicPr>
          <p:cNvPr descr="A close up of a logo&#10;&#10;Description automatically generated" id="3064" name="Google Shape;3064;p5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065" name="Google Shape;3065;p5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066" name="Google Shape;3066;p5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067" name="Google Shape;3067;p5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Hierarchical addressing: more specific routes</a:t>
            </a:r>
            <a:endParaRPr/>
          </a:p>
        </p:txBody>
      </p:sp>
      <p:sp>
        <p:nvSpPr>
          <p:cNvPr id="3068" name="Google Shape;3068;p58"/>
          <p:cNvSpPr txBox="1"/>
          <p:nvPr/>
        </p:nvSpPr>
        <p:spPr>
          <a:xfrm>
            <a:off x="598883" y="1406177"/>
            <a:ext cx="9265554"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Organization 1 moves from Fly-By-Night-ISP to ISPs-R-Us</a:t>
            </a:r>
            <a:endParaRPr/>
          </a:p>
          <a:p>
            <a:pPr indent="-342900" lvl="0" marL="342900" marR="0" rtl="0" algn="l">
              <a:lnSpc>
                <a:spcPct val="10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ISPs-R-Us now advertises a more specific route to Organization 1</a:t>
            </a:r>
            <a:endParaRPr b="0" i="0" sz="2400" u="none" cap="none" strike="noStrike">
              <a:solidFill>
                <a:srgbClr val="000000"/>
              </a:solidFill>
              <a:latin typeface="Calibri"/>
              <a:ea typeface="Calibri"/>
              <a:cs typeface="Calibri"/>
              <a:sym typeface="Calibri"/>
            </a:endParaRPr>
          </a:p>
        </p:txBody>
      </p:sp>
      <p:sp>
        <p:nvSpPr>
          <p:cNvPr id="3069" name="Google Shape;3069;p58"/>
          <p:cNvSpPr/>
          <p:nvPr/>
        </p:nvSpPr>
        <p:spPr>
          <a:xfrm>
            <a:off x="6254542" y="421109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070" name="Google Shape;3070;p58"/>
          <p:cNvCxnSpPr/>
          <p:nvPr/>
        </p:nvCxnSpPr>
        <p:spPr>
          <a:xfrm flipH="1" rot="10800000">
            <a:off x="3911392" y="4487316"/>
            <a:ext cx="895350" cy="457200"/>
          </a:xfrm>
          <a:prstGeom prst="straightConnector1">
            <a:avLst/>
          </a:prstGeom>
          <a:noFill/>
          <a:ln cap="flat" cmpd="sng" w="19050">
            <a:solidFill>
              <a:srgbClr val="000000"/>
            </a:solidFill>
            <a:prstDash val="solid"/>
            <a:round/>
            <a:headEnd len="med" w="med" type="none"/>
            <a:tailEnd len="med" w="med" type="none"/>
          </a:ln>
        </p:spPr>
      </p:cxnSp>
      <p:cxnSp>
        <p:nvCxnSpPr>
          <p:cNvPr id="3071" name="Google Shape;3071;p58"/>
          <p:cNvCxnSpPr/>
          <p:nvPr/>
        </p:nvCxnSpPr>
        <p:spPr>
          <a:xfrm>
            <a:off x="4006642" y="3077616"/>
            <a:ext cx="847725" cy="762000"/>
          </a:xfrm>
          <a:prstGeom prst="straightConnector1">
            <a:avLst/>
          </a:prstGeom>
          <a:noFill/>
          <a:ln cap="flat" cmpd="sng" w="19050">
            <a:solidFill>
              <a:srgbClr val="000000"/>
            </a:solidFill>
            <a:prstDash val="solid"/>
            <a:round/>
            <a:headEnd len="med" w="med" type="none"/>
            <a:tailEnd len="med" w="med" type="none"/>
          </a:ln>
        </p:spPr>
      </p:cxnSp>
      <p:sp>
        <p:nvSpPr>
          <p:cNvPr id="3072" name="Google Shape;3072;p58"/>
          <p:cNvSpPr/>
          <p:nvPr/>
        </p:nvSpPr>
        <p:spPr>
          <a:xfrm>
            <a:off x="4652755" y="365705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73" name="Google Shape;3073;p58"/>
          <p:cNvSpPr txBox="1"/>
          <p:nvPr/>
        </p:nvSpPr>
        <p:spPr>
          <a:xfrm>
            <a:off x="6486317" y="3384004"/>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200.23.16.0/20”</a:t>
            </a:r>
            <a:endParaRPr b="0" i="0" sz="1400" u="none" cap="none" strike="noStrike">
              <a:solidFill>
                <a:srgbClr val="000000"/>
              </a:solidFill>
              <a:latin typeface="Arial"/>
              <a:ea typeface="Arial"/>
              <a:cs typeface="Arial"/>
              <a:sym typeface="Arial"/>
            </a:endParaRPr>
          </a:p>
        </p:txBody>
      </p:sp>
      <p:grpSp>
        <p:nvGrpSpPr>
          <p:cNvPr id="3074" name="Google Shape;3074;p58"/>
          <p:cNvGrpSpPr/>
          <p:nvPr/>
        </p:nvGrpSpPr>
        <p:grpSpPr>
          <a:xfrm>
            <a:off x="1838117" y="2850604"/>
            <a:ext cx="2338388" cy="404812"/>
            <a:chOff x="1004" y="1639"/>
            <a:chExt cx="1473" cy="255"/>
          </a:xfrm>
        </p:grpSpPr>
        <p:sp>
          <p:nvSpPr>
            <p:cNvPr id="3075" name="Google Shape;3075;p58"/>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76" name="Google Shape;3076;p58"/>
            <p:cNvSpPr txBox="1"/>
            <p:nvPr/>
          </p:nvSpPr>
          <p:spPr>
            <a:xfrm>
              <a:off x="1226" y="1664"/>
              <a:ext cx="97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200.23.16.0/23</a:t>
              </a:r>
              <a:endParaRPr b="0" i="0" sz="1800" u="none" cap="none" strike="noStrike">
                <a:solidFill>
                  <a:srgbClr val="000000"/>
                </a:solidFill>
                <a:latin typeface="Arial"/>
                <a:ea typeface="Arial"/>
                <a:cs typeface="Arial"/>
                <a:sym typeface="Arial"/>
              </a:endParaRPr>
            </a:p>
          </p:txBody>
        </p:sp>
      </p:grpSp>
      <p:grpSp>
        <p:nvGrpSpPr>
          <p:cNvPr id="3077" name="Google Shape;3077;p58"/>
          <p:cNvGrpSpPr/>
          <p:nvPr/>
        </p:nvGrpSpPr>
        <p:grpSpPr>
          <a:xfrm>
            <a:off x="1780967" y="4860379"/>
            <a:ext cx="2338388" cy="404812"/>
            <a:chOff x="1004" y="1639"/>
            <a:chExt cx="1473" cy="255"/>
          </a:xfrm>
        </p:grpSpPr>
        <p:sp>
          <p:nvSpPr>
            <p:cNvPr id="3078" name="Google Shape;3078;p58"/>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79" name="Google Shape;3079;p58"/>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200.23.30.0/23</a:t>
              </a:r>
              <a:endParaRPr b="0" i="0" sz="1800" u="none" cap="none" strike="noStrike">
                <a:solidFill>
                  <a:srgbClr val="000000"/>
                </a:solidFill>
                <a:latin typeface="Arial"/>
                <a:ea typeface="Arial"/>
                <a:cs typeface="Arial"/>
                <a:sym typeface="Arial"/>
              </a:endParaRPr>
            </a:p>
          </p:txBody>
        </p:sp>
      </p:grpSp>
      <p:sp>
        <p:nvSpPr>
          <p:cNvPr id="3080" name="Google Shape;3080;p58"/>
          <p:cNvSpPr txBox="1"/>
          <p:nvPr/>
        </p:nvSpPr>
        <p:spPr>
          <a:xfrm>
            <a:off x="4686092" y="4088854"/>
            <a:ext cx="15065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Fly-By-Night-ISP</a:t>
            </a:r>
            <a:endParaRPr b="0" i="0" sz="1800" u="none" cap="none" strike="noStrike">
              <a:solidFill>
                <a:srgbClr val="000000"/>
              </a:solidFill>
              <a:latin typeface="Arial"/>
              <a:ea typeface="Arial"/>
              <a:cs typeface="Arial"/>
              <a:sym typeface="Arial"/>
            </a:endParaRPr>
          </a:p>
        </p:txBody>
      </p:sp>
      <p:sp>
        <p:nvSpPr>
          <p:cNvPr id="3081" name="Google Shape;3081;p58"/>
          <p:cNvSpPr/>
          <p:nvPr/>
        </p:nvSpPr>
        <p:spPr>
          <a:xfrm>
            <a:off x="8248442" y="3185566"/>
            <a:ext cx="1444625" cy="2714625"/>
          </a:xfrm>
          <a:custGeom>
            <a:rect b="b" l="l" r="r" t="t"/>
            <a:pathLst>
              <a:path extrusionOk="0" h="1710" w="9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a:gsLst>
              <a:gs pos="0">
                <a:srgbClr val="66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82" name="Google Shape;3082;p58"/>
          <p:cNvSpPr txBox="1"/>
          <p:nvPr/>
        </p:nvSpPr>
        <p:spPr>
          <a:xfrm>
            <a:off x="1838117" y="259342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0</a:t>
            </a:r>
            <a:endParaRPr/>
          </a:p>
        </p:txBody>
      </p:sp>
      <p:sp>
        <p:nvSpPr>
          <p:cNvPr id="3083" name="Google Shape;3083;p58"/>
          <p:cNvSpPr txBox="1"/>
          <p:nvPr/>
        </p:nvSpPr>
        <p:spPr>
          <a:xfrm>
            <a:off x="1866692" y="4603204"/>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7</a:t>
            </a:r>
            <a:endParaRPr/>
          </a:p>
        </p:txBody>
      </p:sp>
      <p:sp>
        <p:nvSpPr>
          <p:cNvPr id="3084" name="Google Shape;3084;p58"/>
          <p:cNvSpPr txBox="1"/>
          <p:nvPr/>
        </p:nvSpPr>
        <p:spPr>
          <a:xfrm>
            <a:off x="8486567" y="4412704"/>
            <a:ext cx="78422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Internet</a:t>
            </a:r>
            <a:endParaRPr/>
          </a:p>
        </p:txBody>
      </p:sp>
      <p:grpSp>
        <p:nvGrpSpPr>
          <p:cNvPr id="3085" name="Google Shape;3085;p58"/>
          <p:cNvGrpSpPr/>
          <p:nvPr/>
        </p:nvGrpSpPr>
        <p:grpSpPr>
          <a:xfrm>
            <a:off x="1847642" y="3241129"/>
            <a:ext cx="2844800" cy="788987"/>
            <a:chOff x="1847642" y="3241129"/>
            <a:chExt cx="2844800" cy="788987"/>
          </a:xfrm>
        </p:grpSpPr>
        <p:cxnSp>
          <p:nvCxnSpPr>
            <p:cNvPr id="3086" name="Google Shape;3086;p58"/>
            <p:cNvCxnSpPr/>
            <p:nvPr/>
          </p:nvCxnSpPr>
          <p:spPr>
            <a:xfrm>
              <a:off x="3939967" y="3858666"/>
              <a:ext cx="752475" cy="171450"/>
            </a:xfrm>
            <a:prstGeom prst="straightConnector1">
              <a:avLst/>
            </a:prstGeom>
            <a:noFill/>
            <a:ln cap="flat" cmpd="sng" w="19050">
              <a:solidFill>
                <a:srgbClr val="000000"/>
              </a:solidFill>
              <a:prstDash val="solid"/>
              <a:round/>
              <a:headEnd len="med" w="med" type="none"/>
              <a:tailEnd len="med" w="med" type="none"/>
            </a:ln>
          </p:spPr>
        </p:cxnSp>
        <p:grpSp>
          <p:nvGrpSpPr>
            <p:cNvPr id="3087" name="Google Shape;3087;p58"/>
            <p:cNvGrpSpPr/>
            <p:nvPr/>
          </p:nvGrpSpPr>
          <p:grpSpPr>
            <a:xfrm>
              <a:off x="1866692" y="3441154"/>
              <a:ext cx="2338388" cy="404812"/>
              <a:chOff x="1004" y="1639"/>
              <a:chExt cx="1473" cy="255"/>
            </a:xfrm>
          </p:grpSpPr>
          <p:sp>
            <p:nvSpPr>
              <p:cNvPr id="3088" name="Google Shape;3088;p58"/>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89" name="Google Shape;3089;p58"/>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200.23.18.0/23</a:t>
                </a:r>
                <a:endParaRPr b="0" i="0" sz="1800" u="none" cap="none" strike="noStrike">
                  <a:solidFill>
                    <a:srgbClr val="000000"/>
                  </a:solidFill>
                  <a:latin typeface="Arial"/>
                  <a:ea typeface="Arial"/>
                  <a:cs typeface="Arial"/>
                  <a:sym typeface="Arial"/>
                </a:endParaRPr>
              </a:p>
            </p:txBody>
          </p:sp>
        </p:grpSp>
        <p:sp>
          <p:nvSpPr>
            <p:cNvPr id="3090" name="Google Shape;3090;p58"/>
            <p:cNvSpPr txBox="1"/>
            <p:nvPr/>
          </p:nvSpPr>
          <p:spPr>
            <a:xfrm>
              <a:off x="1847642" y="324112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1</a:t>
              </a:r>
              <a:endParaRPr/>
            </a:p>
          </p:txBody>
        </p:sp>
      </p:grpSp>
      <p:sp>
        <p:nvSpPr>
          <p:cNvPr id="3091" name="Google Shape;3091;p58"/>
          <p:cNvSpPr/>
          <p:nvPr/>
        </p:nvSpPr>
        <p:spPr>
          <a:xfrm>
            <a:off x="4595605" y="497150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92" name="Google Shape;3092;p58"/>
          <p:cNvSpPr txBox="1"/>
          <p:nvPr/>
        </p:nvSpPr>
        <p:spPr>
          <a:xfrm>
            <a:off x="4895642" y="5346154"/>
            <a:ext cx="10239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ISPs-R-Us</a:t>
            </a:r>
            <a:endParaRPr b="0" i="0" sz="1800" u="none" cap="none" strike="noStrike">
              <a:solidFill>
                <a:srgbClr val="000000"/>
              </a:solidFill>
              <a:latin typeface="Arial"/>
              <a:ea typeface="Arial"/>
              <a:cs typeface="Arial"/>
              <a:sym typeface="Arial"/>
            </a:endParaRPr>
          </a:p>
        </p:txBody>
      </p:sp>
      <p:sp>
        <p:nvSpPr>
          <p:cNvPr id="3093" name="Google Shape;3093;p58"/>
          <p:cNvSpPr/>
          <p:nvPr/>
        </p:nvSpPr>
        <p:spPr>
          <a:xfrm flipH="1" rot="10800000">
            <a:off x="6321217" y="499214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094" name="Google Shape;3094;p58"/>
          <p:cNvCxnSpPr/>
          <p:nvPr/>
        </p:nvCxnSpPr>
        <p:spPr>
          <a:xfrm>
            <a:off x="4111417" y="5535066"/>
            <a:ext cx="485775" cy="0"/>
          </a:xfrm>
          <a:prstGeom prst="straightConnector1">
            <a:avLst/>
          </a:prstGeom>
          <a:noFill/>
          <a:ln cap="flat" cmpd="sng" w="19050">
            <a:solidFill>
              <a:srgbClr val="000000"/>
            </a:solidFill>
            <a:prstDash val="solid"/>
            <a:round/>
            <a:headEnd len="med" w="med" type="none"/>
            <a:tailEnd len="med" w="med" type="none"/>
          </a:ln>
        </p:spPr>
      </p:cxnSp>
      <p:cxnSp>
        <p:nvCxnSpPr>
          <p:cNvPr id="3095" name="Google Shape;3095;p58"/>
          <p:cNvCxnSpPr/>
          <p:nvPr/>
        </p:nvCxnSpPr>
        <p:spPr>
          <a:xfrm flipH="1" rot="10800000">
            <a:off x="3959017" y="5601741"/>
            <a:ext cx="638175" cy="171450"/>
          </a:xfrm>
          <a:prstGeom prst="straightConnector1">
            <a:avLst/>
          </a:prstGeom>
          <a:noFill/>
          <a:ln cap="flat" cmpd="sng" w="19050">
            <a:solidFill>
              <a:srgbClr val="000000"/>
            </a:solidFill>
            <a:prstDash val="solid"/>
            <a:round/>
            <a:headEnd len="med" w="med" type="none"/>
            <a:tailEnd len="med" w="med" type="none"/>
          </a:ln>
        </p:spPr>
      </p:cxnSp>
      <p:cxnSp>
        <p:nvCxnSpPr>
          <p:cNvPr id="3096" name="Google Shape;3096;p58"/>
          <p:cNvCxnSpPr/>
          <p:nvPr/>
        </p:nvCxnSpPr>
        <p:spPr>
          <a:xfrm flipH="1" rot="10800000">
            <a:off x="4397167" y="5849391"/>
            <a:ext cx="247650" cy="409575"/>
          </a:xfrm>
          <a:prstGeom prst="straightConnector1">
            <a:avLst/>
          </a:prstGeom>
          <a:noFill/>
          <a:ln cap="flat" cmpd="sng" w="19050">
            <a:solidFill>
              <a:srgbClr val="000000"/>
            </a:solidFill>
            <a:prstDash val="solid"/>
            <a:round/>
            <a:headEnd len="med" w="med" type="none"/>
            <a:tailEnd len="med" w="med" type="none"/>
          </a:ln>
        </p:spPr>
      </p:cxnSp>
      <p:sp>
        <p:nvSpPr>
          <p:cNvPr id="3097" name="Google Shape;3097;p58"/>
          <p:cNvSpPr txBox="1"/>
          <p:nvPr/>
        </p:nvSpPr>
        <p:spPr>
          <a:xfrm>
            <a:off x="6610142" y="5241379"/>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199.31.0.0/16”</a:t>
            </a:r>
            <a:endParaRPr b="0" i="0" sz="1400" u="none" cap="none" strike="noStrike">
              <a:solidFill>
                <a:srgbClr val="000000"/>
              </a:solidFill>
              <a:latin typeface="Arial"/>
              <a:ea typeface="Arial"/>
              <a:cs typeface="Arial"/>
              <a:sym typeface="Arial"/>
            </a:endParaRPr>
          </a:p>
        </p:txBody>
      </p:sp>
      <p:grpSp>
        <p:nvGrpSpPr>
          <p:cNvPr id="3098" name="Google Shape;3098;p58"/>
          <p:cNvGrpSpPr/>
          <p:nvPr/>
        </p:nvGrpSpPr>
        <p:grpSpPr>
          <a:xfrm>
            <a:off x="1885742" y="4031704"/>
            <a:ext cx="2338388" cy="404812"/>
            <a:chOff x="1004" y="1639"/>
            <a:chExt cx="1473" cy="255"/>
          </a:xfrm>
        </p:grpSpPr>
        <p:sp>
          <p:nvSpPr>
            <p:cNvPr id="3099" name="Google Shape;3099;p58"/>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00" name="Google Shape;3100;p58"/>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200.23.20.0/23</a:t>
              </a:r>
              <a:endParaRPr b="0" i="0" sz="1800" u="none" cap="none" strike="noStrike">
                <a:solidFill>
                  <a:srgbClr val="000000"/>
                </a:solidFill>
                <a:latin typeface="Arial"/>
                <a:ea typeface="Arial"/>
                <a:cs typeface="Arial"/>
                <a:sym typeface="Arial"/>
              </a:endParaRPr>
            </a:p>
          </p:txBody>
        </p:sp>
      </p:grpSp>
      <p:sp>
        <p:nvSpPr>
          <p:cNvPr id="3101" name="Google Shape;3101;p58"/>
          <p:cNvSpPr txBox="1"/>
          <p:nvPr/>
        </p:nvSpPr>
        <p:spPr>
          <a:xfrm>
            <a:off x="1866692" y="383167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2</a:t>
            </a:r>
            <a:endParaRPr/>
          </a:p>
        </p:txBody>
      </p:sp>
      <p:grpSp>
        <p:nvGrpSpPr>
          <p:cNvPr id="3102" name="Google Shape;3102;p58"/>
          <p:cNvGrpSpPr/>
          <p:nvPr/>
        </p:nvGrpSpPr>
        <p:grpSpPr>
          <a:xfrm>
            <a:off x="3235117" y="4288879"/>
            <a:ext cx="257175" cy="663575"/>
            <a:chOff x="870" y="2941"/>
            <a:chExt cx="162" cy="418"/>
          </a:xfrm>
        </p:grpSpPr>
        <p:sp>
          <p:nvSpPr>
            <p:cNvPr id="3103" name="Google Shape;3103;p58"/>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04" name="Google Shape;3104;p58"/>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05" name="Google Shape;3105;p58"/>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grpSp>
        <p:nvGrpSpPr>
          <p:cNvPr id="3106" name="Google Shape;3106;p58"/>
          <p:cNvGrpSpPr/>
          <p:nvPr/>
        </p:nvGrpSpPr>
        <p:grpSpPr>
          <a:xfrm>
            <a:off x="4263817" y="3993604"/>
            <a:ext cx="257175" cy="663575"/>
            <a:chOff x="870" y="2941"/>
            <a:chExt cx="162" cy="418"/>
          </a:xfrm>
        </p:grpSpPr>
        <p:sp>
          <p:nvSpPr>
            <p:cNvPr id="3107" name="Google Shape;3107;p58"/>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08" name="Google Shape;3108;p58"/>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09" name="Google Shape;3109;p58"/>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cxnSp>
        <p:nvCxnSpPr>
          <p:cNvPr id="3110" name="Google Shape;3110;p58"/>
          <p:cNvCxnSpPr/>
          <p:nvPr/>
        </p:nvCxnSpPr>
        <p:spPr>
          <a:xfrm flipH="1" rot="10800000">
            <a:off x="4303322" y="5787297"/>
            <a:ext cx="333375" cy="247650"/>
          </a:xfrm>
          <a:prstGeom prst="straightConnector1">
            <a:avLst/>
          </a:prstGeom>
          <a:noFill/>
          <a:ln cap="flat" cmpd="sng" w="19050">
            <a:solidFill>
              <a:schemeClr val="dk1"/>
            </a:solidFill>
            <a:prstDash val="solid"/>
            <a:round/>
            <a:headEnd len="med" w="med" type="none"/>
            <a:tailEnd len="med" w="med" type="none"/>
          </a:ln>
        </p:spPr>
      </p:cxnSp>
      <p:grpSp>
        <p:nvGrpSpPr>
          <p:cNvPr id="3111" name="Google Shape;3111;p58"/>
          <p:cNvGrpSpPr/>
          <p:nvPr/>
        </p:nvGrpSpPr>
        <p:grpSpPr>
          <a:xfrm>
            <a:off x="2073587" y="5735794"/>
            <a:ext cx="2342448" cy="619828"/>
            <a:chOff x="2073587" y="5735794"/>
            <a:chExt cx="2342448" cy="619828"/>
          </a:xfrm>
        </p:grpSpPr>
        <p:grpSp>
          <p:nvGrpSpPr>
            <p:cNvPr id="3112" name="Google Shape;3112;p58"/>
            <p:cNvGrpSpPr/>
            <p:nvPr/>
          </p:nvGrpSpPr>
          <p:grpSpPr>
            <a:xfrm>
              <a:off x="2077647" y="5950810"/>
              <a:ext cx="2338388" cy="404812"/>
              <a:chOff x="1004" y="1639"/>
              <a:chExt cx="1473" cy="255"/>
            </a:xfrm>
          </p:grpSpPr>
          <p:sp>
            <p:nvSpPr>
              <p:cNvPr id="3113" name="Google Shape;3113;p58"/>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4" name="Google Shape;3114;p58"/>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200.23.18.0/23</a:t>
                </a:r>
                <a:endParaRPr b="0" i="0" sz="1800" u="none" cap="none" strike="noStrike">
                  <a:solidFill>
                    <a:srgbClr val="000000"/>
                  </a:solidFill>
                  <a:latin typeface="Arial"/>
                  <a:ea typeface="Arial"/>
                  <a:cs typeface="Arial"/>
                  <a:sym typeface="Arial"/>
                </a:endParaRPr>
              </a:p>
            </p:txBody>
          </p:sp>
        </p:grpSp>
        <p:sp>
          <p:nvSpPr>
            <p:cNvPr id="3115" name="Google Shape;3115;p58"/>
            <p:cNvSpPr txBox="1"/>
            <p:nvPr/>
          </p:nvSpPr>
          <p:spPr>
            <a:xfrm>
              <a:off x="2073587" y="5735794"/>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1</a:t>
              </a:r>
              <a:endParaRPr/>
            </a:p>
          </p:txBody>
        </p:sp>
      </p:grpSp>
      <p:sp>
        <p:nvSpPr>
          <p:cNvPr id="3116" name="Google Shape;3116;p58"/>
          <p:cNvSpPr txBox="1"/>
          <p:nvPr/>
        </p:nvSpPr>
        <p:spPr>
          <a:xfrm>
            <a:off x="6580161" y="6089469"/>
            <a:ext cx="17395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 </a:t>
            </a:r>
            <a:r>
              <a:rPr b="0" i="0" lang="en-US" sz="1400" u="sng" cap="none" strike="noStrike">
                <a:solidFill>
                  <a:srgbClr val="CC0000"/>
                </a:solidFill>
                <a:latin typeface="Arial"/>
                <a:ea typeface="Arial"/>
                <a:cs typeface="Arial"/>
                <a:sym typeface="Arial"/>
              </a:rPr>
              <a:t>200.23.18.0/23</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85"/>
                                        </p:tgtEl>
                                      </p:cBhvr>
                                    </p:animEffect>
                                    <p:set>
                                      <p:cBhvr>
                                        <p:cTn dur="1" fill="hold">
                                          <p:stCondLst>
                                            <p:cond delay="500"/>
                                          </p:stCondLst>
                                        </p:cTn>
                                        <p:tgtEl>
                                          <p:spTgt spid="30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500"/>
                                        <p:tgtEl>
                                          <p:spTgt spid="3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6"/>
                                        </p:tgtEl>
                                        <p:attrNameLst>
                                          <p:attrName>style.visibility</p:attrName>
                                        </p:attrNameLst>
                                      </p:cBhvr>
                                      <p:to>
                                        <p:strVal val="visible"/>
                                      </p:to>
                                    </p:set>
                                    <p:animEffect filter="fade" transition="in">
                                      <p:cBhvr>
                                        <p:cTn dur="500"/>
                                        <p:tgtEl>
                                          <p:spTgt spid="3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pic>
        <p:nvPicPr>
          <p:cNvPr descr="A close up of a logo&#10;&#10;Description automatically generated" id="3121" name="Google Shape;3121;p5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122" name="Google Shape;3122;p5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123" name="Google Shape;3123;p5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124" name="Google Shape;3124;p5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Hierarchical addressing: more specific routes</a:t>
            </a:r>
            <a:endParaRPr/>
          </a:p>
        </p:txBody>
      </p:sp>
      <p:sp>
        <p:nvSpPr>
          <p:cNvPr id="3125" name="Google Shape;3125;p59"/>
          <p:cNvSpPr txBox="1"/>
          <p:nvPr/>
        </p:nvSpPr>
        <p:spPr>
          <a:xfrm>
            <a:off x="598883" y="1420031"/>
            <a:ext cx="9094185"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Organization 1 moves from Fly-By-Night-ISP to ISPs-R-Us</a:t>
            </a:r>
            <a:endParaRPr/>
          </a:p>
          <a:p>
            <a:pPr indent="-342900" lvl="0" marL="342900" marR="0" rtl="0" algn="l">
              <a:lnSpc>
                <a:spcPct val="10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ISPs-R-Us now advertises a more specific route to Organization 1</a:t>
            </a:r>
            <a:endParaRPr b="0" i="0" sz="2400" u="none" cap="none" strike="noStrike">
              <a:solidFill>
                <a:srgbClr val="000000"/>
              </a:solidFill>
              <a:latin typeface="Calibri"/>
              <a:ea typeface="Calibri"/>
              <a:cs typeface="Calibri"/>
              <a:sym typeface="Calibri"/>
            </a:endParaRPr>
          </a:p>
        </p:txBody>
      </p:sp>
      <p:sp>
        <p:nvSpPr>
          <p:cNvPr id="3126" name="Google Shape;3126;p59"/>
          <p:cNvSpPr/>
          <p:nvPr/>
        </p:nvSpPr>
        <p:spPr>
          <a:xfrm>
            <a:off x="6254542" y="421109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127" name="Google Shape;3127;p59"/>
          <p:cNvCxnSpPr/>
          <p:nvPr/>
        </p:nvCxnSpPr>
        <p:spPr>
          <a:xfrm flipH="1" rot="10800000">
            <a:off x="3911392" y="4487316"/>
            <a:ext cx="895350" cy="457200"/>
          </a:xfrm>
          <a:prstGeom prst="straightConnector1">
            <a:avLst/>
          </a:prstGeom>
          <a:noFill/>
          <a:ln cap="flat" cmpd="sng" w="19050">
            <a:solidFill>
              <a:srgbClr val="000000"/>
            </a:solidFill>
            <a:prstDash val="solid"/>
            <a:round/>
            <a:headEnd len="med" w="med" type="none"/>
            <a:tailEnd len="med" w="med" type="none"/>
          </a:ln>
        </p:spPr>
      </p:cxnSp>
      <p:cxnSp>
        <p:nvCxnSpPr>
          <p:cNvPr id="3128" name="Google Shape;3128;p59"/>
          <p:cNvCxnSpPr/>
          <p:nvPr/>
        </p:nvCxnSpPr>
        <p:spPr>
          <a:xfrm>
            <a:off x="4006642" y="3077616"/>
            <a:ext cx="847725" cy="762000"/>
          </a:xfrm>
          <a:prstGeom prst="straightConnector1">
            <a:avLst/>
          </a:prstGeom>
          <a:noFill/>
          <a:ln cap="flat" cmpd="sng" w="19050">
            <a:solidFill>
              <a:srgbClr val="000000"/>
            </a:solidFill>
            <a:prstDash val="solid"/>
            <a:round/>
            <a:headEnd len="med" w="med" type="none"/>
            <a:tailEnd len="med" w="med" type="none"/>
          </a:ln>
        </p:spPr>
      </p:cxnSp>
      <p:sp>
        <p:nvSpPr>
          <p:cNvPr id="3129" name="Google Shape;3129;p59"/>
          <p:cNvSpPr/>
          <p:nvPr/>
        </p:nvSpPr>
        <p:spPr>
          <a:xfrm>
            <a:off x="4652755" y="365705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30" name="Google Shape;3130;p59"/>
          <p:cNvSpPr txBox="1"/>
          <p:nvPr/>
        </p:nvSpPr>
        <p:spPr>
          <a:xfrm>
            <a:off x="6486317" y="3384004"/>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200.23.16.0/20”</a:t>
            </a:r>
            <a:endParaRPr b="0" i="0" sz="1400" u="none" cap="none" strike="noStrike">
              <a:solidFill>
                <a:srgbClr val="000000"/>
              </a:solidFill>
              <a:latin typeface="Arial"/>
              <a:ea typeface="Arial"/>
              <a:cs typeface="Arial"/>
              <a:sym typeface="Arial"/>
            </a:endParaRPr>
          </a:p>
        </p:txBody>
      </p:sp>
      <p:grpSp>
        <p:nvGrpSpPr>
          <p:cNvPr id="3131" name="Google Shape;3131;p59"/>
          <p:cNvGrpSpPr/>
          <p:nvPr/>
        </p:nvGrpSpPr>
        <p:grpSpPr>
          <a:xfrm>
            <a:off x="1838117" y="2850604"/>
            <a:ext cx="2338388" cy="404812"/>
            <a:chOff x="1004" y="1639"/>
            <a:chExt cx="1473" cy="255"/>
          </a:xfrm>
        </p:grpSpPr>
        <p:sp>
          <p:nvSpPr>
            <p:cNvPr id="3132" name="Google Shape;3132;p59"/>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33" name="Google Shape;3133;p59"/>
            <p:cNvSpPr txBox="1"/>
            <p:nvPr/>
          </p:nvSpPr>
          <p:spPr>
            <a:xfrm>
              <a:off x="1226" y="1664"/>
              <a:ext cx="97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200.23.16.0/23</a:t>
              </a:r>
              <a:endParaRPr b="0" i="0" sz="1800" u="none" cap="none" strike="noStrike">
                <a:solidFill>
                  <a:srgbClr val="000000"/>
                </a:solidFill>
                <a:latin typeface="Arial"/>
                <a:ea typeface="Arial"/>
                <a:cs typeface="Arial"/>
                <a:sym typeface="Arial"/>
              </a:endParaRPr>
            </a:p>
          </p:txBody>
        </p:sp>
      </p:grpSp>
      <p:grpSp>
        <p:nvGrpSpPr>
          <p:cNvPr id="3134" name="Google Shape;3134;p59"/>
          <p:cNvGrpSpPr/>
          <p:nvPr/>
        </p:nvGrpSpPr>
        <p:grpSpPr>
          <a:xfrm>
            <a:off x="1780967" y="4860379"/>
            <a:ext cx="2338388" cy="404812"/>
            <a:chOff x="1004" y="1639"/>
            <a:chExt cx="1473" cy="255"/>
          </a:xfrm>
        </p:grpSpPr>
        <p:sp>
          <p:nvSpPr>
            <p:cNvPr id="3135" name="Google Shape;3135;p59"/>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36" name="Google Shape;3136;p59"/>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200.23.30.0/23</a:t>
              </a:r>
              <a:endParaRPr b="0" i="0" sz="1800" u="none" cap="none" strike="noStrike">
                <a:solidFill>
                  <a:srgbClr val="000000"/>
                </a:solidFill>
                <a:latin typeface="Arial"/>
                <a:ea typeface="Arial"/>
                <a:cs typeface="Arial"/>
                <a:sym typeface="Arial"/>
              </a:endParaRPr>
            </a:p>
          </p:txBody>
        </p:sp>
      </p:grpSp>
      <p:sp>
        <p:nvSpPr>
          <p:cNvPr id="3137" name="Google Shape;3137;p59"/>
          <p:cNvSpPr txBox="1"/>
          <p:nvPr/>
        </p:nvSpPr>
        <p:spPr>
          <a:xfrm>
            <a:off x="4686092" y="4088854"/>
            <a:ext cx="15065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Fly-By-Night-ISP</a:t>
            </a:r>
            <a:endParaRPr b="0" i="0" sz="1800" u="none" cap="none" strike="noStrike">
              <a:solidFill>
                <a:srgbClr val="000000"/>
              </a:solidFill>
              <a:latin typeface="Arial"/>
              <a:ea typeface="Arial"/>
              <a:cs typeface="Arial"/>
              <a:sym typeface="Arial"/>
            </a:endParaRPr>
          </a:p>
        </p:txBody>
      </p:sp>
      <p:sp>
        <p:nvSpPr>
          <p:cNvPr id="3138" name="Google Shape;3138;p59"/>
          <p:cNvSpPr/>
          <p:nvPr/>
        </p:nvSpPr>
        <p:spPr>
          <a:xfrm>
            <a:off x="8248442" y="3185566"/>
            <a:ext cx="1444625" cy="2714625"/>
          </a:xfrm>
          <a:custGeom>
            <a:rect b="b" l="l" r="r" t="t"/>
            <a:pathLst>
              <a:path extrusionOk="0" h="1710" w="9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a:gsLst>
              <a:gs pos="0">
                <a:srgbClr val="66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39" name="Google Shape;3139;p59"/>
          <p:cNvSpPr txBox="1"/>
          <p:nvPr/>
        </p:nvSpPr>
        <p:spPr>
          <a:xfrm>
            <a:off x="1838117" y="259342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0</a:t>
            </a:r>
            <a:endParaRPr/>
          </a:p>
        </p:txBody>
      </p:sp>
      <p:sp>
        <p:nvSpPr>
          <p:cNvPr id="3140" name="Google Shape;3140;p59"/>
          <p:cNvSpPr txBox="1"/>
          <p:nvPr/>
        </p:nvSpPr>
        <p:spPr>
          <a:xfrm>
            <a:off x="1866692" y="4603204"/>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7</a:t>
            </a:r>
            <a:endParaRPr/>
          </a:p>
        </p:txBody>
      </p:sp>
      <p:sp>
        <p:nvSpPr>
          <p:cNvPr id="3141" name="Google Shape;3141;p59"/>
          <p:cNvSpPr txBox="1"/>
          <p:nvPr/>
        </p:nvSpPr>
        <p:spPr>
          <a:xfrm>
            <a:off x="8486567" y="4412704"/>
            <a:ext cx="78422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Internet</a:t>
            </a:r>
            <a:endParaRPr/>
          </a:p>
        </p:txBody>
      </p:sp>
      <p:sp>
        <p:nvSpPr>
          <p:cNvPr id="3142" name="Google Shape;3142;p59"/>
          <p:cNvSpPr/>
          <p:nvPr/>
        </p:nvSpPr>
        <p:spPr>
          <a:xfrm>
            <a:off x="4595605" y="4971504"/>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43" name="Google Shape;3143;p59"/>
          <p:cNvSpPr txBox="1"/>
          <p:nvPr/>
        </p:nvSpPr>
        <p:spPr>
          <a:xfrm>
            <a:off x="4895642" y="5346154"/>
            <a:ext cx="10239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ISPs-R-Us</a:t>
            </a:r>
            <a:endParaRPr b="0" i="0" sz="1800" u="none" cap="none" strike="noStrike">
              <a:solidFill>
                <a:srgbClr val="000000"/>
              </a:solidFill>
              <a:latin typeface="Arial"/>
              <a:ea typeface="Arial"/>
              <a:cs typeface="Arial"/>
              <a:sym typeface="Arial"/>
            </a:endParaRPr>
          </a:p>
        </p:txBody>
      </p:sp>
      <p:sp>
        <p:nvSpPr>
          <p:cNvPr id="3144" name="Google Shape;3144;p59"/>
          <p:cNvSpPr/>
          <p:nvPr/>
        </p:nvSpPr>
        <p:spPr>
          <a:xfrm flipH="1" rot="10800000">
            <a:off x="6321217" y="4992141"/>
            <a:ext cx="2019300" cy="295275"/>
          </a:xfrm>
          <a:custGeom>
            <a:rect b="b" l="l" r="r" t="t"/>
            <a:pathLst>
              <a:path extrusionOk="0" h="186" w="1272">
                <a:moveTo>
                  <a:pt x="0" y="0"/>
                </a:moveTo>
                <a:lnTo>
                  <a:pt x="1272" y="186"/>
                </a:lnTo>
              </a:path>
            </a:pathLst>
          </a:custGeom>
          <a:noFill/>
          <a:ln cap="flat" cmpd="sng" w="19050">
            <a:solidFill>
              <a:srgbClr val="00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cxnSp>
        <p:nvCxnSpPr>
          <p:cNvPr id="3145" name="Google Shape;3145;p59"/>
          <p:cNvCxnSpPr/>
          <p:nvPr/>
        </p:nvCxnSpPr>
        <p:spPr>
          <a:xfrm>
            <a:off x="4111417" y="5535066"/>
            <a:ext cx="485775" cy="0"/>
          </a:xfrm>
          <a:prstGeom prst="straightConnector1">
            <a:avLst/>
          </a:prstGeom>
          <a:noFill/>
          <a:ln cap="flat" cmpd="sng" w="19050">
            <a:solidFill>
              <a:srgbClr val="000000"/>
            </a:solidFill>
            <a:prstDash val="solid"/>
            <a:round/>
            <a:headEnd len="med" w="med" type="none"/>
            <a:tailEnd len="med" w="med" type="none"/>
          </a:ln>
        </p:spPr>
      </p:cxnSp>
      <p:cxnSp>
        <p:nvCxnSpPr>
          <p:cNvPr id="3146" name="Google Shape;3146;p59"/>
          <p:cNvCxnSpPr/>
          <p:nvPr/>
        </p:nvCxnSpPr>
        <p:spPr>
          <a:xfrm flipH="1" rot="10800000">
            <a:off x="3959017" y="5601741"/>
            <a:ext cx="638175" cy="171450"/>
          </a:xfrm>
          <a:prstGeom prst="straightConnector1">
            <a:avLst/>
          </a:prstGeom>
          <a:noFill/>
          <a:ln cap="flat" cmpd="sng" w="19050">
            <a:solidFill>
              <a:srgbClr val="000000"/>
            </a:solidFill>
            <a:prstDash val="solid"/>
            <a:round/>
            <a:headEnd len="med" w="med" type="none"/>
            <a:tailEnd len="med" w="med" type="none"/>
          </a:ln>
        </p:spPr>
      </p:cxnSp>
      <p:cxnSp>
        <p:nvCxnSpPr>
          <p:cNvPr id="3147" name="Google Shape;3147;p59"/>
          <p:cNvCxnSpPr/>
          <p:nvPr/>
        </p:nvCxnSpPr>
        <p:spPr>
          <a:xfrm flipH="1" rot="10800000">
            <a:off x="4397167" y="5849391"/>
            <a:ext cx="247650" cy="409575"/>
          </a:xfrm>
          <a:prstGeom prst="straightConnector1">
            <a:avLst/>
          </a:prstGeom>
          <a:noFill/>
          <a:ln cap="flat" cmpd="sng" w="19050">
            <a:solidFill>
              <a:srgbClr val="000000"/>
            </a:solidFill>
            <a:prstDash val="solid"/>
            <a:round/>
            <a:headEnd len="med" w="med" type="none"/>
            <a:tailEnd len="med" w="med" type="none"/>
          </a:ln>
        </p:spPr>
      </p:cxnSp>
      <p:sp>
        <p:nvSpPr>
          <p:cNvPr id="3148" name="Google Shape;3148;p59"/>
          <p:cNvSpPr txBox="1"/>
          <p:nvPr/>
        </p:nvSpPr>
        <p:spPr>
          <a:xfrm>
            <a:off x="6610142" y="5241379"/>
            <a:ext cx="1671638" cy="942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me anything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with addresses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beginning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199.31.0.0/16”</a:t>
            </a:r>
            <a:endParaRPr b="0" i="0" sz="1400" u="none" cap="none" strike="noStrike">
              <a:solidFill>
                <a:srgbClr val="000000"/>
              </a:solidFill>
              <a:latin typeface="Arial"/>
              <a:ea typeface="Arial"/>
              <a:cs typeface="Arial"/>
              <a:sym typeface="Arial"/>
            </a:endParaRPr>
          </a:p>
        </p:txBody>
      </p:sp>
      <p:grpSp>
        <p:nvGrpSpPr>
          <p:cNvPr id="3149" name="Google Shape;3149;p59"/>
          <p:cNvGrpSpPr/>
          <p:nvPr/>
        </p:nvGrpSpPr>
        <p:grpSpPr>
          <a:xfrm>
            <a:off x="1885742" y="4031704"/>
            <a:ext cx="2338388" cy="404812"/>
            <a:chOff x="1004" y="1639"/>
            <a:chExt cx="1473" cy="255"/>
          </a:xfrm>
        </p:grpSpPr>
        <p:sp>
          <p:nvSpPr>
            <p:cNvPr id="3150" name="Google Shape;3150;p59"/>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51" name="Google Shape;3151;p59"/>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200.23.20.0/23</a:t>
              </a:r>
              <a:endParaRPr b="0" i="0" sz="1800" u="none" cap="none" strike="noStrike">
                <a:solidFill>
                  <a:srgbClr val="000000"/>
                </a:solidFill>
                <a:latin typeface="Arial"/>
                <a:ea typeface="Arial"/>
                <a:cs typeface="Arial"/>
                <a:sym typeface="Arial"/>
              </a:endParaRPr>
            </a:p>
          </p:txBody>
        </p:sp>
      </p:grpSp>
      <p:sp>
        <p:nvSpPr>
          <p:cNvPr id="3152" name="Google Shape;3152;p59"/>
          <p:cNvSpPr txBox="1"/>
          <p:nvPr/>
        </p:nvSpPr>
        <p:spPr>
          <a:xfrm>
            <a:off x="1866692" y="3831679"/>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2</a:t>
            </a:r>
            <a:endParaRPr/>
          </a:p>
        </p:txBody>
      </p:sp>
      <p:grpSp>
        <p:nvGrpSpPr>
          <p:cNvPr id="3153" name="Google Shape;3153;p59"/>
          <p:cNvGrpSpPr/>
          <p:nvPr/>
        </p:nvGrpSpPr>
        <p:grpSpPr>
          <a:xfrm>
            <a:off x="3235117" y="4288879"/>
            <a:ext cx="257175" cy="663575"/>
            <a:chOff x="870" y="2941"/>
            <a:chExt cx="162" cy="418"/>
          </a:xfrm>
        </p:grpSpPr>
        <p:sp>
          <p:nvSpPr>
            <p:cNvPr id="3154" name="Google Shape;3154;p59"/>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55" name="Google Shape;3155;p59"/>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56" name="Google Shape;3156;p59"/>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grpSp>
        <p:nvGrpSpPr>
          <p:cNvPr id="3157" name="Google Shape;3157;p59"/>
          <p:cNvGrpSpPr/>
          <p:nvPr/>
        </p:nvGrpSpPr>
        <p:grpSpPr>
          <a:xfrm>
            <a:off x="4263817" y="3993604"/>
            <a:ext cx="257175" cy="663575"/>
            <a:chOff x="870" y="2941"/>
            <a:chExt cx="162" cy="418"/>
          </a:xfrm>
        </p:grpSpPr>
        <p:sp>
          <p:nvSpPr>
            <p:cNvPr id="3158" name="Google Shape;3158;p59"/>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59" name="Google Shape;3159;p59"/>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3160" name="Google Shape;3160;p59"/>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cxnSp>
        <p:nvCxnSpPr>
          <p:cNvPr id="3161" name="Google Shape;3161;p59"/>
          <p:cNvCxnSpPr/>
          <p:nvPr/>
        </p:nvCxnSpPr>
        <p:spPr>
          <a:xfrm flipH="1" rot="10800000">
            <a:off x="4303322" y="5787297"/>
            <a:ext cx="333375" cy="247650"/>
          </a:xfrm>
          <a:prstGeom prst="straightConnector1">
            <a:avLst/>
          </a:prstGeom>
          <a:noFill/>
          <a:ln cap="flat" cmpd="sng" w="19050">
            <a:solidFill>
              <a:schemeClr val="dk1"/>
            </a:solidFill>
            <a:prstDash val="solid"/>
            <a:round/>
            <a:headEnd len="med" w="med" type="none"/>
            <a:tailEnd len="med" w="med" type="none"/>
          </a:ln>
        </p:spPr>
      </p:cxnSp>
      <p:grpSp>
        <p:nvGrpSpPr>
          <p:cNvPr id="3162" name="Google Shape;3162;p59"/>
          <p:cNvGrpSpPr/>
          <p:nvPr/>
        </p:nvGrpSpPr>
        <p:grpSpPr>
          <a:xfrm>
            <a:off x="2073587" y="5735794"/>
            <a:ext cx="2342448" cy="619828"/>
            <a:chOff x="2073587" y="5735794"/>
            <a:chExt cx="2342448" cy="619828"/>
          </a:xfrm>
        </p:grpSpPr>
        <p:grpSp>
          <p:nvGrpSpPr>
            <p:cNvPr id="3163" name="Google Shape;3163;p59"/>
            <p:cNvGrpSpPr/>
            <p:nvPr/>
          </p:nvGrpSpPr>
          <p:grpSpPr>
            <a:xfrm>
              <a:off x="2077647" y="5950810"/>
              <a:ext cx="2338388" cy="404812"/>
              <a:chOff x="1004" y="1639"/>
              <a:chExt cx="1473" cy="255"/>
            </a:xfrm>
          </p:grpSpPr>
          <p:sp>
            <p:nvSpPr>
              <p:cNvPr id="3164" name="Google Shape;3164;p59"/>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65" name="Google Shape;3165;p59"/>
              <p:cNvSpPr txBox="1"/>
              <p:nvPr/>
            </p:nvSpPr>
            <p:spPr>
              <a:xfrm>
                <a:off x="1226" y="1664"/>
                <a:ext cx="970" cy="212"/>
              </a:xfrm>
              <a:prstGeom prst="rect">
                <a:avLst/>
              </a:prstGeom>
              <a:solidFill>
                <a:srgbClr val="9CE0F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200.23.18.0/23</a:t>
                </a:r>
                <a:endParaRPr b="0" i="0" sz="1800" u="none" cap="none" strike="noStrike">
                  <a:solidFill>
                    <a:srgbClr val="000000"/>
                  </a:solidFill>
                  <a:latin typeface="Arial"/>
                  <a:ea typeface="Arial"/>
                  <a:cs typeface="Arial"/>
                  <a:sym typeface="Arial"/>
                </a:endParaRPr>
              </a:p>
            </p:txBody>
          </p:sp>
        </p:grpSp>
        <p:sp>
          <p:nvSpPr>
            <p:cNvPr id="3166" name="Google Shape;3166;p59"/>
            <p:cNvSpPr txBox="1"/>
            <p:nvPr/>
          </p:nvSpPr>
          <p:spPr>
            <a:xfrm>
              <a:off x="2073587" y="5735794"/>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1</a:t>
              </a:r>
              <a:endParaRPr/>
            </a:p>
          </p:txBody>
        </p:sp>
      </p:grpSp>
      <p:sp>
        <p:nvSpPr>
          <p:cNvPr id="3167" name="Google Shape;3167;p59"/>
          <p:cNvSpPr txBox="1"/>
          <p:nvPr/>
        </p:nvSpPr>
        <p:spPr>
          <a:xfrm>
            <a:off x="6580161" y="6089469"/>
            <a:ext cx="17395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 </a:t>
            </a:r>
            <a:r>
              <a:rPr b="0" i="0" lang="en-US" sz="1400" u="sng" cap="none" strike="noStrike">
                <a:solidFill>
                  <a:srgbClr val="CC0000"/>
                </a:solidFill>
                <a:latin typeface="Arial"/>
                <a:ea typeface="Arial"/>
                <a:cs typeface="Arial"/>
                <a:sym typeface="Arial"/>
              </a:rPr>
              <a:t>200.23.18.0/23</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168" name="Google Shape;3168;p59"/>
          <p:cNvSpPr/>
          <p:nvPr/>
        </p:nvSpPr>
        <p:spPr>
          <a:xfrm>
            <a:off x="4049486" y="4865915"/>
            <a:ext cx="5274129" cy="1257299"/>
          </a:xfrm>
          <a:custGeom>
            <a:rect b="b" l="l" r="r" t="t"/>
            <a:pathLst>
              <a:path extrusionOk="0" h="1257299" w="5274129">
                <a:moveTo>
                  <a:pt x="5274129" y="0"/>
                </a:moveTo>
                <a:lnTo>
                  <a:pt x="849085" y="718457"/>
                </a:lnTo>
                <a:lnTo>
                  <a:pt x="0" y="1257299"/>
                </a:lnTo>
              </a:path>
            </a:pathLst>
          </a:custGeom>
          <a:noFill/>
          <a:ln cap="flat" cmpd="sng" w="76200">
            <a:solidFill>
              <a:srgbClr val="3333CC"/>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gtEl>
                                        <p:attrNameLst>
                                          <p:attrName>style.visibility</p:attrName>
                                        </p:attrNameLst>
                                      </p:cBhvr>
                                      <p:to>
                                        <p:strVal val="visible"/>
                                      </p:to>
                                    </p:set>
                                    <p:animEffect filter="fade" transition="in">
                                      <p:cBhvr>
                                        <p:cTn dur="1000"/>
                                        <p:tgtEl>
                                          <p:spTgt spid="3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A close up of a logo&#10;&#10;Description automatically generated" id="687" name="Google Shape;687;p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688" name="Google Shape;688;p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689" name="Google Shape;689;p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690" name="Google Shape;690;p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Interplay between Routing and Forwarding</a:t>
            </a:r>
            <a:endParaRPr/>
          </a:p>
        </p:txBody>
      </p:sp>
      <p:grpSp>
        <p:nvGrpSpPr>
          <p:cNvPr id="691" name="Google Shape;691;p6"/>
          <p:cNvGrpSpPr/>
          <p:nvPr/>
        </p:nvGrpSpPr>
        <p:grpSpPr>
          <a:xfrm>
            <a:off x="304220" y="1489514"/>
            <a:ext cx="5530850" cy="5245100"/>
            <a:chOff x="398" y="129"/>
            <a:chExt cx="3484" cy="3304"/>
          </a:xfrm>
        </p:grpSpPr>
        <p:sp>
          <p:nvSpPr>
            <p:cNvPr id="692" name="Google Shape;692;p6"/>
            <p:cNvSpPr/>
            <p:nvPr/>
          </p:nvSpPr>
          <p:spPr>
            <a:xfrm>
              <a:off x="2031" y="2058"/>
              <a:ext cx="1794" cy="933"/>
            </a:xfrm>
            <a:custGeom>
              <a:rect b="b" l="l" r="r" t="t"/>
              <a:pathLst>
                <a:path extrusionOk="0" h="933" w="1794">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6"/>
            <p:cNvSpPr/>
            <p:nvPr/>
          </p:nvSpPr>
          <p:spPr>
            <a:xfrm>
              <a:off x="1090" y="1594"/>
              <a:ext cx="1443" cy="816"/>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6"/>
            <p:cNvSpPr/>
            <p:nvPr/>
          </p:nvSpPr>
          <p:spPr>
            <a:xfrm>
              <a:off x="1084" y="129"/>
              <a:ext cx="1460" cy="1470"/>
            </a:xfrm>
            <a:prstGeom prst="rect">
              <a:avLst/>
            </a:prstGeom>
            <a:solidFill>
              <a:schemeClr val="accen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6"/>
            <p:cNvSpPr/>
            <p:nvPr/>
          </p:nvSpPr>
          <p:spPr>
            <a:xfrm>
              <a:off x="1163" y="162"/>
              <a:ext cx="1320" cy="381"/>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6"/>
            <p:cNvSpPr/>
            <p:nvPr/>
          </p:nvSpPr>
          <p:spPr>
            <a:xfrm>
              <a:off x="2433" y="2249"/>
              <a:ext cx="342" cy="186"/>
            </a:xfrm>
            <a:custGeom>
              <a:rect b="b" l="l" r="r" t="t"/>
              <a:pathLst>
                <a:path extrusionOk="0" h="186" w="342">
                  <a:moveTo>
                    <a:pt x="0" y="186"/>
                  </a:moveTo>
                  <a:lnTo>
                    <a:pt x="34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97" name="Google Shape;697;p6"/>
            <p:cNvGrpSpPr/>
            <p:nvPr/>
          </p:nvGrpSpPr>
          <p:grpSpPr>
            <a:xfrm>
              <a:off x="2122" y="2359"/>
              <a:ext cx="316" cy="147"/>
              <a:chOff x="3600" y="219"/>
              <a:chExt cx="360" cy="175"/>
            </a:xfrm>
          </p:grpSpPr>
          <p:sp>
            <p:nvSpPr>
              <p:cNvPr id="698" name="Google Shape;698;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99" name="Google Shape;699;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00" name="Google Shape;700;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01" name="Google Shape;701;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2" name="Google Shape;702;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03" name="Google Shape;703;p6"/>
              <p:cNvGrpSpPr/>
              <p:nvPr/>
            </p:nvGrpSpPr>
            <p:grpSpPr>
              <a:xfrm>
                <a:off x="3686" y="244"/>
                <a:ext cx="177" cy="65"/>
                <a:chOff x="2848" y="848"/>
                <a:chExt cx="140" cy="96"/>
              </a:xfrm>
            </p:grpSpPr>
            <p:cxnSp>
              <p:nvCxnSpPr>
                <p:cNvPr id="704" name="Google Shape;704;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05" name="Google Shape;705;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06" name="Google Shape;706;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07" name="Google Shape;707;p6"/>
              <p:cNvGrpSpPr/>
              <p:nvPr/>
            </p:nvGrpSpPr>
            <p:grpSpPr>
              <a:xfrm flipH="1" rot="10800000">
                <a:off x="3686" y="243"/>
                <a:ext cx="177" cy="67"/>
                <a:chOff x="2848" y="846"/>
                <a:chExt cx="140" cy="100"/>
              </a:xfrm>
            </p:grpSpPr>
            <p:cxnSp>
              <p:nvCxnSpPr>
                <p:cNvPr id="708" name="Google Shape;708;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09" name="Google Shape;709;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10" name="Google Shape;710;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grpSp>
          <p:nvGrpSpPr>
            <p:cNvPr id="711" name="Google Shape;711;p6"/>
            <p:cNvGrpSpPr/>
            <p:nvPr/>
          </p:nvGrpSpPr>
          <p:grpSpPr>
            <a:xfrm>
              <a:off x="2344" y="2761"/>
              <a:ext cx="316" cy="147"/>
              <a:chOff x="3600" y="219"/>
              <a:chExt cx="360" cy="175"/>
            </a:xfrm>
          </p:grpSpPr>
          <p:sp>
            <p:nvSpPr>
              <p:cNvPr id="712" name="Google Shape;712;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13" name="Google Shape;713;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14" name="Google Shape;714;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15" name="Google Shape;715;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6" name="Google Shape;716;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17" name="Google Shape;717;p6"/>
              <p:cNvGrpSpPr/>
              <p:nvPr/>
            </p:nvGrpSpPr>
            <p:grpSpPr>
              <a:xfrm>
                <a:off x="3686" y="244"/>
                <a:ext cx="177" cy="65"/>
                <a:chOff x="2848" y="848"/>
                <a:chExt cx="140" cy="96"/>
              </a:xfrm>
            </p:grpSpPr>
            <p:cxnSp>
              <p:nvCxnSpPr>
                <p:cNvPr id="718" name="Google Shape;718;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19" name="Google Shape;719;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20" name="Google Shape;720;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21" name="Google Shape;721;p6"/>
              <p:cNvGrpSpPr/>
              <p:nvPr/>
            </p:nvGrpSpPr>
            <p:grpSpPr>
              <a:xfrm flipH="1" rot="10800000">
                <a:off x="3686" y="243"/>
                <a:ext cx="177" cy="67"/>
                <a:chOff x="2848" y="846"/>
                <a:chExt cx="140" cy="100"/>
              </a:xfrm>
            </p:grpSpPr>
            <p:cxnSp>
              <p:nvCxnSpPr>
                <p:cNvPr id="722" name="Google Shape;722;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23" name="Google Shape;723;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24" name="Google Shape;724;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grpSp>
          <p:nvGrpSpPr>
            <p:cNvPr id="725" name="Google Shape;725;p6"/>
            <p:cNvGrpSpPr/>
            <p:nvPr/>
          </p:nvGrpSpPr>
          <p:grpSpPr>
            <a:xfrm>
              <a:off x="2769" y="2167"/>
              <a:ext cx="316" cy="147"/>
              <a:chOff x="3600" y="219"/>
              <a:chExt cx="360" cy="175"/>
            </a:xfrm>
          </p:grpSpPr>
          <p:sp>
            <p:nvSpPr>
              <p:cNvPr id="726" name="Google Shape;726;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27" name="Google Shape;727;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28" name="Google Shape;728;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29" name="Google Shape;729;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0" name="Google Shape;730;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31" name="Google Shape;731;p6"/>
              <p:cNvGrpSpPr/>
              <p:nvPr/>
            </p:nvGrpSpPr>
            <p:grpSpPr>
              <a:xfrm>
                <a:off x="3686" y="244"/>
                <a:ext cx="177" cy="65"/>
                <a:chOff x="2848" y="848"/>
                <a:chExt cx="140" cy="96"/>
              </a:xfrm>
            </p:grpSpPr>
            <p:cxnSp>
              <p:nvCxnSpPr>
                <p:cNvPr id="732" name="Google Shape;732;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33" name="Google Shape;733;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34" name="Google Shape;734;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35" name="Google Shape;735;p6"/>
              <p:cNvGrpSpPr/>
              <p:nvPr/>
            </p:nvGrpSpPr>
            <p:grpSpPr>
              <a:xfrm flipH="1" rot="10800000">
                <a:off x="3686" y="243"/>
                <a:ext cx="177" cy="67"/>
                <a:chOff x="2848" y="846"/>
                <a:chExt cx="140" cy="100"/>
              </a:xfrm>
            </p:grpSpPr>
            <p:cxnSp>
              <p:nvCxnSpPr>
                <p:cNvPr id="736" name="Google Shape;736;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37" name="Google Shape;737;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38" name="Google Shape;738;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grpSp>
          <p:nvGrpSpPr>
            <p:cNvPr id="739" name="Google Shape;739;p6"/>
            <p:cNvGrpSpPr/>
            <p:nvPr/>
          </p:nvGrpSpPr>
          <p:grpSpPr>
            <a:xfrm>
              <a:off x="2720" y="2586"/>
              <a:ext cx="315" cy="147"/>
              <a:chOff x="3600" y="219"/>
              <a:chExt cx="360" cy="175"/>
            </a:xfrm>
          </p:grpSpPr>
          <p:sp>
            <p:nvSpPr>
              <p:cNvPr id="740" name="Google Shape;740;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41" name="Google Shape;741;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42" name="Google Shape;742;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43" name="Google Shape;743;p6"/>
              <p:cNvSpPr/>
              <p:nvPr/>
            </p:nvSpPr>
            <p:spPr>
              <a:xfrm>
                <a:off x="3603" y="289"/>
                <a:ext cx="353"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4" name="Google Shape;744;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45" name="Google Shape;745;p6"/>
              <p:cNvGrpSpPr/>
              <p:nvPr/>
            </p:nvGrpSpPr>
            <p:grpSpPr>
              <a:xfrm>
                <a:off x="3686" y="244"/>
                <a:ext cx="177" cy="65"/>
                <a:chOff x="2848" y="848"/>
                <a:chExt cx="140" cy="96"/>
              </a:xfrm>
            </p:grpSpPr>
            <p:cxnSp>
              <p:nvCxnSpPr>
                <p:cNvPr id="746" name="Google Shape;746;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47" name="Google Shape;747;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48" name="Google Shape;748;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49" name="Google Shape;749;p6"/>
              <p:cNvGrpSpPr/>
              <p:nvPr/>
            </p:nvGrpSpPr>
            <p:grpSpPr>
              <a:xfrm flipH="1" rot="10800000">
                <a:off x="3686" y="243"/>
                <a:ext cx="177" cy="67"/>
                <a:chOff x="2848" y="846"/>
                <a:chExt cx="140" cy="100"/>
              </a:xfrm>
            </p:grpSpPr>
            <p:cxnSp>
              <p:nvCxnSpPr>
                <p:cNvPr id="750" name="Google Shape;750;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51" name="Google Shape;751;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52" name="Google Shape;752;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grpSp>
          <p:nvGrpSpPr>
            <p:cNvPr id="753" name="Google Shape;753;p6"/>
            <p:cNvGrpSpPr/>
            <p:nvPr/>
          </p:nvGrpSpPr>
          <p:grpSpPr>
            <a:xfrm>
              <a:off x="3120" y="2773"/>
              <a:ext cx="316" cy="147"/>
              <a:chOff x="3600" y="219"/>
              <a:chExt cx="360" cy="175"/>
            </a:xfrm>
          </p:grpSpPr>
          <p:sp>
            <p:nvSpPr>
              <p:cNvPr id="754" name="Google Shape;754;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55" name="Google Shape;755;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56" name="Google Shape;756;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57" name="Google Shape;757;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8" name="Google Shape;758;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59" name="Google Shape;759;p6"/>
              <p:cNvGrpSpPr/>
              <p:nvPr/>
            </p:nvGrpSpPr>
            <p:grpSpPr>
              <a:xfrm>
                <a:off x="3686" y="244"/>
                <a:ext cx="177" cy="65"/>
                <a:chOff x="2848" y="848"/>
                <a:chExt cx="140" cy="96"/>
              </a:xfrm>
            </p:grpSpPr>
            <p:cxnSp>
              <p:nvCxnSpPr>
                <p:cNvPr id="760" name="Google Shape;760;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61" name="Google Shape;761;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62" name="Google Shape;762;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63" name="Google Shape;763;p6"/>
              <p:cNvGrpSpPr/>
              <p:nvPr/>
            </p:nvGrpSpPr>
            <p:grpSpPr>
              <a:xfrm flipH="1" rot="10800000">
                <a:off x="3686" y="243"/>
                <a:ext cx="177" cy="67"/>
                <a:chOff x="2848" y="846"/>
                <a:chExt cx="140" cy="100"/>
              </a:xfrm>
            </p:grpSpPr>
            <p:cxnSp>
              <p:nvCxnSpPr>
                <p:cNvPr id="764" name="Google Shape;764;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65" name="Google Shape;765;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66" name="Google Shape;766;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grpSp>
          <p:nvGrpSpPr>
            <p:cNvPr id="767" name="Google Shape;767;p6"/>
            <p:cNvGrpSpPr/>
            <p:nvPr/>
          </p:nvGrpSpPr>
          <p:grpSpPr>
            <a:xfrm>
              <a:off x="3400" y="2360"/>
              <a:ext cx="316" cy="147"/>
              <a:chOff x="3600" y="219"/>
              <a:chExt cx="360" cy="175"/>
            </a:xfrm>
          </p:grpSpPr>
          <p:sp>
            <p:nvSpPr>
              <p:cNvPr id="768" name="Google Shape;768;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69" name="Google Shape;769;p6"/>
              <p:cNvCxnSpPr/>
              <p:nvPr/>
            </p:nvCxnSpPr>
            <p:spPr>
              <a:xfrm>
                <a:off x="3603" y="289"/>
                <a:ext cx="0" cy="60"/>
              </a:xfrm>
              <a:prstGeom prst="straightConnector1">
                <a:avLst/>
              </a:prstGeom>
              <a:noFill/>
              <a:ln cap="flat" cmpd="sng" w="12700">
                <a:solidFill>
                  <a:schemeClr val="dk1"/>
                </a:solidFill>
                <a:prstDash val="solid"/>
                <a:round/>
                <a:headEnd len="med" w="med" type="none"/>
                <a:tailEnd len="med" w="med" type="none"/>
              </a:ln>
            </p:spPr>
          </p:cxnSp>
          <p:cxnSp>
            <p:nvCxnSpPr>
              <p:cNvPr id="770" name="Google Shape;770;p6"/>
              <p:cNvCxnSpPr/>
              <p:nvPr/>
            </p:nvCxnSpPr>
            <p:spPr>
              <a:xfrm>
                <a:off x="3960" y="289"/>
                <a:ext cx="0" cy="60"/>
              </a:xfrm>
              <a:prstGeom prst="straightConnector1">
                <a:avLst/>
              </a:prstGeom>
              <a:noFill/>
              <a:ln cap="flat" cmpd="sng" w="12700">
                <a:solidFill>
                  <a:schemeClr val="dk1"/>
                </a:solidFill>
                <a:prstDash val="solid"/>
                <a:round/>
                <a:headEnd len="med" w="med" type="none"/>
                <a:tailEnd len="med" w="med" type="none"/>
              </a:ln>
            </p:spPr>
          </p:cxnSp>
          <p:sp>
            <p:nvSpPr>
              <p:cNvPr id="771" name="Google Shape;771;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2" name="Google Shape;772;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73" name="Google Shape;773;p6"/>
              <p:cNvGrpSpPr/>
              <p:nvPr/>
            </p:nvGrpSpPr>
            <p:grpSpPr>
              <a:xfrm>
                <a:off x="3686" y="244"/>
                <a:ext cx="177" cy="65"/>
                <a:chOff x="2848" y="848"/>
                <a:chExt cx="140" cy="96"/>
              </a:xfrm>
            </p:grpSpPr>
            <p:cxnSp>
              <p:nvCxnSpPr>
                <p:cNvPr id="774" name="Google Shape;774;p6"/>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775" name="Google Shape;775;p6"/>
                <p:cNvCxnSpPr/>
                <p:nvPr/>
              </p:nvCxnSpPr>
              <p:spPr>
                <a:xfrm>
                  <a:off x="2944" y="943"/>
                  <a:ext cx="44" cy="0"/>
                </a:xfrm>
                <a:prstGeom prst="straightConnector1">
                  <a:avLst/>
                </a:prstGeom>
                <a:noFill/>
                <a:ln cap="flat" cmpd="sng" w="28575">
                  <a:solidFill>
                    <a:schemeClr val="dk1"/>
                  </a:solidFill>
                  <a:prstDash val="solid"/>
                  <a:round/>
                  <a:headEnd len="med" w="med" type="none"/>
                  <a:tailEnd len="med" w="med" type="none"/>
                </a:ln>
              </p:spPr>
            </p:cxnSp>
            <p:cxnSp>
              <p:nvCxnSpPr>
                <p:cNvPr id="776" name="Google Shape;776;p6"/>
                <p:cNvCxnSpPr/>
                <p:nvPr/>
              </p:nvCxnSpPr>
              <p:spPr>
                <a:xfrm>
                  <a:off x="2894" y="850"/>
                  <a:ext cx="52" cy="94"/>
                </a:xfrm>
                <a:prstGeom prst="straightConnector1">
                  <a:avLst/>
                </a:prstGeom>
                <a:noFill/>
                <a:ln cap="flat" cmpd="sng" w="28575">
                  <a:solidFill>
                    <a:schemeClr val="dk1"/>
                  </a:solidFill>
                  <a:prstDash val="solid"/>
                  <a:round/>
                  <a:headEnd len="med" w="med" type="none"/>
                  <a:tailEnd len="med" w="med" type="none"/>
                </a:ln>
              </p:spPr>
            </p:cxnSp>
          </p:grpSp>
          <p:grpSp>
            <p:nvGrpSpPr>
              <p:cNvPr id="777" name="Google Shape;777;p6"/>
              <p:cNvGrpSpPr/>
              <p:nvPr/>
            </p:nvGrpSpPr>
            <p:grpSpPr>
              <a:xfrm flipH="1" rot="10800000">
                <a:off x="3686" y="243"/>
                <a:ext cx="177" cy="67"/>
                <a:chOff x="2848" y="846"/>
                <a:chExt cx="140" cy="100"/>
              </a:xfrm>
            </p:grpSpPr>
            <p:cxnSp>
              <p:nvCxnSpPr>
                <p:cNvPr id="778" name="Google Shape;778;p6"/>
                <p:cNvCxnSpPr/>
                <p:nvPr/>
              </p:nvCxnSpPr>
              <p:spPr>
                <a:xfrm flipH="1" rot="10800000">
                  <a:off x="2848" y="846"/>
                  <a:ext cx="50" cy="4"/>
                </a:xfrm>
                <a:prstGeom prst="straightConnector1">
                  <a:avLst/>
                </a:prstGeom>
                <a:noFill/>
                <a:ln cap="flat" cmpd="sng" w="28575">
                  <a:solidFill>
                    <a:schemeClr val="dk1"/>
                  </a:solidFill>
                  <a:prstDash val="solid"/>
                  <a:round/>
                  <a:headEnd len="med" w="med" type="none"/>
                  <a:tailEnd len="med" w="med" type="none"/>
                </a:ln>
              </p:spPr>
            </p:cxnSp>
            <p:cxnSp>
              <p:nvCxnSpPr>
                <p:cNvPr id="779" name="Google Shape;779;p6"/>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780" name="Google Shape;780;p6"/>
                <p:cNvCxnSpPr/>
                <p:nvPr/>
              </p:nvCxnSpPr>
              <p:spPr>
                <a:xfrm>
                  <a:off x="2894" y="849"/>
                  <a:ext cx="52" cy="97"/>
                </a:xfrm>
                <a:prstGeom prst="straightConnector1">
                  <a:avLst/>
                </a:prstGeom>
                <a:noFill/>
                <a:ln cap="flat" cmpd="sng" w="28575">
                  <a:solidFill>
                    <a:schemeClr val="dk1"/>
                  </a:solidFill>
                  <a:prstDash val="solid"/>
                  <a:round/>
                  <a:headEnd len="med" w="med" type="none"/>
                  <a:tailEnd len="med" w="med" type="none"/>
                </a:ln>
              </p:spPr>
            </p:cxnSp>
          </p:grpSp>
        </p:grpSp>
        <p:sp>
          <p:nvSpPr>
            <p:cNvPr id="781" name="Google Shape;781;p6"/>
            <p:cNvSpPr/>
            <p:nvPr/>
          </p:nvSpPr>
          <p:spPr>
            <a:xfrm>
              <a:off x="3089" y="2245"/>
              <a:ext cx="318" cy="194"/>
            </a:xfrm>
            <a:custGeom>
              <a:rect b="b" l="l" r="r" t="t"/>
              <a:pathLst>
                <a:path extrusionOk="0" h="194" w="318">
                  <a:moveTo>
                    <a:pt x="0" y="0"/>
                  </a:moveTo>
                  <a:lnTo>
                    <a:pt x="318" y="194"/>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6"/>
            <p:cNvSpPr/>
            <p:nvPr/>
          </p:nvSpPr>
          <p:spPr>
            <a:xfrm>
              <a:off x="2418" y="2492"/>
              <a:ext cx="303" cy="150"/>
            </a:xfrm>
            <a:custGeom>
              <a:rect b="b" l="l" r="r" t="t"/>
              <a:pathLst>
                <a:path extrusionOk="0" h="174" w="294">
                  <a:moveTo>
                    <a:pt x="0" y="0"/>
                  </a:moveTo>
                  <a:lnTo>
                    <a:pt x="294" y="174"/>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6"/>
            <p:cNvSpPr/>
            <p:nvPr/>
          </p:nvSpPr>
          <p:spPr>
            <a:xfrm>
              <a:off x="3015" y="2477"/>
              <a:ext cx="396" cy="156"/>
            </a:xfrm>
            <a:custGeom>
              <a:rect b="b" l="l" r="r" t="t"/>
              <a:pathLst>
                <a:path extrusionOk="0" h="174" w="378">
                  <a:moveTo>
                    <a:pt x="0" y="174"/>
                  </a:moveTo>
                  <a:lnTo>
                    <a:pt x="378"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6"/>
            <p:cNvSpPr/>
            <p:nvPr/>
          </p:nvSpPr>
          <p:spPr>
            <a:xfrm>
              <a:off x="3435" y="2511"/>
              <a:ext cx="130" cy="320"/>
            </a:xfrm>
            <a:custGeom>
              <a:rect b="b" l="l" r="r" t="t"/>
              <a:pathLst>
                <a:path extrusionOk="0" h="500" w="118">
                  <a:moveTo>
                    <a:pt x="0" y="500"/>
                  </a:moveTo>
                  <a:lnTo>
                    <a:pt x="118"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6"/>
            <p:cNvSpPr/>
            <p:nvPr/>
          </p:nvSpPr>
          <p:spPr>
            <a:xfrm>
              <a:off x="2657" y="2847"/>
              <a:ext cx="464" cy="47"/>
            </a:xfrm>
            <a:custGeom>
              <a:rect b="b" l="l" r="r" t="t"/>
              <a:pathLst>
                <a:path extrusionOk="0" h="32" w="370">
                  <a:moveTo>
                    <a:pt x="370" y="32"/>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6"/>
            <p:cNvSpPr/>
            <p:nvPr/>
          </p:nvSpPr>
          <p:spPr>
            <a:xfrm>
              <a:off x="2319" y="2507"/>
              <a:ext cx="122" cy="268"/>
            </a:xfrm>
            <a:custGeom>
              <a:rect b="b" l="l" r="r" t="t"/>
              <a:pathLst>
                <a:path extrusionOk="0" h="412" w="176">
                  <a:moveTo>
                    <a:pt x="162" y="408"/>
                  </a:moveTo>
                  <a:lnTo>
                    <a:pt x="176" y="412"/>
                  </a:ln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6"/>
            <p:cNvSpPr/>
            <p:nvPr/>
          </p:nvSpPr>
          <p:spPr>
            <a:xfrm>
              <a:off x="1128" y="2264"/>
              <a:ext cx="728" cy="1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6"/>
            <p:cNvSpPr/>
            <p:nvPr/>
          </p:nvSpPr>
          <p:spPr>
            <a:xfrm>
              <a:off x="1113" y="2279"/>
              <a:ext cx="723" cy="15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89" name="Google Shape;789;p6"/>
            <p:cNvCxnSpPr/>
            <p:nvPr/>
          </p:nvCxnSpPr>
          <p:spPr>
            <a:xfrm>
              <a:off x="1759" y="2362"/>
              <a:ext cx="266" cy="0"/>
            </a:xfrm>
            <a:prstGeom prst="straightConnector1">
              <a:avLst/>
            </a:prstGeom>
            <a:noFill/>
            <a:ln cap="flat" cmpd="sng" w="9525">
              <a:solidFill>
                <a:schemeClr val="accent2"/>
              </a:solidFill>
              <a:prstDash val="solid"/>
              <a:round/>
              <a:headEnd len="med" w="med" type="none"/>
              <a:tailEnd len="med" w="med" type="triangle"/>
            </a:ln>
          </p:spPr>
        </p:cxnSp>
        <p:sp>
          <p:nvSpPr>
            <p:cNvPr id="790" name="Google Shape;790;p6"/>
            <p:cNvSpPr txBox="1"/>
            <p:nvPr/>
          </p:nvSpPr>
          <p:spPr>
            <a:xfrm>
              <a:off x="2390" y="2183"/>
              <a:ext cx="196"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a:t>
              </a:r>
              <a:endParaRPr/>
            </a:p>
          </p:txBody>
        </p:sp>
        <p:sp>
          <p:nvSpPr>
            <p:cNvPr id="791" name="Google Shape;791;p6"/>
            <p:cNvSpPr txBox="1"/>
            <p:nvPr/>
          </p:nvSpPr>
          <p:spPr>
            <a:xfrm>
              <a:off x="2336" y="2459"/>
              <a:ext cx="187"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a:t>
              </a:r>
              <a:endParaRPr/>
            </a:p>
          </p:txBody>
        </p:sp>
        <p:sp>
          <p:nvSpPr>
            <p:cNvPr id="792" name="Google Shape;792;p6"/>
            <p:cNvSpPr txBox="1"/>
            <p:nvPr/>
          </p:nvSpPr>
          <p:spPr>
            <a:xfrm>
              <a:off x="2178" y="2505"/>
              <a:ext cx="187"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a:t>
              </a:r>
              <a:endParaRPr/>
            </a:p>
          </p:txBody>
        </p:sp>
        <p:sp>
          <p:nvSpPr>
            <p:cNvPr id="793" name="Google Shape;793;p6"/>
            <p:cNvSpPr/>
            <p:nvPr/>
          </p:nvSpPr>
          <p:spPr>
            <a:xfrm>
              <a:off x="1509" y="2281"/>
              <a:ext cx="269" cy="151"/>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6"/>
            <p:cNvSpPr txBox="1"/>
            <p:nvPr/>
          </p:nvSpPr>
          <p:spPr>
            <a:xfrm>
              <a:off x="1479" y="2264"/>
              <a:ext cx="328"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0111</a:t>
              </a:r>
              <a:endParaRPr/>
            </a:p>
          </p:txBody>
        </p:sp>
        <p:sp>
          <p:nvSpPr>
            <p:cNvPr id="795" name="Google Shape;795;p6"/>
            <p:cNvSpPr txBox="1"/>
            <p:nvPr/>
          </p:nvSpPr>
          <p:spPr>
            <a:xfrm>
              <a:off x="398" y="1841"/>
              <a:ext cx="1019" cy="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value in arriving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packet’s header</a:t>
              </a:r>
              <a:endParaRPr sz="1600">
                <a:solidFill>
                  <a:schemeClr val="dk1"/>
                </a:solidFill>
                <a:latin typeface="Arial"/>
                <a:ea typeface="Arial"/>
                <a:cs typeface="Arial"/>
                <a:sym typeface="Arial"/>
              </a:endParaRPr>
            </a:p>
          </p:txBody>
        </p:sp>
        <p:cxnSp>
          <p:nvCxnSpPr>
            <p:cNvPr id="796" name="Google Shape;796;p6"/>
            <p:cNvCxnSpPr/>
            <p:nvPr/>
          </p:nvCxnSpPr>
          <p:spPr>
            <a:xfrm rot="10800000">
              <a:off x="1269" y="2444"/>
              <a:ext cx="850" cy="0"/>
            </a:xfrm>
            <a:prstGeom prst="straightConnector1">
              <a:avLst/>
            </a:prstGeom>
            <a:noFill/>
            <a:ln cap="flat" cmpd="sng" w="9525">
              <a:solidFill>
                <a:schemeClr val="dk1"/>
              </a:solidFill>
              <a:prstDash val="solid"/>
              <a:round/>
              <a:headEnd len="med" w="med" type="none"/>
              <a:tailEnd len="med" w="med" type="none"/>
            </a:ln>
          </p:spPr>
        </p:cxnSp>
        <p:sp>
          <p:nvSpPr>
            <p:cNvPr id="797" name="Google Shape;797;p6"/>
            <p:cNvSpPr txBox="1"/>
            <p:nvPr/>
          </p:nvSpPr>
          <p:spPr>
            <a:xfrm>
              <a:off x="1244" y="261"/>
              <a:ext cx="1174"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routing algorithm</a:t>
              </a:r>
              <a:endParaRPr/>
            </a:p>
          </p:txBody>
        </p:sp>
        <p:sp>
          <p:nvSpPr>
            <p:cNvPr id="798" name="Google Shape;798;p6"/>
            <p:cNvSpPr/>
            <p:nvPr/>
          </p:nvSpPr>
          <p:spPr>
            <a:xfrm>
              <a:off x="1197" y="732"/>
              <a:ext cx="1263" cy="80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9" name="Google Shape;799;p6"/>
            <p:cNvSpPr txBox="1"/>
            <p:nvPr/>
          </p:nvSpPr>
          <p:spPr>
            <a:xfrm>
              <a:off x="1248" y="702"/>
              <a:ext cx="1171"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local forwarding table</a:t>
              </a:r>
              <a:endParaRPr/>
            </a:p>
          </p:txBody>
        </p:sp>
        <p:sp>
          <p:nvSpPr>
            <p:cNvPr id="800" name="Google Shape;800;p6"/>
            <p:cNvSpPr txBox="1"/>
            <p:nvPr/>
          </p:nvSpPr>
          <p:spPr>
            <a:xfrm>
              <a:off x="1174" y="858"/>
              <a:ext cx="764"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header value</a:t>
              </a:r>
              <a:endParaRPr/>
            </a:p>
          </p:txBody>
        </p:sp>
        <p:sp>
          <p:nvSpPr>
            <p:cNvPr id="801" name="Google Shape;801;p6"/>
            <p:cNvSpPr txBox="1"/>
            <p:nvPr/>
          </p:nvSpPr>
          <p:spPr>
            <a:xfrm>
              <a:off x="1846" y="859"/>
              <a:ext cx="656"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output link</a:t>
              </a:r>
              <a:endParaRPr/>
            </a:p>
          </p:txBody>
        </p:sp>
        <p:cxnSp>
          <p:nvCxnSpPr>
            <p:cNvPr id="802" name="Google Shape;802;p6"/>
            <p:cNvCxnSpPr/>
            <p:nvPr/>
          </p:nvCxnSpPr>
          <p:spPr>
            <a:xfrm>
              <a:off x="1908" y="866"/>
              <a:ext cx="5" cy="672"/>
            </a:xfrm>
            <a:prstGeom prst="straightConnector1">
              <a:avLst/>
            </a:prstGeom>
            <a:noFill/>
            <a:ln cap="flat" cmpd="sng" w="9525">
              <a:solidFill>
                <a:schemeClr val="dk1"/>
              </a:solidFill>
              <a:prstDash val="solid"/>
              <a:round/>
              <a:headEnd len="med" w="med" type="none"/>
              <a:tailEnd len="med" w="med" type="none"/>
            </a:ln>
          </p:spPr>
        </p:cxnSp>
        <p:sp>
          <p:nvSpPr>
            <p:cNvPr id="803" name="Google Shape;803;p6"/>
            <p:cNvSpPr txBox="1"/>
            <p:nvPr/>
          </p:nvSpPr>
          <p:spPr>
            <a:xfrm>
              <a:off x="1587" y="1037"/>
              <a:ext cx="328" cy="5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0100</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0101</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0111</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1001</a:t>
              </a:r>
              <a:endParaRPr/>
            </a:p>
          </p:txBody>
        </p:sp>
        <p:sp>
          <p:nvSpPr>
            <p:cNvPr id="804" name="Google Shape;804;p6"/>
            <p:cNvSpPr txBox="1"/>
            <p:nvPr/>
          </p:nvSpPr>
          <p:spPr>
            <a:xfrm>
              <a:off x="1918" y="1037"/>
              <a:ext cx="169" cy="5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1</a:t>
              </a:r>
              <a:endParaRPr/>
            </a:p>
          </p:txBody>
        </p:sp>
        <p:cxnSp>
          <p:nvCxnSpPr>
            <p:cNvPr id="805" name="Google Shape;805;p6"/>
            <p:cNvCxnSpPr/>
            <p:nvPr/>
          </p:nvCxnSpPr>
          <p:spPr>
            <a:xfrm>
              <a:off x="1197" y="1028"/>
              <a:ext cx="1264" cy="0"/>
            </a:xfrm>
            <a:prstGeom prst="straightConnector1">
              <a:avLst/>
            </a:prstGeom>
            <a:noFill/>
            <a:ln cap="flat" cmpd="sng" w="9525">
              <a:solidFill>
                <a:schemeClr val="dk1"/>
              </a:solidFill>
              <a:prstDash val="solid"/>
              <a:round/>
              <a:headEnd len="med" w="med" type="none"/>
              <a:tailEnd len="med" w="med" type="none"/>
            </a:ln>
          </p:spPr>
        </p:cxnSp>
        <p:cxnSp>
          <p:nvCxnSpPr>
            <p:cNvPr id="806" name="Google Shape;806;p6"/>
            <p:cNvCxnSpPr/>
            <p:nvPr/>
          </p:nvCxnSpPr>
          <p:spPr>
            <a:xfrm>
              <a:off x="1192" y="872"/>
              <a:ext cx="1264" cy="0"/>
            </a:xfrm>
            <a:prstGeom prst="straightConnector1">
              <a:avLst/>
            </a:prstGeom>
            <a:noFill/>
            <a:ln cap="flat" cmpd="sng" w="9525">
              <a:solidFill>
                <a:schemeClr val="dk1"/>
              </a:solidFill>
              <a:prstDash val="solid"/>
              <a:round/>
              <a:headEnd len="med" w="med" type="none"/>
              <a:tailEnd len="med" w="med" type="none"/>
            </a:ln>
          </p:spPr>
        </p:cxnSp>
        <p:sp>
          <p:nvSpPr>
            <p:cNvPr id="807" name="Google Shape;807;p6"/>
            <p:cNvSpPr/>
            <p:nvPr/>
          </p:nvSpPr>
          <p:spPr>
            <a:xfrm rot="5400000">
              <a:off x="1763" y="548"/>
              <a:ext cx="151" cy="172"/>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08" name="Google Shape;808;p6"/>
            <p:cNvCxnSpPr/>
            <p:nvPr/>
          </p:nvCxnSpPr>
          <p:spPr>
            <a:xfrm>
              <a:off x="1371" y="2086"/>
              <a:ext cx="229" cy="216"/>
            </a:xfrm>
            <a:prstGeom prst="straightConnector1">
              <a:avLst/>
            </a:prstGeom>
            <a:noFill/>
            <a:ln cap="flat" cmpd="sng" w="9525">
              <a:solidFill>
                <a:schemeClr val="dk1"/>
              </a:solidFill>
              <a:prstDash val="solid"/>
              <a:round/>
              <a:headEnd len="med" w="med" type="none"/>
              <a:tailEnd len="med" w="med" type="triangle"/>
            </a:ln>
          </p:spPr>
        </p:cxnSp>
        <p:sp>
          <p:nvSpPr>
            <p:cNvPr id="809" name="Google Shape;809;p6"/>
            <p:cNvSpPr/>
            <p:nvPr/>
          </p:nvSpPr>
          <p:spPr>
            <a:xfrm>
              <a:off x="2047" y="2395"/>
              <a:ext cx="554" cy="167"/>
            </a:xfrm>
            <a:custGeom>
              <a:rect b="b" l="l" r="r" t="t"/>
              <a:pathLst>
                <a:path extrusionOk="0" h="167" w="554">
                  <a:moveTo>
                    <a:pt x="0" y="10"/>
                  </a:moveTo>
                  <a:cubicBezTo>
                    <a:pt x="102" y="0"/>
                    <a:pt x="240" y="5"/>
                    <a:pt x="324" y="26"/>
                  </a:cubicBezTo>
                  <a:cubicBezTo>
                    <a:pt x="416" y="52"/>
                    <a:pt x="502" y="120"/>
                    <a:pt x="554" y="167"/>
                  </a:cubicBezTo>
                </a:path>
              </a:pathLst>
            </a:custGeom>
            <a:noFill/>
            <a:ln cap="flat" cmpd="sng" w="5715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6"/>
            <p:cNvSpPr/>
            <p:nvPr/>
          </p:nvSpPr>
          <p:spPr>
            <a:xfrm flipH="1">
              <a:off x="3518" y="2127"/>
              <a:ext cx="364"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6"/>
            <p:cNvSpPr/>
            <p:nvPr/>
          </p:nvSpPr>
          <p:spPr>
            <a:xfrm flipH="1">
              <a:off x="2881" y="1948"/>
              <a:ext cx="364"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6"/>
            <p:cNvSpPr/>
            <p:nvPr/>
          </p:nvSpPr>
          <p:spPr>
            <a:xfrm rot="10800000">
              <a:off x="3302" y="2922"/>
              <a:ext cx="342"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6"/>
            <p:cNvSpPr/>
            <p:nvPr/>
          </p:nvSpPr>
          <p:spPr>
            <a:xfrm rot="10800000">
              <a:off x="2452" y="2912"/>
              <a:ext cx="342"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6"/>
            <p:cNvSpPr/>
            <p:nvPr/>
          </p:nvSpPr>
          <p:spPr>
            <a:xfrm rot="10800000">
              <a:off x="2855" y="2728"/>
              <a:ext cx="342" cy="28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15" name="Google Shape;815;p6"/>
            <p:cNvGrpSpPr/>
            <p:nvPr/>
          </p:nvGrpSpPr>
          <p:grpSpPr>
            <a:xfrm>
              <a:off x="2886" y="1668"/>
              <a:ext cx="347" cy="285"/>
              <a:chOff x="2886" y="1668"/>
              <a:chExt cx="347" cy="285"/>
            </a:xfrm>
          </p:grpSpPr>
          <p:sp>
            <p:nvSpPr>
              <p:cNvPr id="816" name="Google Shape;816;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7" name="Google Shape;817;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8" name="Google Shape;818;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19" name="Google Shape;819;p6"/>
              <p:cNvCxnSpPr/>
              <p:nvPr/>
            </p:nvCxnSpPr>
            <p:spPr>
              <a:xfrm>
                <a:off x="3082" y="1811"/>
                <a:ext cx="1" cy="13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6"/>
              <p:cNvCxnSpPr/>
              <p:nvPr/>
            </p:nvCxnSpPr>
            <p:spPr>
              <a:xfrm>
                <a:off x="2913" y="1842"/>
                <a:ext cx="300" cy="0"/>
              </a:xfrm>
              <a:prstGeom prst="straightConnector1">
                <a:avLst/>
              </a:prstGeom>
              <a:noFill/>
              <a:ln cap="flat" cmpd="sng" w="9525">
                <a:solidFill>
                  <a:schemeClr val="dk1"/>
                </a:solidFill>
                <a:prstDash val="solid"/>
                <a:round/>
                <a:headEnd len="med" w="med" type="none"/>
                <a:tailEnd len="med" w="med" type="none"/>
              </a:ln>
            </p:spPr>
          </p:cxnSp>
          <p:cxnSp>
            <p:nvCxnSpPr>
              <p:cNvPr id="821" name="Google Shape;821;p6"/>
              <p:cNvCxnSpPr/>
              <p:nvPr/>
            </p:nvCxnSpPr>
            <p:spPr>
              <a:xfrm>
                <a:off x="2912" y="1812"/>
                <a:ext cx="300" cy="0"/>
              </a:xfrm>
              <a:prstGeom prst="straightConnector1">
                <a:avLst/>
              </a:prstGeom>
              <a:noFill/>
              <a:ln cap="flat" cmpd="sng" w="9525">
                <a:solidFill>
                  <a:schemeClr val="dk1"/>
                </a:solidFill>
                <a:prstDash val="solid"/>
                <a:round/>
                <a:headEnd len="med" w="med" type="none"/>
                <a:tailEnd len="med" w="med" type="none"/>
              </a:ln>
            </p:spPr>
          </p:cxnSp>
          <p:sp>
            <p:nvSpPr>
              <p:cNvPr id="822" name="Google Shape;822;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23" name="Google Shape;823;p6"/>
            <p:cNvGrpSpPr/>
            <p:nvPr/>
          </p:nvGrpSpPr>
          <p:grpSpPr>
            <a:xfrm>
              <a:off x="3524" y="1840"/>
              <a:ext cx="347" cy="285"/>
              <a:chOff x="2886" y="1668"/>
              <a:chExt cx="347" cy="285"/>
            </a:xfrm>
          </p:grpSpPr>
          <p:sp>
            <p:nvSpPr>
              <p:cNvPr id="824" name="Google Shape;824;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5" name="Google Shape;825;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6" name="Google Shape;826;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27" name="Google Shape;827;p6"/>
              <p:cNvCxnSpPr/>
              <p:nvPr/>
            </p:nvCxnSpPr>
            <p:spPr>
              <a:xfrm>
                <a:off x="3082" y="1811"/>
                <a:ext cx="1" cy="130"/>
              </a:xfrm>
              <a:prstGeom prst="straightConnector1">
                <a:avLst/>
              </a:prstGeom>
              <a:noFill/>
              <a:ln cap="flat" cmpd="sng" w="9525">
                <a:solidFill>
                  <a:schemeClr val="dk1"/>
                </a:solidFill>
                <a:prstDash val="solid"/>
                <a:round/>
                <a:headEnd len="med" w="med" type="none"/>
                <a:tailEnd len="med" w="med" type="none"/>
              </a:ln>
            </p:spPr>
          </p:cxnSp>
          <p:cxnSp>
            <p:nvCxnSpPr>
              <p:cNvPr id="828" name="Google Shape;828;p6"/>
              <p:cNvCxnSpPr/>
              <p:nvPr/>
            </p:nvCxnSpPr>
            <p:spPr>
              <a:xfrm>
                <a:off x="2913" y="1842"/>
                <a:ext cx="300" cy="0"/>
              </a:xfrm>
              <a:prstGeom prst="straightConnector1">
                <a:avLst/>
              </a:prstGeom>
              <a:noFill/>
              <a:ln cap="flat" cmpd="sng" w="9525">
                <a:solidFill>
                  <a:schemeClr val="dk1"/>
                </a:solidFill>
                <a:prstDash val="solid"/>
                <a:round/>
                <a:headEnd len="med" w="med" type="none"/>
                <a:tailEnd len="med" w="med" type="none"/>
              </a:ln>
            </p:spPr>
          </p:cxnSp>
          <p:cxnSp>
            <p:nvCxnSpPr>
              <p:cNvPr id="829" name="Google Shape;829;p6"/>
              <p:cNvCxnSpPr/>
              <p:nvPr/>
            </p:nvCxnSpPr>
            <p:spPr>
              <a:xfrm>
                <a:off x="2912" y="1812"/>
                <a:ext cx="300" cy="0"/>
              </a:xfrm>
              <a:prstGeom prst="straightConnector1">
                <a:avLst/>
              </a:prstGeom>
              <a:noFill/>
              <a:ln cap="flat" cmpd="sng" w="9525">
                <a:solidFill>
                  <a:schemeClr val="dk1"/>
                </a:solidFill>
                <a:prstDash val="solid"/>
                <a:round/>
                <a:headEnd len="med" w="med" type="none"/>
                <a:tailEnd len="med" w="med" type="none"/>
              </a:ln>
            </p:spPr>
          </p:cxnSp>
          <p:sp>
            <p:nvSpPr>
              <p:cNvPr id="830" name="Google Shape;830;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31" name="Google Shape;831;p6"/>
            <p:cNvGrpSpPr/>
            <p:nvPr/>
          </p:nvGrpSpPr>
          <p:grpSpPr>
            <a:xfrm>
              <a:off x="3291" y="3148"/>
              <a:ext cx="347" cy="285"/>
              <a:chOff x="2886" y="1668"/>
              <a:chExt cx="347" cy="285"/>
            </a:xfrm>
          </p:grpSpPr>
          <p:sp>
            <p:nvSpPr>
              <p:cNvPr id="832" name="Google Shape;832;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3" name="Google Shape;833;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4" name="Google Shape;834;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35" name="Google Shape;835;p6"/>
              <p:cNvCxnSpPr/>
              <p:nvPr/>
            </p:nvCxnSpPr>
            <p:spPr>
              <a:xfrm>
                <a:off x="3082" y="1811"/>
                <a:ext cx="1" cy="130"/>
              </a:xfrm>
              <a:prstGeom prst="straightConnector1">
                <a:avLst/>
              </a:prstGeom>
              <a:noFill/>
              <a:ln cap="flat" cmpd="sng" w="9525">
                <a:solidFill>
                  <a:schemeClr val="dk1"/>
                </a:solidFill>
                <a:prstDash val="solid"/>
                <a:round/>
                <a:headEnd len="med" w="med" type="none"/>
                <a:tailEnd len="med" w="med" type="none"/>
              </a:ln>
            </p:spPr>
          </p:cxnSp>
          <p:cxnSp>
            <p:nvCxnSpPr>
              <p:cNvPr id="836" name="Google Shape;836;p6"/>
              <p:cNvCxnSpPr/>
              <p:nvPr/>
            </p:nvCxnSpPr>
            <p:spPr>
              <a:xfrm>
                <a:off x="2913" y="1842"/>
                <a:ext cx="300" cy="0"/>
              </a:xfrm>
              <a:prstGeom prst="straightConnector1">
                <a:avLst/>
              </a:prstGeom>
              <a:noFill/>
              <a:ln cap="flat" cmpd="sng" w="9525">
                <a:solidFill>
                  <a:schemeClr val="dk1"/>
                </a:solidFill>
                <a:prstDash val="solid"/>
                <a:round/>
                <a:headEnd len="med" w="med" type="none"/>
                <a:tailEnd len="med" w="med" type="none"/>
              </a:ln>
            </p:spPr>
          </p:cxnSp>
          <p:cxnSp>
            <p:nvCxnSpPr>
              <p:cNvPr id="837" name="Google Shape;837;p6"/>
              <p:cNvCxnSpPr/>
              <p:nvPr/>
            </p:nvCxnSpPr>
            <p:spPr>
              <a:xfrm>
                <a:off x="2912" y="1812"/>
                <a:ext cx="300" cy="0"/>
              </a:xfrm>
              <a:prstGeom prst="straightConnector1">
                <a:avLst/>
              </a:prstGeom>
              <a:noFill/>
              <a:ln cap="flat" cmpd="sng" w="9525">
                <a:solidFill>
                  <a:schemeClr val="dk1"/>
                </a:solidFill>
                <a:prstDash val="solid"/>
                <a:round/>
                <a:headEnd len="med" w="med" type="none"/>
                <a:tailEnd len="med" w="med" type="none"/>
              </a:ln>
            </p:spPr>
          </p:cxnSp>
          <p:sp>
            <p:nvSpPr>
              <p:cNvPr id="838" name="Google Shape;838;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39" name="Google Shape;839;p6"/>
            <p:cNvGrpSpPr/>
            <p:nvPr/>
          </p:nvGrpSpPr>
          <p:grpSpPr>
            <a:xfrm>
              <a:off x="2853" y="3010"/>
              <a:ext cx="347" cy="285"/>
              <a:chOff x="2886" y="1668"/>
              <a:chExt cx="347" cy="285"/>
            </a:xfrm>
          </p:grpSpPr>
          <p:sp>
            <p:nvSpPr>
              <p:cNvPr id="840" name="Google Shape;840;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2" name="Google Shape;842;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43" name="Google Shape;843;p6"/>
              <p:cNvCxnSpPr/>
              <p:nvPr/>
            </p:nvCxnSpPr>
            <p:spPr>
              <a:xfrm>
                <a:off x="3082" y="1811"/>
                <a:ext cx="1" cy="13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6"/>
              <p:cNvCxnSpPr/>
              <p:nvPr/>
            </p:nvCxnSpPr>
            <p:spPr>
              <a:xfrm>
                <a:off x="2913" y="1842"/>
                <a:ext cx="300" cy="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6"/>
              <p:cNvCxnSpPr/>
              <p:nvPr/>
            </p:nvCxnSpPr>
            <p:spPr>
              <a:xfrm>
                <a:off x="2912" y="1812"/>
                <a:ext cx="300" cy="0"/>
              </a:xfrm>
              <a:prstGeom prst="straightConnector1">
                <a:avLst/>
              </a:prstGeom>
              <a:noFill/>
              <a:ln cap="flat" cmpd="sng" w="9525">
                <a:solidFill>
                  <a:schemeClr val="dk1"/>
                </a:solidFill>
                <a:prstDash val="solid"/>
                <a:round/>
                <a:headEnd len="med" w="med" type="none"/>
                <a:tailEnd len="med" w="med" type="none"/>
              </a:ln>
            </p:spPr>
          </p:cxnSp>
          <p:sp>
            <p:nvSpPr>
              <p:cNvPr id="846" name="Google Shape;846;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47" name="Google Shape;847;p6"/>
            <p:cNvGrpSpPr/>
            <p:nvPr/>
          </p:nvGrpSpPr>
          <p:grpSpPr>
            <a:xfrm>
              <a:off x="2440" y="3131"/>
              <a:ext cx="347" cy="285"/>
              <a:chOff x="2886" y="1668"/>
              <a:chExt cx="347" cy="285"/>
            </a:xfrm>
          </p:grpSpPr>
          <p:sp>
            <p:nvSpPr>
              <p:cNvPr id="848" name="Google Shape;848;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51" name="Google Shape;851;p6"/>
              <p:cNvCxnSpPr/>
              <p:nvPr/>
            </p:nvCxnSpPr>
            <p:spPr>
              <a:xfrm>
                <a:off x="3082" y="1811"/>
                <a:ext cx="1" cy="130"/>
              </a:xfrm>
              <a:prstGeom prst="straightConnector1">
                <a:avLst/>
              </a:prstGeom>
              <a:noFill/>
              <a:ln cap="flat" cmpd="sng" w="9525">
                <a:solidFill>
                  <a:schemeClr val="dk1"/>
                </a:solidFill>
                <a:prstDash val="solid"/>
                <a:round/>
                <a:headEnd len="med" w="med" type="none"/>
                <a:tailEnd len="med" w="med" type="none"/>
              </a:ln>
            </p:spPr>
          </p:cxnSp>
          <p:cxnSp>
            <p:nvCxnSpPr>
              <p:cNvPr id="852" name="Google Shape;852;p6"/>
              <p:cNvCxnSpPr/>
              <p:nvPr/>
            </p:nvCxnSpPr>
            <p:spPr>
              <a:xfrm>
                <a:off x="2913" y="1842"/>
                <a:ext cx="300" cy="0"/>
              </a:xfrm>
              <a:prstGeom prst="straightConnector1">
                <a:avLst/>
              </a:prstGeom>
              <a:noFill/>
              <a:ln cap="flat" cmpd="sng" w="9525">
                <a:solidFill>
                  <a:schemeClr val="dk1"/>
                </a:solidFill>
                <a:prstDash val="solid"/>
                <a:round/>
                <a:headEnd len="med" w="med" type="none"/>
                <a:tailEnd len="med" w="med" type="none"/>
              </a:ln>
            </p:spPr>
          </p:cxnSp>
          <p:cxnSp>
            <p:nvCxnSpPr>
              <p:cNvPr id="853" name="Google Shape;853;p6"/>
              <p:cNvCxnSpPr/>
              <p:nvPr/>
            </p:nvCxnSpPr>
            <p:spPr>
              <a:xfrm>
                <a:off x="2912" y="1812"/>
                <a:ext cx="300" cy="0"/>
              </a:xfrm>
              <a:prstGeom prst="straightConnector1">
                <a:avLst/>
              </a:prstGeom>
              <a:noFill/>
              <a:ln cap="flat" cmpd="sng" w="9525">
                <a:solidFill>
                  <a:schemeClr val="dk1"/>
                </a:solidFill>
                <a:prstDash val="solid"/>
                <a:round/>
                <a:headEnd len="med" w="med" type="none"/>
                <a:tailEnd len="med" w="med" type="none"/>
              </a:ln>
            </p:spPr>
          </p:cxnSp>
          <p:sp>
            <p:nvSpPr>
              <p:cNvPr id="854" name="Google Shape;854;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855" name="Google Shape;855;p6"/>
          <p:cNvGrpSpPr/>
          <p:nvPr/>
        </p:nvGrpSpPr>
        <p:grpSpPr>
          <a:xfrm>
            <a:off x="3363333" y="1583176"/>
            <a:ext cx="4435475" cy="641350"/>
            <a:chOff x="2782" y="912"/>
            <a:chExt cx="2794" cy="404"/>
          </a:xfrm>
        </p:grpSpPr>
        <p:cxnSp>
          <p:nvCxnSpPr>
            <p:cNvPr id="856" name="Google Shape;856;p6"/>
            <p:cNvCxnSpPr/>
            <p:nvPr/>
          </p:nvCxnSpPr>
          <p:spPr>
            <a:xfrm>
              <a:off x="2782" y="1117"/>
              <a:ext cx="1032" cy="0"/>
            </a:xfrm>
            <a:prstGeom prst="straightConnector1">
              <a:avLst/>
            </a:prstGeom>
            <a:noFill/>
            <a:ln cap="flat" cmpd="sng" w="9525">
              <a:solidFill>
                <a:srgbClr val="CC0000"/>
              </a:solidFill>
              <a:prstDash val="solid"/>
              <a:round/>
              <a:headEnd len="med" w="med" type="none"/>
              <a:tailEnd len="med" w="med" type="none"/>
            </a:ln>
          </p:spPr>
        </p:cxnSp>
        <p:sp>
          <p:nvSpPr>
            <p:cNvPr id="857" name="Google Shape;857;p6"/>
            <p:cNvSpPr txBox="1"/>
            <p:nvPr/>
          </p:nvSpPr>
          <p:spPr>
            <a:xfrm>
              <a:off x="3532" y="912"/>
              <a:ext cx="2044"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C0000"/>
                  </a:solidFill>
                  <a:latin typeface="Arial"/>
                  <a:ea typeface="Arial"/>
                  <a:cs typeface="Arial"/>
                  <a:sym typeface="Arial"/>
                </a:rPr>
                <a:t>routing algorithm determines</a:t>
              </a:r>
              <a:endParaRPr/>
            </a:p>
            <a:p>
              <a:pPr indent="0" lvl="0" marL="0" marR="0" rtl="0" algn="l">
                <a:spcBef>
                  <a:spcPts val="0"/>
                </a:spcBef>
                <a:spcAft>
                  <a:spcPts val="0"/>
                </a:spcAft>
                <a:buNone/>
              </a:pPr>
              <a:r>
                <a:rPr lang="en-US" sz="1800">
                  <a:solidFill>
                    <a:srgbClr val="CC0000"/>
                  </a:solidFill>
                  <a:latin typeface="Arial"/>
                  <a:ea typeface="Arial"/>
                  <a:cs typeface="Arial"/>
                  <a:sym typeface="Arial"/>
                </a:rPr>
                <a:t>end-end-path through network</a:t>
              </a:r>
              <a:endParaRPr/>
            </a:p>
          </p:txBody>
        </p:sp>
      </p:grpSp>
      <p:grpSp>
        <p:nvGrpSpPr>
          <p:cNvPr id="858" name="Google Shape;858;p6"/>
          <p:cNvGrpSpPr/>
          <p:nvPr/>
        </p:nvGrpSpPr>
        <p:grpSpPr>
          <a:xfrm>
            <a:off x="3426833" y="2270564"/>
            <a:ext cx="4308475" cy="641350"/>
            <a:chOff x="2782" y="912"/>
            <a:chExt cx="2714" cy="404"/>
          </a:xfrm>
        </p:grpSpPr>
        <p:cxnSp>
          <p:nvCxnSpPr>
            <p:cNvPr id="859" name="Google Shape;859;p6"/>
            <p:cNvCxnSpPr/>
            <p:nvPr/>
          </p:nvCxnSpPr>
          <p:spPr>
            <a:xfrm>
              <a:off x="2782" y="1117"/>
              <a:ext cx="1032" cy="0"/>
            </a:xfrm>
            <a:prstGeom prst="straightConnector1">
              <a:avLst/>
            </a:prstGeom>
            <a:noFill/>
            <a:ln cap="flat" cmpd="sng" w="9525">
              <a:solidFill>
                <a:srgbClr val="CC0000"/>
              </a:solidFill>
              <a:prstDash val="solid"/>
              <a:round/>
              <a:headEnd len="med" w="med" type="none"/>
              <a:tailEnd len="med" w="med" type="none"/>
            </a:ln>
          </p:spPr>
        </p:cxnSp>
        <p:sp>
          <p:nvSpPr>
            <p:cNvPr id="860" name="Google Shape;860;p6"/>
            <p:cNvSpPr txBox="1"/>
            <p:nvPr/>
          </p:nvSpPr>
          <p:spPr>
            <a:xfrm>
              <a:off x="3532" y="912"/>
              <a:ext cx="1964"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C0000"/>
                  </a:solidFill>
                  <a:latin typeface="Arial"/>
                  <a:ea typeface="Arial"/>
                  <a:cs typeface="Arial"/>
                  <a:sym typeface="Arial"/>
                </a:rPr>
                <a:t>forwarding table determines</a:t>
              </a:r>
              <a:endParaRPr/>
            </a:p>
            <a:p>
              <a:pPr indent="0" lvl="0" marL="0" marR="0" rtl="0" algn="l">
                <a:spcBef>
                  <a:spcPts val="0"/>
                </a:spcBef>
                <a:spcAft>
                  <a:spcPts val="0"/>
                </a:spcAft>
                <a:buNone/>
              </a:pPr>
              <a:r>
                <a:rPr lang="en-US" sz="1800">
                  <a:solidFill>
                    <a:srgbClr val="CC0000"/>
                  </a:solidFill>
                  <a:latin typeface="Arial"/>
                  <a:ea typeface="Arial"/>
                  <a:cs typeface="Arial"/>
                  <a:sym typeface="Arial"/>
                </a:rPr>
                <a:t>local forwarding at this router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pic>
        <p:nvPicPr>
          <p:cNvPr descr="A close up of a logo&#10;&#10;Description automatically generated" id="3173" name="Google Shape;3173;p6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174" name="Google Shape;3174;p6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175" name="Google Shape;3175;p6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176" name="Google Shape;3176;p6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addresses: how to get one?</a:t>
            </a:r>
            <a:endParaRPr/>
          </a:p>
        </p:txBody>
      </p:sp>
      <p:sp>
        <p:nvSpPr>
          <p:cNvPr id="3177" name="Google Shape;3177;p60"/>
          <p:cNvSpPr txBox="1"/>
          <p:nvPr/>
        </p:nvSpPr>
        <p:spPr>
          <a:xfrm>
            <a:off x="190523" y="1504585"/>
            <a:ext cx="8648678" cy="2677671"/>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That’s actually </a:t>
            </a:r>
            <a:r>
              <a:rPr b="0" i="0" lang="en-US" sz="2400" u="none" cap="none" strike="noStrike">
                <a:solidFill>
                  <a:srgbClr val="C00000"/>
                </a:solidFill>
                <a:latin typeface="Calibri"/>
                <a:ea typeface="Calibri"/>
                <a:cs typeface="Calibri"/>
                <a:sym typeface="Calibri"/>
              </a:rPr>
              <a:t>two</a:t>
            </a:r>
            <a:r>
              <a:rPr b="0" i="0" lang="en-US" sz="2400" u="none" cap="none" strike="noStrike">
                <a:solidFill>
                  <a:srgbClr val="000000"/>
                </a:solidFill>
                <a:latin typeface="Calibri"/>
                <a:ea typeface="Calibri"/>
                <a:cs typeface="Calibri"/>
                <a:sym typeface="Calibri"/>
              </a:rPr>
              <a:t> questions:</a:t>
            </a:r>
            <a:endParaRPr/>
          </a:p>
          <a:p>
            <a:pPr indent="-346075" lvl="0" marL="644525" marR="0" rtl="0" algn="l">
              <a:lnSpc>
                <a:spcPct val="90000"/>
              </a:lnSpc>
              <a:spcBef>
                <a:spcPts val="1000"/>
              </a:spcBef>
              <a:spcAft>
                <a:spcPts val="0"/>
              </a:spcAft>
              <a:buClr>
                <a:srgbClr val="0000A3"/>
              </a:buClr>
              <a:buSzPts val="2400"/>
              <a:buFont typeface="Calibri"/>
              <a:buAutoNum type="arabicPeriod"/>
            </a:pPr>
            <a:r>
              <a:rPr b="0" i="0" lang="en-US" sz="2400" u="none" cap="none" strike="noStrike">
                <a:solidFill>
                  <a:srgbClr val="000000"/>
                </a:solidFill>
                <a:latin typeface="Calibri"/>
                <a:ea typeface="Calibri"/>
                <a:cs typeface="Calibri"/>
                <a:sym typeface="Calibri"/>
              </a:rPr>
              <a:t>Q: How does a </a:t>
            </a:r>
            <a:r>
              <a:rPr b="0" i="1" lang="en-US" sz="2400" u="none" cap="none" strike="noStrike">
                <a:solidFill>
                  <a:srgbClr val="000000"/>
                </a:solidFill>
                <a:latin typeface="Calibri"/>
                <a:ea typeface="Calibri"/>
                <a:cs typeface="Calibri"/>
                <a:sym typeface="Calibri"/>
              </a:rPr>
              <a:t>host</a:t>
            </a:r>
            <a:r>
              <a:rPr b="0" i="0" lang="en-US" sz="2400" u="none" cap="none" strike="noStrike">
                <a:solidFill>
                  <a:srgbClr val="000000"/>
                </a:solidFill>
                <a:latin typeface="Calibri"/>
                <a:ea typeface="Calibri"/>
                <a:cs typeface="Calibri"/>
                <a:sym typeface="Calibri"/>
              </a:rPr>
              <a:t> get IP address within its network (host part of address)?</a:t>
            </a:r>
            <a:endParaRPr/>
          </a:p>
          <a:p>
            <a:pPr indent="-346075" lvl="0" marL="644525" marR="0" rtl="0" algn="l">
              <a:lnSpc>
                <a:spcPct val="90000"/>
              </a:lnSpc>
              <a:spcBef>
                <a:spcPts val="1000"/>
              </a:spcBef>
              <a:spcAft>
                <a:spcPts val="0"/>
              </a:spcAft>
              <a:buClr>
                <a:srgbClr val="0000A3"/>
              </a:buClr>
              <a:buSzPts val="2400"/>
              <a:buFont typeface="Calibri"/>
              <a:buAutoNum type="arabicPeriod"/>
            </a:pPr>
            <a:r>
              <a:rPr b="0" i="0" lang="en-US" sz="2400" u="none" cap="none" strike="noStrike">
                <a:solidFill>
                  <a:srgbClr val="000000"/>
                </a:solidFill>
                <a:latin typeface="Calibri"/>
                <a:ea typeface="Calibri"/>
                <a:cs typeface="Calibri"/>
                <a:sym typeface="Calibri"/>
              </a:rPr>
              <a:t>Q: How does a </a:t>
            </a:r>
            <a:r>
              <a:rPr b="0" i="1" lang="en-US" sz="2400" u="none" cap="none" strike="noStrike">
                <a:solidFill>
                  <a:srgbClr val="000000"/>
                </a:solidFill>
                <a:latin typeface="Calibri"/>
                <a:ea typeface="Calibri"/>
                <a:cs typeface="Calibri"/>
                <a:sym typeface="Calibri"/>
              </a:rPr>
              <a:t>network</a:t>
            </a:r>
            <a:r>
              <a:rPr b="0" i="0" lang="en-US" sz="2400" u="none" cap="none" strike="noStrike">
                <a:solidFill>
                  <a:srgbClr val="000000"/>
                </a:solidFill>
                <a:latin typeface="Calibri"/>
                <a:ea typeface="Calibri"/>
                <a:cs typeface="Calibri"/>
                <a:sym typeface="Calibri"/>
              </a:rPr>
              <a:t> get IP address for itself (network part of address)</a:t>
            </a:r>
            <a:endParaRPr/>
          </a:p>
          <a:p>
            <a:pPr indent="0" lvl="1" marL="349250" marR="0" rtl="0" algn="l">
              <a:lnSpc>
                <a:spcPct val="90000"/>
              </a:lnSpc>
              <a:spcBef>
                <a:spcPts val="500"/>
              </a:spcBef>
              <a:spcAft>
                <a:spcPts val="0"/>
              </a:spcAft>
              <a:buClr>
                <a:srgbClr val="0000A8"/>
              </a:buClr>
              <a:buSzPts val="2000"/>
              <a:buFont typeface="Arial"/>
              <a:buNone/>
            </a:pPr>
            <a:r>
              <a:t/>
            </a:r>
            <a:endParaRPr b="0" i="1" sz="2000" u="none" cap="none" strike="noStrike">
              <a:solidFill>
                <a:srgbClr val="CC0000"/>
              </a:solidFill>
              <a:latin typeface="Calibri"/>
              <a:ea typeface="Calibri"/>
              <a:cs typeface="Calibri"/>
              <a:sym typeface="Calibri"/>
            </a:endParaRPr>
          </a:p>
        </p:txBody>
      </p:sp>
      <p:sp>
        <p:nvSpPr>
          <p:cNvPr id="3178" name="Google Shape;3178;p60"/>
          <p:cNvSpPr/>
          <p:nvPr/>
        </p:nvSpPr>
        <p:spPr>
          <a:xfrm>
            <a:off x="467588" y="4289584"/>
            <a:ext cx="8209805" cy="16619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How does </a:t>
            </a:r>
            <a:r>
              <a:rPr b="0" i="1" lang="en-US" sz="2400" u="none" cap="none" strike="noStrike">
                <a:solidFill>
                  <a:srgbClr val="000000"/>
                </a:solidFill>
                <a:latin typeface="Calibri"/>
                <a:ea typeface="Calibri"/>
                <a:cs typeface="Calibri"/>
                <a:sym typeface="Calibri"/>
              </a:rPr>
              <a:t>host</a:t>
            </a:r>
            <a:r>
              <a:rPr b="0" i="0" lang="en-US" sz="2400" u="none" cap="none" strike="noStrike">
                <a:solidFill>
                  <a:srgbClr val="000000"/>
                </a:solidFill>
                <a:latin typeface="Calibri"/>
                <a:ea typeface="Calibri"/>
                <a:cs typeface="Calibri"/>
                <a:sym typeface="Calibri"/>
              </a:rPr>
              <a:t> get IP address?</a:t>
            </a:r>
            <a:endParaRPr/>
          </a:p>
          <a:p>
            <a:pPr indent="-342900" lvl="0" marL="342900" marR="0" rtl="0" algn="l">
              <a:lnSpc>
                <a:spcPct val="100000"/>
              </a:lnSpc>
              <a:spcBef>
                <a:spcPts val="0"/>
              </a:spcBef>
              <a:spcAft>
                <a:spcPts val="0"/>
              </a:spcAft>
              <a:buClr>
                <a:srgbClr val="0000A3"/>
              </a:buClr>
              <a:buSzPts val="2000"/>
              <a:buFont typeface="Noto Sans Symbols"/>
              <a:buChar char="▪"/>
            </a:pPr>
            <a:r>
              <a:rPr b="0" i="0" lang="en-US" sz="2000" u="none" cap="none" strike="noStrike">
                <a:solidFill>
                  <a:srgbClr val="000000"/>
                </a:solidFill>
                <a:latin typeface="Calibri"/>
                <a:ea typeface="Calibri"/>
                <a:cs typeface="Calibri"/>
                <a:sym typeface="Calibri"/>
              </a:rPr>
              <a:t>hard-coded by sysadmin in config file (e.g., /etc/rc.config in UNIX)</a:t>
            </a:r>
            <a:endParaRPr b="0"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A3"/>
              </a:buClr>
              <a:buSzPts val="2000"/>
              <a:buFont typeface="Noto Sans Symbols"/>
              <a:buChar char="▪"/>
            </a:pPr>
            <a:r>
              <a:rPr b="0" i="0" lang="en-US" sz="2000" u="none" cap="none" strike="noStrike">
                <a:solidFill>
                  <a:srgbClr val="CC0000"/>
                </a:solidFill>
                <a:latin typeface="Calibri"/>
                <a:ea typeface="Calibri"/>
                <a:cs typeface="Calibri"/>
                <a:sym typeface="Calibri"/>
              </a:rPr>
              <a:t>DHCP:</a:t>
            </a:r>
            <a:r>
              <a:rPr b="0" i="0" lang="en-US" sz="2000" u="none" cap="none" strike="noStrike">
                <a:solidFill>
                  <a:srgbClr val="000000"/>
                </a:solidFill>
                <a:latin typeface="Calibri"/>
                <a:ea typeface="Calibri"/>
                <a:cs typeface="Calibri"/>
                <a:sym typeface="Calibri"/>
              </a:rPr>
              <a:t> </a:t>
            </a:r>
            <a:r>
              <a:rPr b="0" i="0" lang="en-US" sz="2000" u="none" cap="none" strike="noStrike">
                <a:solidFill>
                  <a:srgbClr val="CC0000"/>
                </a:solidFill>
                <a:latin typeface="Calibri"/>
                <a:ea typeface="Calibri"/>
                <a:cs typeface="Calibri"/>
                <a:sym typeface="Calibri"/>
              </a:rPr>
              <a:t>D</a:t>
            </a:r>
            <a:r>
              <a:rPr b="0" i="0" lang="en-US" sz="2000" u="none" cap="none" strike="noStrike">
                <a:solidFill>
                  <a:srgbClr val="000000"/>
                </a:solidFill>
                <a:latin typeface="Calibri"/>
                <a:ea typeface="Calibri"/>
                <a:cs typeface="Calibri"/>
                <a:sym typeface="Calibri"/>
              </a:rPr>
              <a:t>ynamic </a:t>
            </a:r>
            <a:r>
              <a:rPr b="0" i="0" lang="en-US" sz="2000" u="none" cap="none" strike="noStrike">
                <a:solidFill>
                  <a:srgbClr val="CC0000"/>
                </a:solidFill>
                <a:latin typeface="Calibri"/>
                <a:ea typeface="Calibri"/>
                <a:cs typeface="Calibri"/>
                <a:sym typeface="Calibri"/>
              </a:rPr>
              <a:t>H</a:t>
            </a:r>
            <a:r>
              <a:rPr b="0" i="0" lang="en-US" sz="2000" u="none" cap="none" strike="noStrike">
                <a:solidFill>
                  <a:srgbClr val="000000"/>
                </a:solidFill>
                <a:latin typeface="Calibri"/>
                <a:ea typeface="Calibri"/>
                <a:cs typeface="Calibri"/>
                <a:sym typeface="Calibri"/>
              </a:rPr>
              <a:t>ost </a:t>
            </a:r>
            <a:r>
              <a:rPr b="0" i="0" lang="en-US" sz="2000" u="none" cap="none" strike="noStrike">
                <a:solidFill>
                  <a:srgbClr val="CC0000"/>
                </a:solidFill>
                <a:latin typeface="Calibri"/>
                <a:ea typeface="Calibri"/>
                <a:cs typeface="Calibri"/>
                <a:sym typeface="Calibri"/>
              </a:rPr>
              <a:t>C</a:t>
            </a:r>
            <a:r>
              <a:rPr b="0" i="0" lang="en-US" sz="2000" u="none" cap="none" strike="noStrike">
                <a:solidFill>
                  <a:srgbClr val="000000"/>
                </a:solidFill>
                <a:latin typeface="Calibri"/>
                <a:ea typeface="Calibri"/>
                <a:cs typeface="Calibri"/>
                <a:sym typeface="Calibri"/>
              </a:rPr>
              <a:t>onfiguration </a:t>
            </a:r>
            <a:r>
              <a:rPr b="0" i="0" lang="en-US" sz="2000" u="none" cap="none" strike="noStrike">
                <a:solidFill>
                  <a:srgbClr val="CC0000"/>
                </a:solidFill>
                <a:latin typeface="Calibri"/>
                <a:ea typeface="Calibri"/>
                <a:cs typeface="Calibri"/>
                <a:sym typeface="Calibri"/>
              </a:rPr>
              <a:t>P</a:t>
            </a:r>
            <a:r>
              <a:rPr b="0" i="0" lang="en-US" sz="2000" u="none" cap="none" strike="noStrike">
                <a:solidFill>
                  <a:srgbClr val="000000"/>
                </a:solidFill>
                <a:latin typeface="Calibri"/>
                <a:ea typeface="Calibri"/>
                <a:cs typeface="Calibri"/>
                <a:sym typeface="Calibri"/>
              </a:rPr>
              <a:t>rotocol: dynamically get address from as server</a:t>
            </a:r>
            <a:endParaRPr/>
          </a:p>
          <a:p>
            <a:pPr indent="-342900" lvl="1" marL="8001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“plug-and-play”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500"/>
                                        <p:tgtEl>
                                          <p:spTgt spid="3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pic>
        <p:nvPicPr>
          <p:cNvPr descr="A close up of a logo&#10;&#10;Description automatically generated" id="3183" name="Google Shape;3183;p6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3184" name="Google Shape;3184;p6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3185" name="Google Shape;3185;p61"/>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186" name="Google Shape;3186;p61"/>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850"/>
              <a:buFont typeface="Arial"/>
              <a:buChar char="•"/>
            </a:pPr>
            <a:r>
              <a:rPr b="0" i="0" lang="en-US" sz="1850" u="none" cap="none" strike="noStrike">
                <a:solidFill>
                  <a:srgbClr val="BFBFBF"/>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3187" name="Google Shape;3187;p61"/>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3188" name="Google Shape;3188;p61"/>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pic>
        <p:nvPicPr>
          <p:cNvPr descr="A close up of a logo&#10;&#10;Description automatically generated" id="3193" name="Google Shape;3193;p6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194" name="Google Shape;3194;p6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195" name="Google Shape;3195;p6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196" name="Google Shape;3196;p6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Dynamic Host Configuration Protocol</a:t>
            </a:r>
            <a:endParaRPr/>
          </a:p>
        </p:txBody>
      </p:sp>
      <p:sp>
        <p:nvSpPr>
          <p:cNvPr id="3197" name="Google Shape;3197;p62"/>
          <p:cNvSpPr txBox="1"/>
          <p:nvPr/>
        </p:nvSpPr>
        <p:spPr>
          <a:xfrm>
            <a:off x="147824" y="1411238"/>
            <a:ext cx="8774503" cy="2317907"/>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goal:</a:t>
            </a:r>
            <a:r>
              <a:rPr b="0" i="0" lang="en-US" sz="2400" u="none" cap="none" strike="noStrike">
                <a:solidFill>
                  <a:srgbClr val="000000"/>
                </a:solidFill>
                <a:latin typeface="Calibri"/>
                <a:ea typeface="Calibri"/>
                <a:cs typeface="Calibri"/>
                <a:sym typeface="Calibri"/>
              </a:rPr>
              <a:t> host </a:t>
            </a:r>
            <a:r>
              <a:rPr b="0" i="1" lang="en-US" sz="2400" u="none" cap="none" strike="noStrike">
                <a:solidFill>
                  <a:srgbClr val="000000"/>
                </a:solidFill>
                <a:latin typeface="Calibri"/>
                <a:ea typeface="Calibri"/>
                <a:cs typeface="Calibri"/>
                <a:sym typeface="Calibri"/>
              </a:rPr>
              <a:t>dynamically </a:t>
            </a:r>
            <a:r>
              <a:rPr b="0" i="0" lang="en-US" sz="2400" u="none" cap="none" strike="noStrike">
                <a:solidFill>
                  <a:srgbClr val="000000"/>
                </a:solidFill>
                <a:latin typeface="Calibri"/>
                <a:ea typeface="Calibri"/>
                <a:cs typeface="Calibri"/>
                <a:sym typeface="Calibri"/>
              </a:rPr>
              <a:t>obtains IP address from network server when it “joins” network</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Gill Sans"/>
                <a:ea typeface="Gill Sans"/>
                <a:cs typeface="Gill Sans"/>
                <a:sym typeface="Gill Sans"/>
              </a:rPr>
              <a:t>can renew its lease on address in use</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Gill Sans"/>
                <a:ea typeface="Gill Sans"/>
                <a:cs typeface="Gill Sans"/>
                <a:sym typeface="Gill Sans"/>
              </a:rPr>
              <a:t>allows reuse of addresses (only hold address while connected/on)</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Gill Sans"/>
                <a:ea typeface="Gill Sans"/>
                <a:cs typeface="Gill Sans"/>
                <a:sym typeface="Gill Sans"/>
              </a:rPr>
              <a:t>support for mobile users who join/leave network </a:t>
            </a:r>
            <a:endParaRPr/>
          </a:p>
          <a:p>
            <a:pPr indent="0" lvl="1" marL="349250"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
        <p:nvSpPr>
          <p:cNvPr id="3198" name="Google Shape;3198;p62"/>
          <p:cNvSpPr txBox="1"/>
          <p:nvPr/>
        </p:nvSpPr>
        <p:spPr>
          <a:xfrm>
            <a:off x="121280" y="3962064"/>
            <a:ext cx="8774503" cy="2345389"/>
          </a:xfrm>
          <a:prstGeom prst="rect">
            <a:avLst/>
          </a:prstGeom>
          <a:noFill/>
          <a:ln>
            <a:noFill/>
          </a:ln>
        </p:spPr>
        <p:txBody>
          <a:bodyPr anchorCtr="0" anchor="t" bIns="45700" lIns="91425" spcFirstLastPara="1" rIns="91425" wrap="square" tIns="45700">
            <a:normAutofit/>
          </a:bodyPr>
          <a:lstStyle/>
          <a:p>
            <a:pPr indent="0" lvl="0" marL="120650"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A3"/>
                </a:solidFill>
                <a:latin typeface="Calibri"/>
                <a:ea typeface="Calibri"/>
                <a:cs typeface="Calibri"/>
                <a:sym typeface="Calibri"/>
              </a:rPr>
              <a:t>DHCP overview:</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host broadcasts </a:t>
            </a:r>
            <a:r>
              <a:rPr b="0" i="0" lang="en-US" sz="2400" u="none" cap="none" strike="noStrike">
                <a:solidFill>
                  <a:srgbClr val="CC0000"/>
                </a:solidFill>
                <a:latin typeface="Calibri"/>
                <a:ea typeface="Calibri"/>
                <a:cs typeface="Calibri"/>
                <a:sym typeface="Calibri"/>
              </a:rPr>
              <a:t>DHCP discover</a:t>
            </a:r>
            <a:r>
              <a:rPr b="0" i="0" lang="en-US" sz="2400" u="none" cap="none" strike="noStrike">
                <a:solidFill>
                  <a:srgbClr val="000000"/>
                </a:solidFill>
                <a:latin typeface="Calibri"/>
                <a:ea typeface="Calibri"/>
                <a:cs typeface="Calibri"/>
                <a:sym typeface="Calibri"/>
              </a:rPr>
              <a:t> msg [optional]</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DHCP server responds with </a:t>
            </a:r>
            <a:r>
              <a:rPr b="0" i="0" lang="en-US" sz="2400" u="none" cap="none" strike="noStrike">
                <a:solidFill>
                  <a:srgbClr val="CC0000"/>
                </a:solidFill>
                <a:latin typeface="Calibri"/>
                <a:ea typeface="Calibri"/>
                <a:cs typeface="Calibri"/>
                <a:sym typeface="Calibri"/>
              </a:rPr>
              <a:t>DHCP offer</a:t>
            </a:r>
            <a:r>
              <a:rPr b="0" i="0" lang="en-US" sz="2400" u="none" cap="none" strike="noStrike">
                <a:solidFill>
                  <a:srgbClr val="000000"/>
                </a:solidFill>
                <a:latin typeface="Calibri"/>
                <a:ea typeface="Calibri"/>
                <a:cs typeface="Calibri"/>
                <a:sym typeface="Calibri"/>
              </a:rPr>
              <a:t> msg [optional]</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host requests IP address: </a:t>
            </a:r>
            <a:r>
              <a:rPr b="0" i="0" lang="en-US" sz="2400" u="none" cap="none" strike="noStrike">
                <a:solidFill>
                  <a:srgbClr val="CC0000"/>
                </a:solidFill>
                <a:latin typeface="Calibri"/>
                <a:ea typeface="Calibri"/>
                <a:cs typeface="Calibri"/>
                <a:sym typeface="Calibri"/>
              </a:rPr>
              <a:t>DHCP request </a:t>
            </a:r>
            <a:r>
              <a:rPr b="0" i="0" lang="en-US" sz="2400" u="none" cap="none" strike="noStrike">
                <a:solidFill>
                  <a:srgbClr val="000000"/>
                </a:solidFill>
                <a:latin typeface="Calibri"/>
                <a:ea typeface="Calibri"/>
                <a:cs typeface="Calibri"/>
                <a:sym typeface="Calibri"/>
              </a:rPr>
              <a:t>msg</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DHCP server sends address: </a:t>
            </a:r>
            <a:r>
              <a:rPr b="0" i="0" lang="en-US" sz="2400" u="none" cap="none" strike="noStrike">
                <a:solidFill>
                  <a:srgbClr val="CC0000"/>
                </a:solidFill>
                <a:latin typeface="Calibri"/>
                <a:ea typeface="Calibri"/>
                <a:cs typeface="Calibri"/>
                <a:sym typeface="Calibri"/>
              </a:rPr>
              <a:t>DHCP ack</a:t>
            </a:r>
            <a:r>
              <a:rPr b="0" i="0" lang="en-US" sz="2400" u="none" cap="none" strike="noStrike">
                <a:solidFill>
                  <a:srgbClr val="000000"/>
                </a:solidFill>
                <a:latin typeface="Calibri"/>
                <a:ea typeface="Calibri"/>
                <a:cs typeface="Calibri"/>
                <a:sym typeface="Calibri"/>
              </a:rPr>
              <a:t> msg </a:t>
            </a:r>
            <a:endParaRPr/>
          </a:p>
          <a:p>
            <a:pPr indent="0" lvl="1" marL="349250"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8"/>
                                        </p:tgtEl>
                                        <p:attrNameLst>
                                          <p:attrName>style.visibility</p:attrName>
                                        </p:attrNameLst>
                                      </p:cBhvr>
                                      <p:to>
                                        <p:strVal val="visible"/>
                                      </p:to>
                                    </p:set>
                                    <p:animEffect filter="fade" transition="in">
                                      <p:cBhvr>
                                        <p:cTn dur="500"/>
                                        <p:tgtEl>
                                          <p:spTgt spid="3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pic>
        <p:nvPicPr>
          <p:cNvPr descr="A close up of a logo&#10;&#10;Description automatically generated" id="3203" name="Google Shape;3203;p6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204" name="Google Shape;3204;p6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205" name="Google Shape;3205;p6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206" name="Google Shape;3206;p6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client-server scenario</a:t>
            </a:r>
            <a:endParaRPr/>
          </a:p>
        </p:txBody>
      </p:sp>
      <p:sp>
        <p:nvSpPr>
          <p:cNvPr id="3207" name="Google Shape;3207;p63"/>
          <p:cNvSpPr/>
          <p:nvPr/>
        </p:nvSpPr>
        <p:spPr>
          <a:xfrm rot="-5400000">
            <a:off x="2665013" y="4185782"/>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sp>
        <p:nvSpPr>
          <p:cNvPr id="3208" name="Google Shape;3208;p63"/>
          <p:cNvSpPr/>
          <p:nvPr/>
        </p:nvSpPr>
        <p:spPr>
          <a:xfrm rot="10800000">
            <a:off x="3662757" y="2859425"/>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sp>
        <p:nvSpPr>
          <p:cNvPr id="3209" name="Google Shape;3209;p63"/>
          <p:cNvSpPr/>
          <p:nvPr/>
        </p:nvSpPr>
        <p:spPr>
          <a:xfrm>
            <a:off x="1627582" y="2441913"/>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sp>
        <p:nvSpPr>
          <p:cNvPr id="3210" name="Google Shape;3210;p63"/>
          <p:cNvSpPr txBox="1"/>
          <p:nvPr/>
        </p:nvSpPr>
        <p:spPr>
          <a:xfrm>
            <a:off x="1010045" y="2272050"/>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223.1.1.1</a:t>
            </a:r>
            <a:endParaRPr b="0" i="0" sz="1400" u="none" cap="none" strike="noStrike">
              <a:solidFill>
                <a:srgbClr val="000000"/>
              </a:solidFill>
              <a:latin typeface="Comic Sans MS"/>
              <a:ea typeface="Comic Sans MS"/>
              <a:cs typeface="Comic Sans MS"/>
              <a:sym typeface="Comic Sans MS"/>
            </a:endParaRPr>
          </a:p>
        </p:txBody>
      </p:sp>
      <p:grpSp>
        <p:nvGrpSpPr>
          <p:cNvPr id="3211" name="Google Shape;3211;p63"/>
          <p:cNvGrpSpPr/>
          <p:nvPr/>
        </p:nvGrpSpPr>
        <p:grpSpPr>
          <a:xfrm>
            <a:off x="186135" y="3097551"/>
            <a:ext cx="1011238" cy="393700"/>
            <a:chOff x="3194" y="523"/>
            <a:chExt cx="637" cy="248"/>
          </a:xfrm>
        </p:grpSpPr>
        <p:sp>
          <p:nvSpPr>
            <p:cNvPr id="3212" name="Google Shape;3212;p63"/>
            <p:cNvSpPr/>
            <p:nvPr/>
          </p:nvSpPr>
          <p:spPr>
            <a:xfrm>
              <a:off x="3306" y="657"/>
              <a:ext cx="525"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63"/>
            <p:cNvSpPr txBox="1"/>
            <p:nvPr/>
          </p:nvSpPr>
          <p:spPr>
            <a:xfrm>
              <a:off x="3194" y="523"/>
              <a:ext cx="586" cy="1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223.1.1.2</a:t>
              </a:r>
              <a:endParaRPr b="0" i="0" sz="1400" u="none" cap="none" strike="noStrike">
                <a:solidFill>
                  <a:srgbClr val="000000"/>
                </a:solidFill>
                <a:latin typeface="Comic Sans MS"/>
                <a:ea typeface="Comic Sans MS"/>
                <a:cs typeface="Comic Sans MS"/>
                <a:sym typeface="Comic Sans MS"/>
              </a:endParaRPr>
            </a:p>
          </p:txBody>
        </p:sp>
      </p:grpSp>
      <p:sp>
        <p:nvSpPr>
          <p:cNvPr id="3214" name="Google Shape;3214;p63"/>
          <p:cNvSpPr txBox="1"/>
          <p:nvPr/>
        </p:nvSpPr>
        <p:spPr>
          <a:xfrm>
            <a:off x="1114820" y="4227850"/>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223.1.1.3</a:t>
            </a:r>
            <a:endParaRPr b="0" i="0" sz="1400" u="none" cap="none" strike="noStrike">
              <a:solidFill>
                <a:srgbClr val="000000"/>
              </a:solidFill>
              <a:latin typeface="Comic Sans MS"/>
              <a:ea typeface="Comic Sans MS"/>
              <a:cs typeface="Comic Sans MS"/>
              <a:sym typeface="Comic Sans MS"/>
            </a:endParaRPr>
          </a:p>
        </p:txBody>
      </p:sp>
      <p:sp>
        <p:nvSpPr>
          <p:cNvPr id="3215" name="Google Shape;3215;p63"/>
          <p:cNvSpPr txBox="1"/>
          <p:nvPr/>
        </p:nvSpPr>
        <p:spPr>
          <a:xfrm>
            <a:off x="1934427" y="3445031"/>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223.1.1.4</a:t>
            </a:r>
            <a:endParaRPr b="0" i="0" sz="1400" u="none" cap="none" strike="noStrike">
              <a:solidFill>
                <a:srgbClr val="000000"/>
              </a:solidFill>
              <a:latin typeface="Comic Sans MS"/>
              <a:ea typeface="Comic Sans MS"/>
              <a:cs typeface="Comic Sans MS"/>
              <a:sym typeface="Comic Sans MS"/>
            </a:endParaRPr>
          </a:p>
        </p:txBody>
      </p:sp>
      <p:sp>
        <p:nvSpPr>
          <p:cNvPr id="3216" name="Google Shape;3216;p63"/>
          <p:cNvSpPr txBox="1"/>
          <p:nvPr/>
        </p:nvSpPr>
        <p:spPr>
          <a:xfrm>
            <a:off x="3297406" y="3416409"/>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223.1.2.9</a:t>
            </a:r>
            <a:endParaRPr b="0" i="0" sz="1400" u="none" cap="none" strike="noStrike">
              <a:solidFill>
                <a:srgbClr val="000000"/>
              </a:solidFill>
              <a:latin typeface="Comic Sans MS"/>
              <a:ea typeface="Comic Sans MS"/>
              <a:cs typeface="Comic Sans MS"/>
              <a:sym typeface="Comic Sans MS"/>
            </a:endParaRPr>
          </a:p>
        </p:txBody>
      </p:sp>
      <p:sp>
        <p:nvSpPr>
          <p:cNvPr id="3217" name="Google Shape;3217;p63"/>
          <p:cNvSpPr txBox="1"/>
          <p:nvPr/>
        </p:nvSpPr>
        <p:spPr>
          <a:xfrm>
            <a:off x="4301578" y="4449327"/>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223.1.2.2</a:t>
            </a:r>
            <a:endParaRPr b="0" i="0" sz="1400" u="none" cap="none" strike="noStrike">
              <a:solidFill>
                <a:srgbClr val="000000"/>
              </a:solidFill>
              <a:latin typeface="Comic Sans MS"/>
              <a:ea typeface="Comic Sans MS"/>
              <a:cs typeface="Comic Sans MS"/>
              <a:sym typeface="Comic Sans MS"/>
            </a:endParaRPr>
          </a:p>
        </p:txBody>
      </p:sp>
      <p:sp>
        <p:nvSpPr>
          <p:cNvPr id="3218" name="Google Shape;3218;p63"/>
          <p:cNvSpPr txBox="1"/>
          <p:nvPr/>
        </p:nvSpPr>
        <p:spPr>
          <a:xfrm>
            <a:off x="4425876" y="2407928"/>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223.1.2.1</a:t>
            </a:r>
            <a:endParaRPr b="0" i="0" sz="1400" u="none" cap="none" strike="noStrike">
              <a:solidFill>
                <a:srgbClr val="000000"/>
              </a:solidFill>
              <a:latin typeface="Comic Sans MS"/>
              <a:ea typeface="Comic Sans MS"/>
              <a:cs typeface="Comic Sans MS"/>
              <a:sym typeface="Comic Sans MS"/>
            </a:endParaRPr>
          </a:p>
        </p:txBody>
      </p:sp>
      <p:cxnSp>
        <p:nvCxnSpPr>
          <p:cNvPr id="3219" name="Google Shape;3219;p63"/>
          <p:cNvCxnSpPr/>
          <p:nvPr/>
        </p:nvCxnSpPr>
        <p:spPr>
          <a:xfrm>
            <a:off x="3078557" y="3874288"/>
            <a:ext cx="0" cy="879025"/>
          </a:xfrm>
          <a:prstGeom prst="straightConnector1">
            <a:avLst/>
          </a:prstGeom>
          <a:noFill/>
          <a:ln cap="flat" cmpd="sng" w="19050">
            <a:solidFill>
              <a:srgbClr val="000000"/>
            </a:solidFill>
            <a:prstDash val="solid"/>
            <a:round/>
            <a:headEnd len="med" w="med" type="none"/>
            <a:tailEnd len="med" w="med" type="none"/>
          </a:ln>
        </p:spPr>
      </p:cxnSp>
      <p:sp>
        <p:nvSpPr>
          <p:cNvPr id="3220" name="Google Shape;3220;p63"/>
          <p:cNvSpPr txBox="1"/>
          <p:nvPr/>
        </p:nvSpPr>
        <p:spPr>
          <a:xfrm>
            <a:off x="3691049" y="5374255"/>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223.1.3.2</a:t>
            </a:r>
            <a:endParaRPr b="0" i="0" sz="1400" u="none" cap="none" strike="noStrike">
              <a:solidFill>
                <a:srgbClr val="000000"/>
              </a:solidFill>
              <a:latin typeface="Comic Sans MS"/>
              <a:ea typeface="Comic Sans MS"/>
              <a:cs typeface="Comic Sans MS"/>
              <a:sym typeface="Comic Sans MS"/>
            </a:endParaRPr>
          </a:p>
        </p:txBody>
      </p:sp>
      <p:sp>
        <p:nvSpPr>
          <p:cNvPr id="3221" name="Google Shape;3221;p63"/>
          <p:cNvSpPr txBox="1"/>
          <p:nvPr/>
        </p:nvSpPr>
        <p:spPr>
          <a:xfrm>
            <a:off x="2626066" y="5359648"/>
            <a:ext cx="9300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223.1.3.1</a:t>
            </a:r>
            <a:endParaRPr b="0" i="0" sz="1400" u="none" cap="none" strike="noStrike">
              <a:solidFill>
                <a:srgbClr val="000000"/>
              </a:solidFill>
              <a:latin typeface="Comic Sans MS"/>
              <a:ea typeface="Comic Sans MS"/>
              <a:cs typeface="Comic Sans MS"/>
              <a:sym typeface="Comic Sans MS"/>
            </a:endParaRPr>
          </a:p>
        </p:txBody>
      </p:sp>
      <p:grpSp>
        <p:nvGrpSpPr>
          <p:cNvPr id="3222" name="Google Shape;3222;p63"/>
          <p:cNvGrpSpPr/>
          <p:nvPr/>
        </p:nvGrpSpPr>
        <p:grpSpPr>
          <a:xfrm>
            <a:off x="2603892" y="4135775"/>
            <a:ext cx="1028699" cy="307975"/>
            <a:chOff x="4550" y="1257"/>
            <a:chExt cx="648" cy="194"/>
          </a:xfrm>
        </p:grpSpPr>
        <p:sp>
          <p:nvSpPr>
            <p:cNvPr id="3223" name="Google Shape;3223;p63"/>
            <p:cNvSpPr/>
            <p:nvPr/>
          </p:nvSpPr>
          <p:spPr>
            <a:xfrm>
              <a:off x="4587" y="1284"/>
              <a:ext cx="534" cy="1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63"/>
            <p:cNvSpPr txBox="1"/>
            <p:nvPr/>
          </p:nvSpPr>
          <p:spPr>
            <a:xfrm>
              <a:off x="4550" y="1257"/>
              <a:ext cx="648" cy="1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223.1.3.27</a:t>
              </a:r>
              <a:endParaRPr b="0" i="0" sz="1400" u="none" cap="none" strike="noStrike">
                <a:solidFill>
                  <a:srgbClr val="000000"/>
                </a:solidFill>
                <a:latin typeface="Comic Sans MS"/>
                <a:ea typeface="Comic Sans MS"/>
                <a:cs typeface="Comic Sans MS"/>
                <a:sym typeface="Comic Sans MS"/>
              </a:endParaRPr>
            </a:p>
          </p:txBody>
        </p:sp>
      </p:grpSp>
      <p:grpSp>
        <p:nvGrpSpPr>
          <p:cNvPr id="3225" name="Google Shape;3225;p63"/>
          <p:cNvGrpSpPr/>
          <p:nvPr/>
        </p:nvGrpSpPr>
        <p:grpSpPr>
          <a:xfrm>
            <a:off x="835420" y="2518113"/>
            <a:ext cx="641350" cy="558800"/>
            <a:chOff x="-44" y="1473"/>
            <a:chExt cx="981" cy="1105"/>
          </a:xfrm>
        </p:grpSpPr>
        <p:pic>
          <p:nvPicPr>
            <p:cNvPr descr="desktop_computer_stylized_medium" id="3226" name="Google Shape;3226;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27" name="Google Shape;3227;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28" name="Google Shape;3228;p63"/>
          <p:cNvGrpSpPr/>
          <p:nvPr/>
        </p:nvGrpSpPr>
        <p:grpSpPr>
          <a:xfrm>
            <a:off x="830657" y="3116600"/>
            <a:ext cx="641350" cy="558800"/>
            <a:chOff x="-44" y="1473"/>
            <a:chExt cx="981" cy="1105"/>
          </a:xfrm>
        </p:grpSpPr>
        <p:pic>
          <p:nvPicPr>
            <p:cNvPr descr="desktop_computer_stylized_medium" id="3229" name="Google Shape;3229;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30" name="Google Shape;3230;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31" name="Google Shape;3231;p63"/>
          <p:cNvGrpSpPr/>
          <p:nvPr/>
        </p:nvGrpSpPr>
        <p:grpSpPr>
          <a:xfrm>
            <a:off x="859232" y="3726200"/>
            <a:ext cx="641350" cy="558800"/>
            <a:chOff x="-44" y="1473"/>
            <a:chExt cx="981" cy="1105"/>
          </a:xfrm>
        </p:grpSpPr>
        <p:pic>
          <p:nvPicPr>
            <p:cNvPr descr="desktop_computer_stylized_medium" id="3232" name="Google Shape;3232;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33" name="Google Shape;3233;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34" name="Google Shape;3234;p63"/>
          <p:cNvGrpSpPr/>
          <p:nvPr/>
        </p:nvGrpSpPr>
        <p:grpSpPr>
          <a:xfrm flipH="1">
            <a:off x="4518420" y="2675275"/>
            <a:ext cx="641350" cy="558800"/>
            <a:chOff x="-44" y="1473"/>
            <a:chExt cx="981" cy="1105"/>
          </a:xfrm>
        </p:grpSpPr>
        <p:pic>
          <p:nvPicPr>
            <p:cNvPr descr="desktop_computer_stylized_medium" id="3235" name="Google Shape;3235;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36" name="Google Shape;3236;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37" name="Google Shape;3237;p63"/>
          <p:cNvGrpSpPr/>
          <p:nvPr/>
        </p:nvGrpSpPr>
        <p:grpSpPr>
          <a:xfrm flipH="1">
            <a:off x="4532707" y="3954800"/>
            <a:ext cx="641350" cy="558800"/>
            <a:chOff x="-44" y="1473"/>
            <a:chExt cx="981" cy="1105"/>
          </a:xfrm>
        </p:grpSpPr>
        <p:pic>
          <p:nvPicPr>
            <p:cNvPr descr="desktop_computer_stylized_medium" id="3238" name="Google Shape;3238;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39" name="Google Shape;3239;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40" name="Google Shape;3240;p63"/>
          <p:cNvGrpSpPr/>
          <p:nvPr/>
        </p:nvGrpSpPr>
        <p:grpSpPr>
          <a:xfrm flipH="1">
            <a:off x="3918391" y="4884750"/>
            <a:ext cx="641350" cy="558800"/>
            <a:chOff x="-44" y="1473"/>
            <a:chExt cx="981" cy="1105"/>
          </a:xfrm>
        </p:grpSpPr>
        <p:pic>
          <p:nvPicPr>
            <p:cNvPr descr="desktop_computer_stylized_medium" id="3241" name="Google Shape;3241;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42" name="Google Shape;3242;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grpSp>
        <p:nvGrpSpPr>
          <p:cNvPr id="3243" name="Google Shape;3243;p63"/>
          <p:cNvGrpSpPr/>
          <p:nvPr/>
        </p:nvGrpSpPr>
        <p:grpSpPr>
          <a:xfrm flipH="1">
            <a:off x="2409221" y="5545761"/>
            <a:ext cx="641350" cy="558800"/>
            <a:chOff x="-44" y="1473"/>
            <a:chExt cx="981" cy="1105"/>
          </a:xfrm>
        </p:grpSpPr>
        <p:pic>
          <p:nvPicPr>
            <p:cNvPr descr="desktop_computer_stylized_medium" id="3244" name="Google Shape;3244;p6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245" name="Google Shape;3245;p6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3246" name="Google Shape;3246;p63"/>
          <p:cNvCxnSpPr/>
          <p:nvPr/>
        </p:nvCxnSpPr>
        <p:spPr>
          <a:xfrm>
            <a:off x="1416048" y="2925190"/>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3247" name="Google Shape;3247;p63"/>
          <p:cNvCxnSpPr/>
          <p:nvPr/>
        </p:nvCxnSpPr>
        <p:spPr>
          <a:xfrm>
            <a:off x="1417481" y="3524075"/>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3248" name="Google Shape;3248;p63"/>
          <p:cNvCxnSpPr/>
          <p:nvPr/>
        </p:nvCxnSpPr>
        <p:spPr>
          <a:xfrm>
            <a:off x="1424636" y="4137247"/>
            <a:ext cx="342900" cy="0"/>
          </a:xfrm>
          <a:prstGeom prst="straightConnector1">
            <a:avLst/>
          </a:prstGeom>
          <a:noFill/>
          <a:ln cap="flat" cmpd="sng" w="19050">
            <a:solidFill>
              <a:schemeClr val="dk1"/>
            </a:solidFill>
            <a:prstDash val="solid"/>
            <a:miter lim="800000"/>
            <a:headEnd len="sm" w="sm" type="none"/>
            <a:tailEnd len="sm" w="sm" type="none"/>
          </a:ln>
        </p:spPr>
      </p:cxnSp>
      <p:cxnSp>
        <p:nvCxnSpPr>
          <p:cNvPr id="3249" name="Google Shape;3249;p63"/>
          <p:cNvCxnSpPr/>
          <p:nvPr/>
        </p:nvCxnSpPr>
        <p:spPr>
          <a:xfrm>
            <a:off x="4348557" y="3081673"/>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3250" name="Google Shape;3250;p63"/>
          <p:cNvCxnSpPr/>
          <p:nvPr/>
        </p:nvCxnSpPr>
        <p:spPr>
          <a:xfrm>
            <a:off x="4349918" y="4360781"/>
            <a:ext cx="261087" cy="0"/>
          </a:xfrm>
          <a:prstGeom prst="straightConnector1">
            <a:avLst/>
          </a:prstGeom>
          <a:noFill/>
          <a:ln cap="flat" cmpd="sng" w="19050">
            <a:solidFill>
              <a:schemeClr val="dk1"/>
            </a:solidFill>
            <a:prstDash val="solid"/>
            <a:miter lim="800000"/>
            <a:headEnd len="sm" w="sm" type="none"/>
            <a:tailEnd len="sm" w="sm" type="none"/>
          </a:ln>
        </p:spPr>
      </p:cxnSp>
      <p:cxnSp>
        <p:nvCxnSpPr>
          <p:cNvPr id="3251" name="Google Shape;3251;p63"/>
          <p:cNvCxnSpPr/>
          <p:nvPr/>
        </p:nvCxnSpPr>
        <p:spPr>
          <a:xfrm>
            <a:off x="2608511" y="5341789"/>
            <a:ext cx="0" cy="232696"/>
          </a:xfrm>
          <a:prstGeom prst="straightConnector1">
            <a:avLst/>
          </a:prstGeom>
          <a:noFill/>
          <a:ln cap="flat" cmpd="sng" w="19050">
            <a:solidFill>
              <a:schemeClr val="dk1"/>
            </a:solidFill>
            <a:prstDash val="solid"/>
            <a:miter lim="800000"/>
            <a:headEnd len="sm" w="sm" type="none"/>
            <a:tailEnd len="sm" w="sm" type="none"/>
          </a:ln>
        </p:spPr>
      </p:cxnSp>
      <p:cxnSp>
        <p:nvCxnSpPr>
          <p:cNvPr id="3252" name="Google Shape;3252;p63"/>
          <p:cNvCxnSpPr/>
          <p:nvPr/>
        </p:nvCxnSpPr>
        <p:spPr>
          <a:xfrm>
            <a:off x="3636419" y="5304616"/>
            <a:ext cx="380145" cy="0"/>
          </a:xfrm>
          <a:prstGeom prst="straightConnector1">
            <a:avLst/>
          </a:prstGeom>
          <a:noFill/>
          <a:ln cap="flat" cmpd="sng" w="19050">
            <a:solidFill>
              <a:schemeClr val="dk1"/>
            </a:solidFill>
            <a:prstDash val="solid"/>
            <a:miter lim="800000"/>
            <a:headEnd len="sm" w="sm" type="none"/>
            <a:tailEnd len="sm" w="sm" type="none"/>
          </a:ln>
        </p:spPr>
      </p:cxnSp>
      <p:cxnSp>
        <p:nvCxnSpPr>
          <p:cNvPr id="3253" name="Google Shape;3253;p63"/>
          <p:cNvCxnSpPr/>
          <p:nvPr/>
        </p:nvCxnSpPr>
        <p:spPr>
          <a:xfrm>
            <a:off x="2083169" y="3717874"/>
            <a:ext cx="794264" cy="0"/>
          </a:xfrm>
          <a:prstGeom prst="straightConnector1">
            <a:avLst/>
          </a:prstGeom>
          <a:noFill/>
          <a:ln cap="flat" cmpd="sng" w="19050">
            <a:solidFill>
              <a:schemeClr val="dk1"/>
            </a:solidFill>
            <a:prstDash val="solid"/>
            <a:miter lim="800000"/>
            <a:headEnd len="sm" w="sm" type="none"/>
            <a:tailEnd len="sm" w="sm" type="none"/>
          </a:ln>
        </p:spPr>
      </p:cxnSp>
      <p:cxnSp>
        <p:nvCxnSpPr>
          <p:cNvPr id="3254" name="Google Shape;3254;p63"/>
          <p:cNvCxnSpPr/>
          <p:nvPr/>
        </p:nvCxnSpPr>
        <p:spPr>
          <a:xfrm>
            <a:off x="3266279" y="3723826"/>
            <a:ext cx="975473" cy="0"/>
          </a:xfrm>
          <a:prstGeom prst="straightConnector1">
            <a:avLst/>
          </a:prstGeom>
          <a:noFill/>
          <a:ln cap="flat" cmpd="sng" w="19050">
            <a:solidFill>
              <a:schemeClr val="dk1"/>
            </a:solidFill>
            <a:prstDash val="solid"/>
            <a:miter lim="800000"/>
            <a:headEnd len="sm" w="sm" type="none"/>
            <a:tailEnd len="sm" w="sm" type="none"/>
          </a:ln>
        </p:spPr>
      </p:cxnSp>
      <p:grpSp>
        <p:nvGrpSpPr>
          <p:cNvPr id="3255" name="Google Shape;3255;p63"/>
          <p:cNvGrpSpPr/>
          <p:nvPr/>
        </p:nvGrpSpPr>
        <p:grpSpPr>
          <a:xfrm>
            <a:off x="2772298" y="3577753"/>
            <a:ext cx="632991" cy="300938"/>
            <a:chOff x="7493876" y="2774731"/>
            <a:chExt cx="1481958" cy="894622"/>
          </a:xfrm>
        </p:grpSpPr>
        <p:sp>
          <p:nvSpPr>
            <p:cNvPr id="3256" name="Google Shape;3256;p6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                   </a:t>
              </a:r>
              <a:endParaRPr/>
            </a:p>
          </p:txBody>
        </p:sp>
        <p:sp>
          <p:nvSpPr>
            <p:cNvPr id="3257" name="Google Shape;3257;p6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              </a:t>
              </a:r>
              <a:endParaRPr/>
            </a:p>
          </p:txBody>
        </p:sp>
        <p:grpSp>
          <p:nvGrpSpPr>
            <p:cNvPr id="3258" name="Google Shape;3258;p63"/>
            <p:cNvGrpSpPr/>
            <p:nvPr/>
          </p:nvGrpSpPr>
          <p:grpSpPr>
            <a:xfrm>
              <a:off x="7713663" y="2848339"/>
              <a:ext cx="1042107" cy="425543"/>
              <a:chOff x="7786941" y="2884917"/>
              <a:chExt cx="897649" cy="353919"/>
            </a:xfrm>
          </p:grpSpPr>
          <p:sp>
            <p:nvSpPr>
              <p:cNvPr id="3259" name="Google Shape;3259;p6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260" name="Google Shape;3260;p6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261" name="Google Shape;3261;p6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262" name="Google Shape;3262;p6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grpSp>
      </p:grpSp>
      <p:grpSp>
        <p:nvGrpSpPr>
          <p:cNvPr id="3263" name="Google Shape;3263;p63"/>
          <p:cNvGrpSpPr/>
          <p:nvPr/>
        </p:nvGrpSpPr>
        <p:grpSpPr>
          <a:xfrm>
            <a:off x="2924839" y="1861963"/>
            <a:ext cx="1778000" cy="1399961"/>
            <a:chOff x="4199467" y="1861963"/>
            <a:chExt cx="1778000" cy="1399961"/>
          </a:xfrm>
        </p:grpSpPr>
        <p:sp>
          <p:nvSpPr>
            <p:cNvPr id="3264" name="Google Shape;3264;p63"/>
            <p:cNvSpPr txBox="1"/>
            <p:nvPr/>
          </p:nvSpPr>
          <p:spPr>
            <a:xfrm>
              <a:off x="4199467" y="1861963"/>
              <a:ext cx="1778000" cy="409023"/>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DHCP server</a:t>
              </a:r>
              <a:endParaRPr/>
            </a:p>
          </p:txBody>
        </p:sp>
        <p:grpSp>
          <p:nvGrpSpPr>
            <p:cNvPr id="3265" name="Google Shape;3265;p63"/>
            <p:cNvGrpSpPr/>
            <p:nvPr/>
          </p:nvGrpSpPr>
          <p:grpSpPr>
            <a:xfrm>
              <a:off x="4496295" y="2275617"/>
              <a:ext cx="1061308" cy="986307"/>
              <a:chOff x="4496295" y="2275617"/>
              <a:chExt cx="1061308" cy="986307"/>
            </a:xfrm>
          </p:grpSpPr>
          <p:grpSp>
            <p:nvGrpSpPr>
              <p:cNvPr id="3266" name="Google Shape;3266;p63"/>
              <p:cNvGrpSpPr/>
              <p:nvPr/>
            </p:nvGrpSpPr>
            <p:grpSpPr>
              <a:xfrm>
                <a:off x="4733925" y="2275617"/>
                <a:ext cx="365672" cy="681037"/>
                <a:chOff x="4140" y="429"/>
                <a:chExt cx="1425" cy="2396"/>
              </a:xfrm>
            </p:grpSpPr>
            <p:sp>
              <p:nvSpPr>
                <p:cNvPr id="3267" name="Google Shape;3267;p6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68" name="Google Shape;3268;p63"/>
                <p:cNvSpPr/>
                <p:nvPr/>
              </p:nvSpPr>
              <p:spPr>
                <a:xfrm>
                  <a:off x="4208"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6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70" name="Google Shape;3270;p6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71" name="Google Shape;3271;p63"/>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2" name="Google Shape;3272;p63"/>
                <p:cNvGrpSpPr/>
                <p:nvPr/>
              </p:nvGrpSpPr>
              <p:grpSpPr>
                <a:xfrm>
                  <a:off x="4748" y="669"/>
                  <a:ext cx="580" cy="145"/>
                  <a:chOff x="613" y="2569"/>
                  <a:chExt cx="724" cy="139"/>
                </a:xfrm>
              </p:grpSpPr>
              <p:sp>
                <p:nvSpPr>
                  <p:cNvPr id="3273" name="Google Shape;3273;p63"/>
                  <p:cNvSpPr/>
                  <p:nvPr/>
                </p:nvSpPr>
                <p:spPr>
                  <a:xfrm>
                    <a:off x="613" y="2569"/>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63"/>
                  <p:cNvSpPr/>
                  <p:nvPr/>
                </p:nvSpPr>
                <p:spPr>
                  <a:xfrm>
                    <a:off x="627" y="2585"/>
                    <a:ext cx="689"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5" name="Google Shape;3275;p63"/>
                <p:cNvSpPr/>
                <p:nvPr/>
              </p:nvSpPr>
              <p:spPr>
                <a:xfrm>
                  <a:off x="4224" y="1021"/>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6" name="Google Shape;3276;p63"/>
                <p:cNvGrpSpPr/>
                <p:nvPr/>
              </p:nvGrpSpPr>
              <p:grpSpPr>
                <a:xfrm>
                  <a:off x="4749" y="993"/>
                  <a:ext cx="580" cy="134"/>
                  <a:chOff x="616" y="2567"/>
                  <a:chExt cx="724" cy="139"/>
                </a:xfrm>
              </p:grpSpPr>
              <p:sp>
                <p:nvSpPr>
                  <p:cNvPr id="3277" name="Google Shape;3277;p63"/>
                  <p:cNvSpPr/>
                  <p:nvPr/>
                </p:nvSpPr>
                <p:spPr>
                  <a:xfrm>
                    <a:off x="616" y="2567"/>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63"/>
                  <p:cNvSpPr/>
                  <p:nvPr/>
                </p:nvSpPr>
                <p:spPr>
                  <a:xfrm>
                    <a:off x="630" y="2584"/>
                    <a:ext cx="689"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9" name="Google Shape;3279;p63"/>
                <p:cNvSpPr/>
                <p:nvPr/>
              </p:nvSpPr>
              <p:spPr>
                <a:xfrm>
                  <a:off x="4219" y="1356"/>
                  <a:ext cx="591"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63"/>
                <p:cNvSpPr/>
                <p:nvPr/>
              </p:nvSpPr>
              <p:spPr>
                <a:xfrm>
                  <a:off x="4230" y="1658"/>
                  <a:ext cx="591"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1" name="Google Shape;3281;p63"/>
                <p:cNvGrpSpPr/>
                <p:nvPr/>
              </p:nvGrpSpPr>
              <p:grpSpPr>
                <a:xfrm>
                  <a:off x="4737" y="1636"/>
                  <a:ext cx="580" cy="151"/>
                  <a:chOff x="617" y="2576"/>
                  <a:chExt cx="723" cy="139"/>
                </a:xfrm>
              </p:grpSpPr>
              <p:sp>
                <p:nvSpPr>
                  <p:cNvPr id="3282" name="Google Shape;3282;p63"/>
                  <p:cNvSpPr/>
                  <p:nvPr/>
                </p:nvSpPr>
                <p:spPr>
                  <a:xfrm>
                    <a:off x="617" y="2576"/>
                    <a:ext cx="723"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63"/>
                  <p:cNvSpPr/>
                  <p:nvPr/>
                </p:nvSpPr>
                <p:spPr>
                  <a:xfrm>
                    <a:off x="631" y="2586"/>
                    <a:ext cx="68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4" name="Google Shape;3284;p6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285" name="Google Shape;3285;p63"/>
                <p:cNvGrpSpPr/>
                <p:nvPr/>
              </p:nvGrpSpPr>
              <p:grpSpPr>
                <a:xfrm>
                  <a:off x="4737" y="1328"/>
                  <a:ext cx="586" cy="140"/>
                  <a:chOff x="612" y="2569"/>
                  <a:chExt cx="730" cy="140"/>
                </a:xfrm>
              </p:grpSpPr>
              <p:sp>
                <p:nvSpPr>
                  <p:cNvPr id="3286" name="Google Shape;3286;p63"/>
                  <p:cNvSpPr/>
                  <p:nvPr/>
                </p:nvSpPr>
                <p:spPr>
                  <a:xfrm>
                    <a:off x="612" y="2569"/>
                    <a:ext cx="730"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63"/>
                  <p:cNvSpPr/>
                  <p:nvPr/>
                </p:nvSpPr>
                <p:spPr>
                  <a:xfrm>
                    <a:off x="626" y="2586"/>
                    <a:ext cx="695"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8" name="Google Shape;3288;p63"/>
                <p:cNvSpPr/>
                <p:nvPr/>
              </p:nvSpPr>
              <p:spPr>
                <a:xfrm>
                  <a:off x="5250"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6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0" name="Google Shape;3290;p6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1" name="Google Shape;3291;p63"/>
                <p:cNvSpPr/>
                <p:nvPr/>
              </p:nvSpPr>
              <p:spPr>
                <a:xfrm>
                  <a:off x="5514" y="2613"/>
                  <a:ext cx="51"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6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3" name="Google Shape;3293;p63"/>
                <p:cNvSpPr/>
                <p:nvPr/>
              </p:nvSpPr>
              <p:spPr>
                <a:xfrm>
                  <a:off x="4140" y="2680"/>
                  <a:ext cx="1200"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63"/>
                <p:cNvSpPr/>
                <p:nvPr/>
              </p:nvSpPr>
              <p:spPr>
                <a:xfrm>
                  <a:off x="4208" y="2713"/>
                  <a:ext cx="1070"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63"/>
                <p:cNvSpPr/>
                <p:nvPr/>
              </p:nvSpPr>
              <p:spPr>
                <a:xfrm>
                  <a:off x="4309" y="2384"/>
                  <a:ext cx="158"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63"/>
                <p:cNvSpPr/>
                <p:nvPr/>
              </p:nvSpPr>
              <p:spPr>
                <a:xfrm>
                  <a:off x="4484" y="2384"/>
                  <a:ext cx="163"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3297" name="Google Shape;3297;p63"/>
                <p:cNvSpPr/>
                <p:nvPr/>
              </p:nvSpPr>
              <p:spPr>
                <a:xfrm>
                  <a:off x="4664" y="2384"/>
                  <a:ext cx="158"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63"/>
                <p:cNvSpPr/>
                <p:nvPr/>
              </p:nvSpPr>
              <p:spPr>
                <a:xfrm>
                  <a:off x="5064" y="1836"/>
                  <a:ext cx="84"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99" name="Google Shape;3299;p63"/>
              <p:cNvCxnSpPr/>
              <p:nvPr/>
            </p:nvCxnSpPr>
            <p:spPr>
              <a:xfrm rot="10800000">
                <a:off x="5013585" y="2937914"/>
                <a:ext cx="544018" cy="0"/>
              </a:xfrm>
              <a:prstGeom prst="straightConnector1">
                <a:avLst/>
              </a:prstGeom>
              <a:noFill/>
              <a:ln cap="flat" cmpd="sng" w="19050">
                <a:solidFill>
                  <a:schemeClr val="dk1"/>
                </a:solidFill>
                <a:prstDash val="solid"/>
                <a:miter lim="800000"/>
                <a:headEnd len="sm" w="sm" type="none"/>
                <a:tailEnd len="sm" w="sm" type="none"/>
              </a:ln>
            </p:spPr>
          </p:cxnSp>
          <p:sp>
            <p:nvSpPr>
              <p:cNvPr id="3300" name="Google Shape;3300;p63"/>
              <p:cNvSpPr txBox="1"/>
              <p:nvPr/>
            </p:nvSpPr>
            <p:spPr>
              <a:xfrm>
                <a:off x="4496295" y="2923370"/>
                <a:ext cx="10406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223.1.2.5</a:t>
                </a:r>
                <a:endParaRPr b="0" i="0" sz="1400" u="none" cap="none" strike="noStrike">
                  <a:solidFill>
                    <a:srgbClr val="000000"/>
                  </a:solidFill>
                  <a:latin typeface="Comic Sans MS"/>
                  <a:ea typeface="Comic Sans MS"/>
                  <a:cs typeface="Comic Sans MS"/>
                  <a:sym typeface="Comic Sans MS"/>
                </a:endParaRPr>
              </a:p>
            </p:txBody>
          </p:sp>
        </p:grpSp>
      </p:grpSp>
      <p:pic>
        <p:nvPicPr>
          <p:cNvPr descr="access_point_stylized_small" id="3301" name="Google Shape;3301;p63"/>
          <p:cNvPicPr preferRelativeResize="0"/>
          <p:nvPr/>
        </p:nvPicPr>
        <p:blipFill rotWithShape="1">
          <a:blip r:embed="rId5">
            <a:alphaModFix/>
          </a:blip>
          <a:srcRect b="0" l="0" r="0" t="0"/>
          <a:stretch/>
        </p:blipFill>
        <p:spPr>
          <a:xfrm>
            <a:off x="4205577" y="3404249"/>
            <a:ext cx="587412" cy="486930"/>
          </a:xfrm>
          <a:prstGeom prst="rect">
            <a:avLst/>
          </a:prstGeom>
          <a:noFill/>
          <a:ln>
            <a:noFill/>
          </a:ln>
        </p:spPr>
      </p:pic>
      <p:grpSp>
        <p:nvGrpSpPr>
          <p:cNvPr id="3302" name="Google Shape;3302;p63"/>
          <p:cNvGrpSpPr/>
          <p:nvPr/>
        </p:nvGrpSpPr>
        <p:grpSpPr>
          <a:xfrm>
            <a:off x="5142668" y="3245381"/>
            <a:ext cx="4688026" cy="1596861"/>
            <a:chOff x="6417296" y="3245381"/>
            <a:chExt cx="4688026" cy="1596861"/>
          </a:xfrm>
        </p:grpSpPr>
        <p:grpSp>
          <p:nvGrpSpPr>
            <p:cNvPr id="3303" name="Google Shape;3303;p63"/>
            <p:cNvGrpSpPr/>
            <p:nvPr/>
          </p:nvGrpSpPr>
          <p:grpSpPr>
            <a:xfrm>
              <a:off x="7290172" y="3245381"/>
              <a:ext cx="1015379" cy="926641"/>
              <a:chOff x="7432700" y="2327293"/>
              <a:chExt cx="534987" cy="414882"/>
            </a:xfrm>
          </p:grpSpPr>
          <p:pic>
            <p:nvPicPr>
              <p:cNvPr descr="antenna_stylized" id="3304" name="Google Shape;3304;p63"/>
              <p:cNvPicPr preferRelativeResize="0"/>
              <p:nvPr/>
            </p:nvPicPr>
            <p:blipFill rotWithShape="1">
              <a:blip r:embed="rId6">
                <a:alphaModFix/>
              </a:blip>
              <a:srcRect b="0" l="0" r="0" t="0"/>
              <a:stretch/>
            </p:blipFill>
            <p:spPr>
              <a:xfrm>
                <a:off x="7432700" y="2327293"/>
                <a:ext cx="530702" cy="223756"/>
              </a:xfrm>
              <a:prstGeom prst="rect">
                <a:avLst/>
              </a:prstGeom>
              <a:noFill/>
              <a:ln>
                <a:noFill/>
              </a:ln>
            </p:spPr>
          </p:pic>
          <p:pic>
            <p:nvPicPr>
              <p:cNvPr descr="laptop_keyboard" id="3305" name="Google Shape;3305;p63"/>
              <p:cNvPicPr preferRelativeResize="0"/>
              <p:nvPr/>
            </p:nvPicPr>
            <p:blipFill rotWithShape="1">
              <a:blip r:embed="rId7">
                <a:alphaModFix/>
              </a:blip>
              <a:srcRect b="0" l="0" r="0" t="0"/>
              <a:stretch/>
            </p:blipFill>
            <p:spPr>
              <a:xfrm flipH="1" rot="109064">
                <a:off x="7458407" y="2575770"/>
                <a:ext cx="437221" cy="159511"/>
              </a:xfrm>
              <a:prstGeom prst="rect">
                <a:avLst/>
              </a:prstGeom>
              <a:noFill/>
              <a:ln>
                <a:noFill/>
              </a:ln>
            </p:spPr>
          </p:pic>
          <p:sp>
            <p:nvSpPr>
              <p:cNvPr id="3306" name="Google Shape;3306;p63"/>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3307" name="Google Shape;3307;p63"/>
              <p:cNvPicPr preferRelativeResize="0"/>
              <p:nvPr/>
            </p:nvPicPr>
            <p:blipFill rotWithShape="1">
              <a:blip r:embed="rId8">
                <a:alphaModFix/>
              </a:blip>
              <a:srcRect b="0" l="0" r="0" t="0"/>
              <a:stretch/>
            </p:blipFill>
            <p:spPr>
              <a:xfrm>
                <a:off x="7620637" y="2426338"/>
                <a:ext cx="319785" cy="189429"/>
              </a:xfrm>
              <a:prstGeom prst="rect">
                <a:avLst/>
              </a:prstGeom>
              <a:noFill/>
              <a:ln>
                <a:noFill/>
              </a:ln>
            </p:spPr>
          </p:pic>
          <p:sp>
            <p:nvSpPr>
              <p:cNvPr id="3308" name="Google Shape;3308;p63"/>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09" name="Google Shape;3309;p63"/>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0" name="Google Shape;3310;p63"/>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1" name="Google Shape;3311;p63"/>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2" name="Google Shape;3312;p63"/>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3" name="Google Shape;3313;p63"/>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314" name="Google Shape;3314;p63"/>
              <p:cNvGrpSpPr/>
              <p:nvPr/>
            </p:nvGrpSpPr>
            <p:grpSpPr>
              <a:xfrm>
                <a:off x="7594735" y="2642220"/>
                <a:ext cx="98740" cy="36846"/>
                <a:chOff x="1740" y="2642"/>
                <a:chExt cx="752" cy="327"/>
              </a:xfrm>
            </p:grpSpPr>
            <p:sp>
              <p:nvSpPr>
                <p:cNvPr id="3315" name="Google Shape;3315;p6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6" name="Google Shape;3316;p6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7" name="Google Shape;3317;p6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8" name="Google Shape;3318;p6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9" name="Google Shape;3319;p6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0" name="Google Shape;3320;p6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321" name="Google Shape;3321;p63"/>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2" name="Google Shape;3322;p63"/>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3" name="Google Shape;3323;p63"/>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4" name="Google Shape;3324;p63"/>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5" name="Google Shape;3325;p63"/>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6" name="Google Shape;3326;p63"/>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327" name="Google Shape;3327;p63"/>
            <p:cNvSpPr txBox="1"/>
            <p:nvPr/>
          </p:nvSpPr>
          <p:spPr>
            <a:xfrm>
              <a:off x="7489203" y="4119287"/>
              <a:ext cx="3616119" cy="72295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arriving </a:t>
              </a:r>
              <a:r>
                <a:rPr b="0" i="0" lang="en-US" sz="2400" u="none" cap="none" strike="noStrike">
                  <a:solidFill>
                    <a:srgbClr val="CC0000"/>
                  </a:solidFill>
                  <a:latin typeface="Calibri"/>
                  <a:ea typeface="Calibri"/>
                  <a:cs typeface="Calibri"/>
                  <a:sym typeface="Calibri"/>
                </a:rPr>
                <a:t>DHCP client</a:t>
              </a:r>
              <a:r>
                <a:rPr b="0" i="0" lang="en-US" sz="2400" u="none" cap="none" strike="noStrike">
                  <a:solidFill>
                    <a:srgbClr val="000000"/>
                  </a:solidFill>
                  <a:latin typeface="Calibri"/>
                  <a:ea typeface="Calibri"/>
                  <a:cs typeface="Calibri"/>
                  <a:sym typeface="Calibri"/>
                </a:rPr>
                <a:t> needs </a:t>
              </a:r>
              <a:endParaRPr/>
            </a:p>
            <a:p>
              <a:pPr indent="0" lvl="0" marL="0" marR="0" rtl="0" algn="l">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address in this network</a:t>
              </a:r>
              <a:endParaRPr/>
            </a:p>
          </p:txBody>
        </p:sp>
        <p:sp>
          <p:nvSpPr>
            <p:cNvPr id="3328" name="Google Shape;3328;p63"/>
            <p:cNvSpPr/>
            <p:nvPr/>
          </p:nvSpPr>
          <p:spPr>
            <a:xfrm>
              <a:off x="6417296" y="3433832"/>
              <a:ext cx="976312" cy="374650"/>
            </a:xfrm>
            <a:prstGeom prst="leftArrow">
              <a:avLst>
                <a:gd fmla="val 50000" name="adj1"/>
                <a:gd fmla="val 65148" name="adj2"/>
              </a:avLst>
            </a:prstGeom>
            <a:gradFill>
              <a:gsLst>
                <a:gs pos="0">
                  <a:srgbClr val="CC000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29" name="Google Shape;3329;p63"/>
          <p:cNvSpPr txBox="1"/>
          <p:nvPr/>
        </p:nvSpPr>
        <p:spPr>
          <a:xfrm>
            <a:off x="5871239" y="1456267"/>
            <a:ext cx="3849695"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Typically, DHCP server will be  co-located in router, serving all subnets to which router is attached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gtEl>
                                        <p:attrNameLst>
                                          <p:attrName>style.visibility</p:attrName>
                                        </p:attrNameLst>
                                      </p:cBhvr>
                                      <p:to>
                                        <p:strVal val="visible"/>
                                      </p:to>
                                    </p:set>
                                    <p:animEffect filter="fade" transition="in">
                                      <p:cBhvr>
                                        <p:cTn dur="500"/>
                                        <p:tgtEl>
                                          <p:spTgt spid="3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9"/>
                                        </p:tgtEl>
                                        <p:attrNameLst>
                                          <p:attrName>style.visibility</p:attrName>
                                        </p:attrNameLst>
                                      </p:cBhvr>
                                      <p:to>
                                        <p:strVal val="visible"/>
                                      </p:to>
                                    </p:set>
                                    <p:animEffect filter="fade" transition="in">
                                      <p:cBhvr>
                                        <p:cTn dur="500"/>
                                        <p:tgtEl>
                                          <p:spTgt spid="3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gtEl>
                                        <p:attrNameLst>
                                          <p:attrName>style.visibility</p:attrName>
                                        </p:attrNameLst>
                                      </p:cBhvr>
                                      <p:to>
                                        <p:strVal val="visible"/>
                                      </p:to>
                                    </p:set>
                                    <p:animEffect filter="fade" transition="in">
                                      <p:cBhvr>
                                        <p:cTn dur="500"/>
                                        <p:tgtEl>
                                          <p:spTgt spid="3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pic>
        <p:nvPicPr>
          <p:cNvPr descr="A close up of a logo&#10;&#10;Description automatically generated" id="3334" name="Google Shape;3334;p6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335" name="Google Shape;3335;p6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336" name="Google Shape;3336;p6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337" name="Google Shape;3337;p6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client-server scenario</a:t>
            </a:r>
            <a:endParaRPr/>
          </a:p>
        </p:txBody>
      </p:sp>
      <p:sp>
        <p:nvSpPr>
          <p:cNvPr id="3338" name="Google Shape;3338;p64"/>
          <p:cNvSpPr txBox="1"/>
          <p:nvPr/>
        </p:nvSpPr>
        <p:spPr>
          <a:xfrm>
            <a:off x="844007" y="1411279"/>
            <a:ext cx="234218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DHCP server: 223.1.2.5</a:t>
            </a:r>
            <a:endParaRPr/>
          </a:p>
        </p:txBody>
      </p:sp>
      <p:sp>
        <p:nvSpPr>
          <p:cNvPr id="3339" name="Google Shape;3339;p64"/>
          <p:cNvSpPr/>
          <p:nvPr/>
        </p:nvSpPr>
        <p:spPr>
          <a:xfrm>
            <a:off x="6920645" y="1577415"/>
            <a:ext cx="2066580" cy="329834"/>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Arriving client</a:t>
            </a:r>
            <a:endParaRPr b="0" i="0" sz="1800" u="none" cap="none" strike="noStrike">
              <a:solidFill>
                <a:srgbClr val="000000"/>
              </a:solidFill>
              <a:latin typeface="Calibri"/>
              <a:ea typeface="Calibri"/>
              <a:cs typeface="Calibri"/>
              <a:sym typeface="Calibri"/>
            </a:endParaRPr>
          </a:p>
        </p:txBody>
      </p:sp>
      <p:cxnSp>
        <p:nvCxnSpPr>
          <p:cNvPr id="3340" name="Google Shape;3340;p64"/>
          <p:cNvCxnSpPr/>
          <p:nvPr/>
        </p:nvCxnSpPr>
        <p:spPr>
          <a:xfrm flipH="1">
            <a:off x="2813023" y="2367366"/>
            <a:ext cx="11113" cy="4027487"/>
          </a:xfrm>
          <a:prstGeom prst="straightConnector1">
            <a:avLst/>
          </a:prstGeom>
          <a:noFill/>
          <a:ln cap="flat" cmpd="sng" w="9525">
            <a:solidFill>
              <a:srgbClr val="808080"/>
            </a:solidFill>
            <a:prstDash val="solid"/>
            <a:round/>
            <a:headEnd len="med" w="med" type="none"/>
            <a:tailEnd len="med" w="med" type="triangle"/>
          </a:ln>
        </p:spPr>
      </p:cxnSp>
      <p:cxnSp>
        <p:nvCxnSpPr>
          <p:cNvPr id="3341" name="Google Shape;3341;p64"/>
          <p:cNvCxnSpPr/>
          <p:nvPr/>
        </p:nvCxnSpPr>
        <p:spPr>
          <a:xfrm flipH="1">
            <a:off x="7338986" y="2443566"/>
            <a:ext cx="11112" cy="4140200"/>
          </a:xfrm>
          <a:prstGeom prst="straightConnector1">
            <a:avLst/>
          </a:prstGeom>
          <a:noFill/>
          <a:ln cap="flat" cmpd="sng" w="9525">
            <a:solidFill>
              <a:srgbClr val="808080"/>
            </a:solidFill>
            <a:prstDash val="solid"/>
            <a:round/>
            <a:headEnd len="med" w="med" type="none"/>
            <a:tailEnd len="med" w="med" type="triangle"/>
          </a:ln>
        </p:spPr>
      </p:cxnSp>
      <p:grpSp>
        <p:nvGrpSpPr>
          <p:cNvPr id="3342" name="Google Shape;3342;p64"/>
          <p:cNvGrpSpPr/>
          <p:nvPr/>
        </p:nvGrpSpPr>
        <p:grpSpPr>
          <a:xfrm>
            <a:off x="2857473" y="1546628"/>
            <a:ext cx="4395788" cy="1401763"/>
            <a:chOff x="1860550" y="1343025"/>
            <a:chExt cx="4395788" cy="1401763"/>
          </a:xfrm>
        </p:grpSpPr>
        <p:cxnSp>
          <p:nvCxnSpPr>
            <p:cNvPr id="3343" name="Google Shape;3343;p64"/>
            <p:cNvCxnSpPr/>
            <p:nvPr/>
          </p:nvCxnSpPr>
          <p:spPr>
            <a:xfrm flipH="1">
              <a:off x="1860550" y="2208213"/>
              <a:ext cx="4395788" cy="536575"/>
            </a:xfrm>
            <a:prstGeom prst="straightConnector1">
              <a:avLst/>
            </a:prstGeom>
            <a:noFill/>
            <a:ln cap="flat" cmpd="sng" w="19050">
              <a:solidFill>
                <a:srgbClr val="000000"/>
              </a:solidFill>
              <a:prstDash val="solid"/>
              <a:round/>
              <a:headEnd len="med" w="med" type="none"/>
              <a:tailEnd len="med" w="med" type="triangle"/>
            </a:ln>
          </p:spPr>
        </p:cxnSp>
        <p:grpSp>
          <p:nvGrpSpPr>
            <p:cNvPr id="3344" name="Google Shape;3344;p64"/>
            <p:cNvGrpSpPr/>
            <p:nvPr/>
          </p:nvGrpSpPr>
          <p:grpSpPr>
            <a:xfrm>
              <a:off x="3389313" y="1343025"/>
              <a:ext cx="2673350" cy="1116013"/>
              <a:chOff x="11865" y="3885"/>
              <a:chExt cx="3720" cy="1260"/>
            </a:xfrm>
          </p:grpSpPr>
          <p:sp>
            <p:nvSpPr>
              <p:cNvPr id="3345" name="Google Shape;3345;p64"/>
              <p:cNvSpPr txBox="1"/>
              <p:nvPr/>
            </p:nvSpPr>
            <p:spPr>
              <a:xfrm>
                <a:off x="11865" y="3885"/>
                <a:ext cx="2062" cy="49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DHCP discover</a:t>
                </a:r>
                <a:endParaRPr b="1" i="0" sz="1200" u="none" cap="none" strike="noStrike">
                  <a:solidFill>
                    <a:srgbClr val="000000"/>
                  </a:solidFill>
                  <a:latin typeface="Comic Sans MS"/>
                  <a:ea typeface="Comic Sans MS"/>
                  <a:cs typeface="Comic Sans MS"/>
                  <a:sym typeface="Comic Sans MS"/>
                </a:endParaRPr>
              </a:p>
            </p:txBody>
          </p:sp>
          <p:sp>
            <p:nvSpPr>
              <p:cNvPr id="3346" name="Google Shape;3346;p64"/>
              <p:cNvSpPr txBox="1"/>
              <p:nvPr/>
            </p:nvSpPr>
            <p:spPr>
              <a:xfrm>
                <a:off x="12015" y="4231"/>
                <a:ext cx="3570" cy="91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src : 0.0.0.0, 68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dest.: 255.255.255.255,67</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yiaddr:    0.0.0.0</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transaction ID: 654</a:t>
                </a:r>
                <a:endParaRPr b="0" i="0" sz="1600" u="none" cap="none" strike="noStrike">
                  <a:solidFill>
                    <a:srgbClr val="000000"/>
                  </a:solidFill>
                  <a:latin typeface="Comic Sans MS"/>
                  <a:ea typeface="Comic Sans MS"/>
                  <a:cs typeface="Comic Sans MS"/>
                  <a:sym typeface="Comic Sans MS"/>
                </a:endParaRPr>
              </a:p>
            </p:txBody>
          </p:sp>
        </p:grpSp>
      </p:grpSp>
      <p:cxnSp>
        <p:nvCxnSpPr>
          <p:cNvPr id="3347" name="Google Shape;3347;p64"/>
          <p:cNvCxnSpPr/>
          <p:nvPr/>
        </p:nvCxnSpPr>
        <p:spPr>
          <a:xfrm>
            <a:off x="2900336" y="3397653"/>
            <a:ext cx="4395787" cy="538163"/>
          </a:xfrm>
          <a:prstGeom prst="straightConnector1">
            <a:avLst/>
          </a:prstGeom>
          <a:noFill/>
          <a:ln cap="flat" cmpd="sng" w="19050">
            <a:solidFill>
              <a:srgbClr val="000000"/>
            </a:solidFill>
            <a:prstDash val="solid"/>
            <a:round/>
            <a:headEnd len="med" w="med" type="none"/>
            <a:tailEnd len="med" w="med" type="triangle"/>
          </a:ln>
        </p:spPr>
      </p:cxnSp>
      <p:grpSp>
        <p:nvGrpSpPr>
          <p:cNvPr id="3348" name="Google Shape;3348;p64"/>
          <p:cNvGrpSpPr/>
          <p:nvPr/>
        </p:nvGrpSpPr>
        <p:grpSpPr>
          <a:xfrm>
            <a:off x="4559273" y="2783291"/>
            <a:ext cx="2520950" cy="1217612"/>
            <a:chOff x="3562350" y="2579688"/>
            <a:chExt cx="2520950" cy="1217612"/>
          </a:xfrm>
        </p:grpSpPr>
        <p:sp>
          <p:nvSpPr>
            <p:cNvPr id="3349" name="Google Shape;3349;p64"/>
            <p:cNvSpPr txBox="1"/>
            <p:nvPr/>
          </p:nvSpPr>
          <p:spPr>
            <a:xfrm>
              <a:off x="3562350" y="2579688"/>
              <a:ext cx="1379538" cy="330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DHCP offer</a:t>
              </a:r>
              <a:endParaRPr b="0" i="0" sz="1600" u="none" cap="none" strike="noStrike">
                <a:solidFill>
                  <a:srgbClr val="000000"/>
                </a:solidFill>
                <a:latin typeface="Comic Sans MS"/>
                <a:ea typeface="Comic Sans MS"/>
                <a:cs typeface="Comic Sans MS"/>
                <a:sym typeface="Comic Sans MS"/>
              </a:endParaRPr>
            </a:p>
          </p:txBody>
        </p:sp>
        <p:sp>
          <p:nvSpPr>
            <p:cNvPr id="3350" name="Google Shape;3350;p64"/>
            <p:cNvSpPr txBox="1"/>
            <p:nvPr/>
          </p:nvSpPr>
          <p:spPr>
            <a:xfrm>
              <a:off x="3659188" y="2832100"/>
              <a:ext cx="2424112" cy="965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src: 223.1.2.5, 67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dest:  255.255.255.255, 68</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yiaddrr: 223.1.2.4</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transaction ID: 654</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lifetime: 3600 secs</a:t>
              </a:r>
              <a:endParaRPr b="0" i="0" sz="800" u="none" cap="none" strike="noStrike">
                <a:solidFill>
                  <a:srgbClr val="000000"/>
                </a:solidFill>
                <a:latin typeface="Comic Sans MS"/>
                <a:ea typeface="Comic Sans MS"/>
                <a:cs typeface="Comic Sans MS"/>
                <a:sym typeface="Comic Sans MS"/>
              </a:endParaRPr>
            </a:p>
          </p:txBody>
        </p:sp>
      </p:grpSp>
      <p:cxnSp>
        <p:nvCxnSpPr>
          <p:cNvPr id="3351" name="Google Shape;3351;p64"/>
          <p:cNvCxnSpPr/>
          <p:nvPr/>
        </p:nvCxnSpPr>
        <p:spPr>
          <a:xfrm flipH="1">
            <a:off x="2792386" y="4626378"/>
            <a:ext cx="4395787" cy="536575"/>
          </a:xfrm>
          <a:prstGeom prst="straightConnector1">
            <a:avLst/>
          </a:prstGeom>
          <a:noFill/>
          <a:ln cap="flat" cmpd="sng" w="19050">
            <a:solidFill>
              <a:srgbClr val="000000"/>
            </a:solidFill>
            <a:prstDash val="solid"/>
            <a:round/>
            <a:headEnd len="med" w="med" type="none"/>
            <a:tailEnd len="med" w="med" type="triangle"/>
          </a:ln>
        </p:spPr>
      </p:cxnSp>
      <p:grpSp>
        <p:nvGrpSpPr>
          <p:cNvPr id="3352" name="Google Shape;3352;p64"/>
          <p:cNvGrpSpPr/>
          <p:nvPr/>
        </p:nvGrpSpPr>
        <p:grpSpPr>
          <a:xfrm>
            <a:off x="2963836" y="3969153"/>
            <a:ext cx="2887662" cy="1260475"/>
            <a:chOff x="1966913" y="3765550"/>
            <a:chExt cx="2887662" cy="1260475"/>
          </a:xfrm>
        </p:grpSpPr>
        <p:sp>
          <p:nvSpPr>
            <p:cNvPr id="3353" name="Google Shape;3353;p64"/>
            <p:cNvSpPr txBox="1"/>
            <p:nvPr/>
          </p:nvSpPr>
          <p:spPr>
            <a:xfrm>
              <a:off x="1966913" y="3765550"/>
              <a:ext cx="1379537" cy="32861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DHCP request</a:t>
              </a:r>
              <a:endParaRPr b="0" i="0" sz="1600" u="none" cap="none" strike="noStrike">
                <a:solidFill>
                  <a:srgbClr val="000000"/>
                </a:solidFill>
                <a:latin typeface="Comic Sans MS"/>
                <a:ea typeface="Comic Sans MS"/>
                <a:cs typeface="Comic Sans MS"/>
                <a:sym typeface="Comic Sans MS"/>
              </a:endParaRPr>
            </a:p>
          </p:txBody>
        </p:sp>
        <p:sp>
          <p:nvSpPr>
            <p:cNvPr id="3354" name="Google Shape;3354;p64"/>
            <p:cNvSpPr txBox="1"/>
            <p:nvPr/>
          </p:nvSpPr>
          <p:spPr>
            <a:xfrm>
              <a:off x="2097088" y="4027488"/>
              <a:ext cx="2757487" cy="99853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src:  0.0.0.0, 68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dest::  255.255.255.255, 67</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yiaddrr: 223.1.2.4</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transaction ID: 655</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lifetime: 3600 secs</a:t>
              </a:r>
              <a:endParaRPr b="0" i="0" sz="1600" u="none" cap="none" strike="noStrike">
                <a:solidFill>
                  <a:srgbClr val="000000"/>
                </a:solidFill>
                <a:latin typeface="Comic Sans MS"/>
                <a:ea typeface="Comic Sans MS"/>
                <a:cs typeface="Comic Sans MS"/>
                <a:sym typeface="Comic Sans MS"/>
              </a:endParaRPr>
            </a:p>
          </p:txBody>
        </p:sp>
      </p:grpSp>
      <p:cxnSp>
        <p:nvCxnSpPr>
          <p:cNvPr id="3355" name="Google Shape;3355;p64"/>
          <p:cNvCxnSpPr/>
          <p:nvPr/>
        </p:nvCxnSpPr>
        <p:spPr>
          <a:xfrm>
            <a:off x="2878111" y="5656666"/>
            <a:ext cx="4395787" cy="538162"/>
          </a:xfrm>
          <a:prstGeom prst="straightConnector1">
            <a:avLst/>
          </a:prstGeom>
          <a:noFill/>
          <a:ln cap="flat" cmpd="sng" w="19050">
            <a:solidFill>
              <a:srgbClr val="000000"/>
            </a:solidFill>
            <a:prstDash val="solid"/>
            <a:round/>
            <a:headEnd len="med" w="med" type="none"/>
            <a:tailEnd len="med" w="med" type="triangle"/>
          </a:ln>
        </p:spPr>
      </p:cxnSp>
      <p:grpSp>
        <p:nvGrpSpPr>
          <p:cNvPr id="3356" name="Google Shape;3356;p64"/>
          <p:cNvGrpSpPr/>
          <p:nvPr/>
        </p:nvGrpSpPr>
        <p:grpSpPr>
          <a:xfrm>
            <a:off x="4516411" y="5372503"/>
            <a:ext cx="2509837" cy="1271588"/>
            <a:chOff x="3519488" y="5168900"/>
            <a:chExt cx="2509837" cy="1271588"/>
          </a:xfrm>
        </p:grpSpPr>
        <p:sp>
          <p:nvSpPr>
            <p:cNvPr id="3357" name="Google Shape;3357;p64"/>
            <p:cNvSpPr txBox="1"/>
            <p:nvPr/>
          </p:nvSpPr>
          <p:spPr>
            <a:xfrm>
              <a:off x="3519488" y="5168900"/>
              <a:ext cx="1379537" cy="32861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DHCP ACK</a:t>
              </a:r>
              <a:endParaRPr b="0" i="0" sz="1600" u="none" cap="none" strike="noStrike">
                <a:solidFill>
                  <a:srgbClr val="000000"/>
                </a:solidFill>
                <a:latin typeface="Comic Sans MS"/>
                <a:ea typeface="Comic Sans MS"/>
                <a:cs typeface="Comic Sans MS"/>
                <a:sym typeface="Comic Sans MS"/>
              </a:endParaRPr>
            </a:p>
          </p:txBody>
        </p:sp>
        <p:sp>
          <p:nvSpPr>
            <p:cNvPr id="3358" name="Google Shape;3358;p64"/>
            <p:cNvSpPr txBox="1"/>
            <p:nvPr/>
          </p:nvSpPr>
          <p:spPr>
            <a:xfrm>
              <a:off x="3616325" y="5421313"/>
              <a:ext cx="2413000" cy="10191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src: 223.1.2.5, 67      </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dest:  255.255.255.255, 68</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yiaddrr: 223.1.2.4</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transaction ID: 655</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lifetime: 3600 secs</a:t>
              </a:r>
              <a:endParaRPr b="0" i="0" sz="1000" u="none" cap="none" strike="noStrike">
                <a:solidFill>
                  <a:srgbClr val="000000"/>
                </a:solidFill>
                <a:latin typeface="Comic Sans MS"/>
                <a:ea typeface="Comic Sans MS"/>
                <a:cs typeface="Comic Sans MS"/>
                <a:sym typeface="Comic Sans MS"/>
              </a:endParaRPr>
            </a:p>
          </p:txBody>
        </p:sp>
      </p:grpSp>
      <p:grpSp>
        <p:nvGrpSpPr>
          <p:cNvPr id="3359" name="Google Shape;3359;p64"/>
          <p:cNvGrpSpPr/>
          <p:nvPr/>
        </p:nvGrpSpPr>
        <p:grpSpPr>
          <a:xfrm>
            <a:off x="7286911" y="1984778"/>
            <a:ext cx="788675" cy="559230"/>
            <a:chOff x="4417" y="878"/>
            <a:chExt cx="617" cy="466"/>
          </a:xfrm>
        </p:grpSpPr>
        <p:pic>
          <p:nvPicPr>
            <p:cNvPr descr="laptop_keyboard" id="3360" name="Google Shape;3360;p64"/>
            <p:cNvPicPr preferRelativeResize="0"/>
            <p:nvPr/>
          </p:nvPicPr>
          <p:blipFill rotWithShape="1">
            <a:blip r:embed="rId4">
              <a:alphaModFix/>
            </a:blip>
            <a:srcRect b="0" l="0" r="0" t="0"/>
            <a:stretch/>
          </p:blipFill>
          <p:spPr>
            <a:xfrm flipH="1" rot="109064">
              <a:off x="4420" y="1108"/>
              <a:ext cx="527" cy="228"/>
            </a:xfrm>
            <a:prstGeom prst="rect">
              <a:avLst/>
            </a:prstGeom>
            <a:noFill/>
            <a:ln>
              <a:noFill/>
            </a:ln>
          </p:spPr>
        </p:pic>
        <p:sp>
          <p:nvSpPr>
            <p:cNvPr id="3361" name="Google Shape;3361;p64"/>
            <p:cNvSpPr/>
            <p:nvPr/>
          </p:nvSpPr>
          <p:spPr>
            <a:xfrm>
              <a:off x="4595" y="888"/>
              <a:ext cx="424" cy="297"/>
            </a:xfrm>
            <a:custGeom>
              <a:rect b="b" l="l" r="r" t="t"/>
              <a:pathLst>
                <a:path extrusionOk="0" h="2442" w="2982">
                  <a:moveTo>
                    <a:pt x="540" y="0"/>
                  </a:moveTo>
                  <a:lnTo>
                    <a:pt x="0" y="1734"/>
                  </a:lnTo>
                  <a:lnTo>
                    <a:pt x="2394" y="2442"/>
                  </a:lnTo>
                  <a:lnTo>
                    <a:pt x="2982" y="318"/>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descr="screen" id="3362" name="Google Shape;3362;p64"/>
            <p:cNvPicPr preferRelativeResize="0"/>
            <p:nvPr/>
          </p:nvPicPr>
          <p:blipFill rotWithShape="1">
            <a:blip r:embed="rId5">
              <a:alphaModFix/>
            </a:blip>
            <a:srcRect b="0" l="0" r="0" t="0"/>
            <a:stretch/>
          </p:blipFill>
          <p:spPr>
            <a:xfrm>
              <a:off x="4616" y="895"/>
              <a:ext cx="385" cy="271"/>
            </a:xfrm>
            <a:prstGeom prst="rect">
              <a:avLst/>
            </a:prstGeom>
            <a:noFill/>
            <a:ln>
              <a:noFill/>
            </a:ln>
          </p:spPr>
        </p:pic>
        <p:sp>
          <p:nvSpPr>
            <p:cNvPr id="3363" name="Google Shape;3363;p64"/>
            <p:cNvSpPr/>
            <p:nvPr/>
          </p:nvSpPr>
          <p:spPr>
            <a:xfrm>
              <a:off x="4672" y="879"/>
              <a:ext cx="359" cy="5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64" name="Google Shape;3364;p64"/>
            <p:cNvSpPr/>
            <p:nvPr/>
          </p:nvSpPr>
          <p:spPr>
            <a:xfrm>
              <a:off x="4591" y="878"/>
              <a:ext cx="100" cy="23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65" name="Google Shape;3365;p64"/>
            <p:cNvSpPr/>
            <p:nvPr/>
          </p:nvSpPr>
          <p:spPr>
            <a:xfrm>
              <a:off x="4921" y="920"/>
              <a:ext cx="108" cy="26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66" name="Google Shape;3366;p64"/>
            <p:cNvSpPr/>
            <p:nvPr/>
          </p:nvSpPr>
          <p:spPr>
            <a:xfrm>
              <a:off x="4590" y="1097"/>
              <a:ext cx="394" cy="8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rgbClr val="FFFFF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67" name="Google Shape;3367;p64"/>
            <p:cNvSpPr/>
            <p:nvPr/>
          </p:nvSpPr>
          <p:spPr>
            <a:xfrm>
              <a:off x="4933" y="922"/>
              <a:ext cx="101" cy="266"/>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68" name="Google Shape;3368;p64"/>
            <p:cNvSpPr/>
            <p:nvPr/>
          </p:nvSpPr>
          <p:spPr>
            <a:xfrm>
              <a:off x="4590" y="1109"/>
              <a:ext cx="351" cy="8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369" name="Google Shape;3369;p64"/>
            <p:cNvGrpSpPr/>
            <p:nvPr/>
          </p:nvGrpSpPr>
          <p:grpSpPr>
            <a:xfrm>
              <a:off x="4584" y="1203"/>
              <a:ext cx="119" cy="53"/>
              <a:chOff x="1740" y="2642"/>
              <a:chExt cx="752" cy="327"/>
            </a:xfrm>
          </p:grpSpPr>
          <p:sp>
            <p:nvSpPr>
              <p:cNvPr id="3370" name="Google Shape;3370;p6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1" name="Google Shape;3371;p6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2" name="Google Shape;3372;p6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3" name="Google Shape;3373;p6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4" name="Google Shape;3374;p6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5" name="Google Shape;3375;p6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376" name="Google Shape;3376;p64"/>
            <p:cNvSpPr/>
            <p:nvPr/>
          </p:nvSpPr>
          <p:spPr>
            <a:xfrm>
              <a:off x="4788" y="1211"/>
              <a:ext cx="144" cy="11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7" name="Google Shape;3377;p64"/>
            <p:cNvSpPr/>
            <p:nvPr/>
          </p:nvSpPr>
          <p:spPr>
            <a:xfrm>
              <a:off x="4420" y="1220"/>
              <a:ext cx="369" cy="10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8" name="Google Shape;3378;p64"/>
            <p:cNvSpPr/>
            <p:nvPr/>
          </p:nvSpPr>
          <p:spPr>
            <a:xfrm>
              <a:off x="4420" y="1201"/>
              <a:ext cx="4" cy="21"/>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79" name="Google Shape;3379;p64"/>
            <p:cNvSpPr/>
            <p:nvPr/>
          </p:nvSpPr>
          <p:spPr>
            <a:xfrm>
              <a:off x="4421" y="1114"/>
              <a:ext cx="171" cy="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80" name="Google Shape;3380;p64"/>
            <p:cNvSpPr/>
            <p:nvPr/>
          </p:nvSpPr>
          <p:spPr>
            <a:xfrm>
              <a:off x="4432" y="1205"/>
              <a:ext cx="350" cy="1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81" name="Google Shape;3381;p64"/>
            <p:cNvSpPr/>
            <p:nvPr/>
          </p:nvSpPr>
          <p:spPr>
            <a:xfrm flipH="1" rot="10800000">
              <a:off x="4782" y="1198"/>
              <a:ext cx="142" cy="10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3382" name="Google Shape;3382;p64"/>
          <p:cNvGrpSpPr/>
          <p:nvPr/>
        </p:nvGrpSpPr>
        <p:grpSpPr>
          <a:xfrm>
            <a:off x="2714598" y="1794278"/>
            <a:ext cx="334963" cy="536575"/>
            <a:chOff x="4140" y="429"/>
            <a:chExt cx="1425" cy="2396"/>
          </a:xfrm>
        </p:grpSpPr>
        <p:sp>
          <p:nvSpPr>
            <p:cNvPr id="3383" name="Google Shape;3383;p6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84" name="Google Shape;3384;p64"/>
            <p:cNvSpPr/>
            <p:nvPr/>
          </p:nvSpPr>
          <p:spPr>
            <a:xfrm>
              <a:off x="4208" y="429"/>
              <a:ext cx="1047"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385" name="Google Shape;3385;p6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86" name="Google Shape;3386;p6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87" name="Google Shape;3387;p64"/>
            <p:cNvSpPr/>
            <p:nvPr/>
          </p:nvSpPr>
          <p:spPr>
            <a:xfrm>
              <a:off x="4214" y="691"/>
              <a:ext cx="594" cy="50"/>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3388" name="Google Shape;3388;p64"/>
            <p:cNvGrpSpPr/>
            <p:nvPr/>
          </p:nvGrpSpPr>
          <p:grpSpPr>
            <a:xfrm>
              <a:off x="4748" y="670"/>
              <a:ext cx="581" cy="142"/>
              <a:chOff x="613" y="2570"/>
              <a:chExt cx="725" cy="136"/>
            </a:xfrm>
          </p:grpSpPr>
          <p:sp>
            <p:nvSpPr>
              <p:cNvPr id="3389" name="Google Shape;3389;p64"/>
              <p:cNvSpPr/>
              <p:nvPr/>
            </p:nvSpPr>
            <p:spPr>
              <a:xfrm>
                <a:off x="613" y="2570"/>
                <a:ext cx="725"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390" name="Google Shape;3390;p64"/>
              <p:cNvSpPr/>
              <p:nvPr/>
            </p:nvSpPr>
            <p:spPr>
              <a:xfrm>
                <a:off x="629" y="2584"/>
                <a:ext cx="691"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sp>
          <p:nvSpPr>
            <p:cNvPr id="3391" name="Google Shape;3391;p64"/>
            <p:cNvSpPr/>
            <p:nvPr/>
          </p:nvSpPr>
          <p:spPr>
            <a:xfrm>
              <a:off x="4221" y="1017"/>
              <a:ext cx="601" cy="50"/>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3392" name="Google Shape;3392;p64"/>
            <p:cNvGrpSpPr/>
            <p:nvPr/>
          </p:nvGrpSpPr>
          <p:grpSpPr>
            <a:xfrm>
              <a:off x="4748" y="996"/>
              <a:ext cx="581" cy="135"/>
              <a:chOff x="615" y="2570"/>
              <a:chExt cx="725" cy="140"/>
            </a:xfrm>
          </p:grpSpPr>
          <p:sp>
            <p:nvSpPr>
              <p:cNvPr id="3393" name="Google Shape;3393;p64"/>
              <p:cNvSpPr/>
              <p:nvPr/>
            </p:nvSpPr>
            <p:spPr>
              <a:xfrm>
                <a:off x="615" y="2570"/>
                <a:ext cx="725"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394" name="Google Shape;3394;p64"/>
              <p:cNvSpPr/>
              <p:nvPr/>
            </p:nvSpPr>
            <p:spPr>
              <a:xfrm>
                <a:off x="632" y="2585"/>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sp>
          <p:nvSpPr>
            <p:cNvPr id="3395" name="Google Shape;3395;p64"/>
            <p:cNvSpPr/>
            <p:nvPr/>
          </p:nvSpPr>
          <p:spPr>
            <a:xfrm>
              <a:off x="4214" y="1358"/>
              <a:ext cx="601" cy="50"/>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396" name="Google Shape;3396;p64"/>
            <p:cNvSpPr/>
            <p:nvPr/>
          </p:nvSpPr>
          <p:spPr>
            <a:xfrm>
              <a:off x="4228" y="1655"/>
              <a:ext cx="594" cy="50"/>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3397" name="Google Shape;3397;p64"/>
            <p:cNvGrpSpPr/>
            <p:nvPr/>
          </p:nvGrpSpPr>
          <p:grpSpPr>
            <a:xfrm>
              <a:off x="4734" y="1627"/>
              <a:ext cx="581" cy="149"/>
              <a:chOff x="613" y="2568"/>
              <a:chExt cx="724" cy="137"/>
            </a:xfrm>
          </p:grpSpPr>
          <p:sp>
            <p:nvSpPr>
              <p:cNvPr id="3398" name="Google Shape;3398;p64"/>
              <p:cNvSpPr/>
              <p:nvPr/>
            </p:nvSpPr>
            <p:spPr>
              <a:xfrm>
                <a:off x="613" y="2568"/>
                <a:ext cx="724"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399" name="Google Shape;3399;p64"/>
              <p:cNvSpPr/>
              <p:nvPr/>
            </p:nvSpPr>
            <p:spPr>
              <a:xfrm>
                <a:off x="630" y="2581"/>
                <a:ext cx="690"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sp>
          <p:nvSpPr>
            <p:cNvPr id="3400" name="Google Shape;3400;p6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401" name="Google Shape;3401;p64"/>
            <p:cNvGrpSpPr/>
            <p:nvPr/>
          </p:nvGrpSpPr>
          <p:grpSpPr>
            <a:xfrm>
              <a:off x="4741" y="1329"/>
              <a:ext cx="581" cy="135"/>
              <a:chOff x="617" y="2570"/>
              <a:chExt cx="724" cy="135"/>
            </a:xfrm>
          </p:grpSpPr>
          <p:sp>
            <p:nvSpPr>
              <p:cNvPr id="3402" name="Google Shape;3402;p64"/>
              <p:cNvSpPr/>
              <p:nvPr/>
            </p:nvSpPr>
            <p:spPr>
              <a:xfrm>
                <a:off x="617" y="2570"/>
                <a:ext cx="724" cy="135"/>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03" name="Google Shape;3403;p64"/>
              <p:cNvSpPr/>
              <p:nvPr/>
            </p:nvSpPr>
            <p:spPr>
              <a:xfrm>
                <a:off x="633" y="2584"/>
                <a:ext cx="690"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sp>
          <p:nvSpPr>
            <p:cNvPr id="3404" name="Google Shape;3404;p64"/>
            <p:cNvSpPr/>
            <p:nvPr/>
          </p:nvSpPr>
          <p:spPr>
            <a:xfrm>
              <a:off x="5248" y="429"/>
              <a:ext cx="68"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05" name="Google Shape;3405;p6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06" name="Google Shape;3406;p6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07" name="Google Shape;3407;p64"/>
            <p:cNvSpPr/>
            <p:nvPr/>
          </p:nvSpPr>
          <p:spPr>
            <a:xfrm>
              <a:off x="5518" y="2612"/>
              <a:ext cx="47"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08" name="Google Shape;3408;p6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09" name="Google Shape;3409;p64"/>
            <p:cNvSpPr/>
            <p:nvPr/>
          </p:nvSpPr>
          <p:spPr>
            <a:xfrm>
              <a:off x="4140" y="2676"/>
              <a:ext cx="1202"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10" name="Google Shape;3410;p64"/>
            <p:cNvSpPr/>
            <p:nvPr/>
          </p:nvSpPr>
          <p:spPr>
            <a:xfrm>
              <a:off x="4208" y="2712"/>
              <a:ext cx="1067" cy="78"/>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11" name="Google Shape;3411;p64"/>
            <p:cNvSpPr/>
            <p:nvPr/>
          </p:nvSpPr>
          <p:spPr>
            <a:xfrm>
              <a:off x="4309" y="2385"/>
              <a:ext cx="155"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12" name="Google Shape;3412;p64"/>
            <p:cNvSpPr/>
            <p:nvPr/>
          </p:nvSpPr>
          <p:spPr>
            <a:xfrm>
              <a:off x="4484" y="2385"/>
              <a:ext cx="162"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FF0000"/>
                </a:solidFill>
                <a:latin typeface="Tahoma"/>
                <a:ea typeface="Tahoma"/>
                <a:cs typeface="Tahoma"/>
                <a:sym typeface="Tahoma"/>
              </a:endParaRPr>
            </a:p>
          </p:txBody>
        </p:sp>
        <p:sp>
          <p:nvSpPr>
            <p:cNvPr id="3413" name="Google Shape;3413;p64"/>
            <p:cNvSpPr/>
            <p:nvPr/>
          </p:nvSpPr>
          <p:spPr>
            <a:xfrm>
              <a:off x="4660" y="2378"/>
              <a:ext cx="162"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14" name="Google Shape;3414;p64"/>
            <p:cNvSpPr/>
            <p:nvPr/>
          </p:nvSpPr>
          <p:spPr>
            <a:xfrm>
              <a:off x="5065" y="1833"/>
              <a:ext cx="81" cy="766"/>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grpSp>
        <p:nvGrpSpPr>
          <p:cNvPr id="3415" name="Google Shape;3415;p64"/>
          <p:cNvGrpSpPr/>
          <p:nvPr/>
        </p:nvGrpSpPr>
        <p:grpSpPr>
          <a:xfrm>
            <a:off x="4502124" y="1867303"/>
            <a:ext cx="2540000" cy="733425"/>
            <a:chOff x="7333086" y="2736938"/>
            <a:chExt cx="2539755" cy="733428"/>
          </a:xfrm>
        </p:grpSpPr>
        <p:sp>
          <p:nvSpPr>
            <p:cNvPr id="3416" name="Google Shape;3416;p64"/>
            <p:cNvSpPr/>
            <p:nvPr/>
          </p:nvSpPr>
          <p:spPr>
            <a:xfrm>
              <a:off x="7333086" y="2736938"/>
              <a:ext cx="2521866" cy="733428"/>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17" name="Google Shape;3417;p64"/>
            <p:cNvSpPr txBox="1"/>
            <p:nvPr/>
          </p:nvSpPr>
          <p:spPr>
            <a:xfrm>
              <a:off x="7344918" y="2797391"/>
              <a:ext cx="2527923"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Tahoma"/>
                <a:buNone/>
              </a:pPr>
              <a:r>
                <a:rPr b="0" i="0" lang="en-US" sz="1600" u="none" cap="none" strike="noStrike">
                  <a:solidFill>
                    <a:srgbClr val="FF0000"/>
                  </a:solidFill>
                  <a:latin typeface="Tahoma"/>
                  <a:ea typeface="Tahoma"/>
                  <a:cs typeface="Tahoma"/>
                  <a:sym typeface="Tahoma"/>
                </a:rPr>
                <a:t>Broadcast: is there a DHCP server out there?</a:t>
              </a:r>
              <a:endParaRPr/>
            </a:p>
          </p:txBody>
        </p:sp>
      </p:grpSp>
      <p:grpSp>
        <p:nvGrpSpPr>
          <p:cNvPr id="3418" name="Google Shape;3418;p64"/>
          <p:cNvGrpSpPr/>
          <p:nvPr/>
        </p:nvGrpSpPr>
        <p:grpSpPr>
          <a:xfrm>
            <a:off x="4667223" y="3075391"/>
            <a:ext cx="2528888" cy="884237"/>
            <a:chOff x="9144000" y="3229217"/>
            <a:chExt cx="2527923" cy="885135"/>
          </a:xfrm>
        </p:grpSpPr>
        <p:sp>
          <p:nvSpPr>
            <p:cNvPr id="3419" name="Google Shape;3419;p64"/>
            <p:cNvSpPr/>
            <p:nvPr/>
          </p:nvSpPr>
          <p:spPr>
            <a:xfrm>
              <a:off x="9144000" y="3229217"/>
              <a:ext cx="2351575" cy="88513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20" name="Google Shape;3420;p64"/>
            <p:cNvSpPr txBox="1"/>
            <p:nvPr/>
          </p:nvSpPr>
          <p:spPr>
            <a:xfrm>
              <a:off x="9144000" y="3271783"/>
              <a:ext cx="252792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Tahoma"/>
                <a:buNone/>
              </a:pPr>
              <a:r>
                <a:rPr b="0" i="0" lang="en-US" sz="1600" u="none" cap="none" strike="noStrike">
                  <a:solidFill>
                    <a:srgbClr val="FF0000"/>
                  </a:solidFill>
                  <a:latin typeface="Tahoma"/>
                  <a:ea typeface="Tahoma"/>
                  <a:cs typeface="Tahoma"/>
                  <a:sym typeface="Tahoma"/>
                </a:rPr>
                <a:t>Broadcast: I’m a DHCP server! Here’s an IP address you can use </a:t>
              </a:r>
              <a:endParaRPr/>
            </a:p>
          </p:txBody>
        </p:sp>
      </p:grpSp>
      <p:grpSp>
        <p:nvGrpSpPr>
          <p:cNvPr id="3421" name="Google Shape;3421;p64"/>
          <p:cNvGrpSpPr/>
          <p:nvPr/>
        </p:nvGrpSpPr>
        <p:grpSpPr>
          <a:xfrm>
            <a:off x="3185005" y="4300941"/>
            <a:ext cx="2625219" cy="884237"/>
            <a:chOff x="8858631" y="4615923"/>
            <a:chExt cx="2625866" cy="885135"/>
          </a:xfrm>
        </p:grpSpPr>
        <p:sp>
          <p:nvSpPr>
            <p:cNvPr id="3422" name="Google Shape;3422;p64"/>
            <p:cNvSpPr/>
            <p:nvPr/>
          </p:nvSpPr>
          <p:spPr>
            <a:xfrm>
              <a:off x="8956574" y="4615923"/>
              <a:ext cx="2351575" cy="88513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23" name="Google Shape;3423;p64"/>
            <p:cNvSpPr txBox="1"/>
            <p:nvPr/>
          </p:nvSpPr>
          <p:spPr>
            <a:xfrm>
              <a:off x="8858631" y="4765817"/>
              <a:ext cx="2625866" cy="5853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Tahoma"/>
                <a:buNone/>
              </a:pPr>
              <a:r>
                <a:rPr b="0" i="0" lang="en-US" sz="1600" u="none" cap="none" strike="noStrike">
                  <a:solidFill>
                    <a:srgbClr val="FF0000"/>
                  </a:solidFill>
                  <a:latin typeface="Tahoma"/>
                  <a:ea typeface="Tahoma"/>
                  <a:cs typeface="Tahoma"/>
                  <a:sym typeface="Tahoma"/>
                </a:rPr>
                <a:t>Broadcast: OK.  I would like to use this IP address!</a:t>
              </a:r>
              <a:endParaRPr/>
            </a:p>
          </p:txBody>
        </p:sp>
      </p:grpSp>
      <p:grpSp>
        <p:nvGrpSpPr>
          <p:cNvPr id="3424" name="Google Shape;3424;p64"/>
          <p:cNvGrpSpPr/>
          <p:nvPr/>
        </p:nvGrpSpPr>
        <p:grpSpPr>
          <a:xfrm>
            <a:off x="4649761" y="5669366"/>
            <a:ext cx="2528887" cy="885825"/>
            <a:chOff x="9144000" y="5555417"/>
            <a:chExt cx="2527923" cy="885135"/>
          </a:xfrm>
        </p:grpSpPr>
        <p:sp>
          <p:nvSpPr>
            <p:cNvPr id="3425" name="Google Shape;3425;p64"/>
            <p:cNvSpPr/>
            <p:nvPr/>
          </p:nvSpPr>
          <p:spPr>
            <a:xfrm>
              <a:off x="9144000" y="5555417"/>
              <a:ext cx="2351575" cy="88513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
          <p:nvSpPr>
            <p:cNvPr id="3426" name="Google Shape;3426;p64"/>
            <p:cNvSpPr txBox="1"/>
            <p:nvPr/>
          </p:nvSpPr>
          <p:spPr>
            <a:xfrm>
              <a:off x="9144000" y="5705311"/>
              <a:ext cx="2527923" cy="5847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Tahoma"/>
                <a:buNone/>
              </a:pPr>
              <a:r>
                <a:rPr b="0" i="0" lang="en-US" sz="1600" u="none" cap="none" strike="noStrike">
                  <a:solidFill>
                    <a:srgbClr val="FF0000"/>
                  </a:solidFill>
                  <a:latin typeface="Tahoma"/>
                  <a:ea typeface="Tahoma"/>
                  <a:cs typeface="Tahoma"/>
                  <a:sym typeface="Tahoma"/>
                </a:rPr>
                <a:t>Broadcast: OK.  You’ve got that IP address!</a:t>
              </a:r>
              <a:endParaRPr/>
            </a:p>
          </p:txBody>
        </p:sp>
      </p:grpSp>
      <p:sp>
        <p:nvSpPr>
          <p:cNvPr id="3427" name="Google Shape;3427;p64"/>
          <p:cNvSpPr txBox="1"/>
          <p:nvPr/>
        </p:nvSpPr>
        <p:spPr>
          <a:xfrm>
            <a:off x="7536871" y="3632973"/>
            <a:ext cx="2455333"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The two steps above can be skipped “if a client remembers and wishes to reuse a previously allocated network address” </a:t>
            </a:r>
            <a:r>
              <a:rPr b="0" i="0" lang="en-US" sz="1400" u="none" cap="none" strike="noStrike">
                <a:solidFill>
                  <a:srgbClr val="000000"/>
                </a:solidFill>
                <a:latin typeface="Calibri"/>
                <a:ea typeface="Calibri"/>
                <a:cs typeface="Calibri"/>
                <a:sym typeface="Calibri"/>
              </a:rPr>
              <a:t>[RFC 2131]</a:t>
            </a:r>
            <a:endParaRPr b="0" i="0" sz="16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500"/>
                                        <p:tgtEl>
                                          <p:spTgt spid="3342"/>
                                        </p:tgtEl>
                                      </p:cBhvr>
                                    </p:animEffect>
                                  </p:childTnLst>
                                </p:cTn>
                              </p:par>
                              <p:par>
                                <p:cTn fill="hold" nodeType="withEffect" presetClass="entr" presetID="10" presetSubtype="0">
                                  <p:stCondLst>
                                    <p:cond delay="0"/>
                                  </p:stCondLst>
                                  <p:childTnLst>
                                    <p:set>
                                      <p:cBhvr>
                                        <p:cTn dur="1" fill="hold">
                                          <p:stCondLst>
                                            <p:cond delay="0"/>
                                          </p:stCondLst>
                                        </p:cTn>
                                        <p:tgtEl>
                                          <p:spTgt spid="3415"/>
                                        </p:tgtEl>
                                        <p:attrNameLst>
                                          <p:attrName>style.visibility</p:attrName>
                                        </p:attrNameLst>
                                      </p:cBhvr>
                                      <p:to>
                                        <p:strVal val="visible"/>
                                      </p:to>
                                    </p:set>
                                    <p:animEffect filter="fade" transition="in">
                                      <p:cBhvr>
                                        <p:cTn dur="500"/>
                                        <p:tgtEl>
                                          <p:spTgt spid="3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15"/>
                                        </p:tgtEl>
                                      </p:cBhvr>
                                    </p:animEffect>
                                    <p:set>
                                      <p:cBhvr>
                                        <p:cTn dur="1" fill="hold">
                                          <p:stCondLst>
                                            <p:cond delay="500"/>
                                          </p:stCondLst>
                                        </p:cTn>
                                        <p:tgtEl>
                                          <p:spTgt spid="34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8"/>
                                        </p:tgtEl>
                                        <p:attrNameLst>
                                          <p:attrName>style.visibility</p:attrName>
                                        </p:attrNameLst>
                                      </p:cBhvr>
                                      <p:to>
                                        <p:strVal val="visible"/>
                                      </p:to>
                                    </p:set>
                                    <p:animEffect filter="fade" transition="in">
                                      <p:cBhvr>
                                        <p:cTn dur="500"/>
                                        <p:tgtEl>
                                          <p:spTgt spid="3348"/>
                                        </p:tgtEl>
                                      </p:cBhvr>
                                    </p:animEffect>
                                  </p:childTnLst>
                                </p:cTn>
                              </p:par>
                              <p:par>
                                <p:cTn fill="hold" nodeType="withEffect" presetClass="entr" presetID="10" presetSubtype="0">
                                  <p:stCondLst>
                                    <p:cond delay="0"/>
                                  </p:stCondLst>
                                  <p:childTnLst>
                                    <p:set>
                                      <p:cBhvr>
                                        <p:cTn dur="1" fill="hold">
                                          <p:stCondLst>
                                            <p:cond delay="0"/>
                                          </p:stCondLst>
                                        </p:cTn>
                                        <p:tgtEl>
                                          <p:spTgt spid="3347"/>
                                        </p:tgtEl>
                                        <p:attrNameLst>
                                          <p:attrName>style.visibility</p:attrName>
                                        </p:attrNameLst>
                                      </p:cBhvr>
                                      <p:to>
                                        <p:strVal val="visible"/>
                                      </p:to>
                                    </p:set>
                                    <p:animEffect filter="fade" transition="in">
                                      <p:cBhvr>
                                        <p:cTn dur="500"/>
                                        <p:tgtEl>
                                          <p:spTgt spid="3347"/>
                                        </p:tgtEl>
                                      </p:cBhvr>
                                    </p:animEffect>
                                  </p:childTnLst>
                                </p:cTn>
                              </p:par>
                              <p:par>
                                <p:cTn fill="hold" nodeType="with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500"/>
                                        <p:tgtEl>
                                          <p:spTgt spid="3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18"/>
                                        </p:tgtEl>
                                      </p:cBhvr>
                                    </p:animEffect>
                                    <p:set>
                                      <p:cBhvr>
                                        <p:cTn dur="1" fill="hold">
                                          <p:stCondLst>
                                            <p:cond delay="500"/>
                                          </p:stCondLst>
                                        </p:cTn>
                                        <p:tgtEl>
                                          <p:spTgt spid="34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gtEl>
                                        <p:attrNameLst>
                                          <p:attrName>style.visibility</p:attrName>
                                        </p:attrNameLst>
                                      </p:cBhvr>
                                      <p:to>
                                        <p:strVal val="visible"/>
                                      </p:to>
                                    </p:set>
                                    <p:animEffect filter="fade" transition="in">
                                      <p:cBhvr>
                                        <p:cTn dur="500"/>
                                        <p:tgtEl>
                                          <p:spTgt spid="3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500"/>
                                        <p:tgtEl>
                                          <p:spTgt spid="3352"/>
                                        </p:tgtEl>
                                      </p:cBhvr>
                                    </p:animEffect>
                                  </p:childTnLst>
                                </p:cTn>
                              </p:par>
                              <p:par>
                                <p:cTn fill="hold" nodeType="withEffect" presetClass="exit" presetID="10" presetSubtype="0">
                                  <p:stCondLst>
                                    <p:cond delay="0"/>
                                  </p:stCondLst>
                                  <p:childTnLst>
                                    <p:animEffect filter="fade" transition="out">
                                      <p:cBhvr>
                                        <p:cTn dur="500"/>
                                        <p:tgtEl>
                                          <p:spTgt spid="3427"/>
                                        </p:tgtEl>
                                      </p:cBhvr>
                                    </p:animEffect>
                                    <p:set>
                                      <p:cBhvr>
                                        <p:cTn dur="1" fill="hold">
                                          <p:stCondLst>
                                            <p:cond delay="500"/>
                                          </p:stCondLst>
                                        </p:cTn>
                                        <p:tgtEl>
                                          <p:spTgt spid="34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51"/>
                                        </p:tgtEl>
                                        <p:attrNameLst>
                                          <p:attrName>style.visibility</p:attrName>
                                        </p:attrNameLst>
                                      </p:cBhvr>
                                      <p:to>
                                        <p:strVal val="visible"/>
                                      </p:to>
                                    </p:set>
                                    <p:animEffect filter="fade" transition="in">
                                      <p:cBhvr>
                                        <p:cTn dur="500"/>
                                        <p:tgtEl>
                                          <p:spTgt spid="3351"/>
                                        </p:tgtEl>
                                      </p:cBhvr>
                                    </p:animEffect>
                                  </p:childTnLst>
                                </p:cTn>
                              </p:par>
                              <p:par>
                                <p:cTn fill="hold" nodeType="withEffect" presetClass="entr" presetID="10" presetSubtype="0">
                                  <p:stCondLst>
                                    <p:cond delay="0"/>
                                  </p:stCondLst>
                                  <p:childTnLst>
                                    <p:set>
                                      <p:cBhvr>
                                        <p:cTn dur="1" fill="hold">
                                          <p:stCondLst>
                                            <p:cond delay="0"/>
                                          </p:stCondLst>
                                        </p:cTn>
                                        <p:tgtEl>
                                          <p:spTgt spid="3421"/>
                                        </p:tgtEl>
                                        <p:attrNameLst>
                                          <p:attrName>style.visibility</p:attrName>
                                        </p:attrNameLst>
                                      </p:cBhvr>
                                      <p:to>
                                        <p:strVal val="visible"/>
                                      </p:to>
                                    </p:set>
                                    <p:animEffect filter="fade" transition="in">
                                      <p:cBhvr>
                                        <p:cTn dur="500"/>
                                        <p:tgtEl>
                                          <p:spTgt spid="3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21"/>
                                        </p:tgtEl>
                                      </p:cBhvr>
                                    </p:animEffect>
                                    <p:set>
                                      <p:cBhvr>
                                        <p:cTn dur="1" fill="hold">
                                          <p:stCondLst>
                                            <p:cond delay="500"/>
                                          </p:stCondLst>
                                        </p:cTn>
                                        <p:tgtEl>
                                          <p:spTgt spid="34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500"/>
                                        <p:tgtEl>
                                          <p:spTgt spid="3356"/>
                                        </p:tgtEl>
                                      </p:cBhvr>
                                    </p:animEffect>
                                  </p:childTnLst>
                                </p:cTn>
                              </p:par>
                              <p:par>
                                <p:cTn fill="hold" nodeType="with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500"/>
                                        <p:tgtEl>
                                          <p:spTgt spid="3355"/>
                                        </p:tgtEl>
                                      </p:cBhvr>
                                    </p:animEffect>
                                  </p:childTnLst>
                                </p:cTn>
                              </p:par>
                              <p:par>
                                <p:cTn fill="hold" nodeType="withEffect" presetClass="entr" presetID="10" presetSubtype="0">
                                  <p:stCondLst>
                                    <p:cond delay="0"/>
                                  </p:stCondLst>
                                  <p:childTnLst>
                                    <p:set>
                                      <p:cBhvr>
                                        <p:cTn dur="1" fill="hold">
                                          <p:stCondLst>
                                            <p:cond delay="0"/>
                                          </p:stCondLst>
                                        </p:cTn>
                                        <p:tgtEl>
                                          <p:spTgt spid="3424"/>
                                        </p:tgtEl>
                                        <p:attrNameLst>
                                          <p:attrName>style.visibility</p:attrName>
                                        </p:attrNameLst>
                                      </p:cBhvr>
                                      <p:to>
                                        <p:strVal val="visible"/>
                                      </p:to>
                                    </p:set>
                                    <p:animEffect filter="fade" transition="in">
                                      <p:cBhvr>
                                        <p:cTn dur="500"/>
                                        <p:tgtEl>
                                          <p:spTgt spid="3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24"/>
                                        </p:tgtEl>
                                      </p:cBhvr>
                                    </p:animEffect>
                                    <p:set>
                                      <p:cBhvr>
                                        <p:cTn dur="1" fill="hold">
                                          <p:stCondLst>
                                            <p:cond delay="500"/>
                                          </p:stCondLst>
                                        </p:cTn>
                                        <p:tgtEl>
                                          <p:spTgt spid="34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pic>
        <p:nvPicPr>
          <p:cNvPr descr="A close up of a logo&#10;&#10;Description automatically generated" id="3432" name="Google Shape;3432;p6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433" name="Google Shape;3433;p6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434" name="Google Shape;3434;p6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435" name="Google Shape;3435;p6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more than IP addresses</a:t>
            </a:r>
            <a:endParaRPr/>
          </a:p>
        </p:txBody>
      </p:sp>
      <p:sp>
        <p:nvSpPr>
          <p:cNvPr id="3436" name="Google Shape;3436;p65"/>
          <p:cNvSpPr txBox="1"/>
          <p:nvPr/>
        </p:nvSpPr>
        <p:spPr>
          <a:xfrm>
            <a:off x="189386" y="1494368"/>
            <a:ext cx="7700939" cy="4395023"/>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DHCP can return more than just allocated IP address on subnet:</a:t>
            </a:r>
            <a:endParaRPr/>
          </a:p>
          <a:p>
            <a:pPr indent="-282575" lvl="1" marL="7461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address of first-hop router for client</a:t>
            </a:r>
            <a:endParaRPr/>
          </a:p>
          <a:p>
            <a:pPr indent="-282575" lvl="1" marL="7461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name and IP address of DNS sever</a:t>
            </a:r>
            <a:endParaRPr/>
          </a:p>
          <a:p>
            <a:pPr indent="-282575" lvl="1" marL="7461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network mask (indicating network versus host portion of address)</a:t>
            </a:r>
            <a:endParaRPr/>
          </a:p>
          <a:p>
            <a:pPr indent="0" lvl="1" marL="349250"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pic>
        <p:nvPicPr>
          <p:cNvPr descr="A close up of a logo&#10;&#10;Description automatically generated" id="3441" name="Google Shape;3441;p6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442" name="Google Shape;3442;p6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443" name="Google Shape;3443;p6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444" name="Google Shape;3444;p6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example</a:t>
            </a:r>
            <a:endParaRPr/>
          </a:p>
        </p:txBody>
      </p:sp>
      <p:sp>
        <p:nvSpPr>
          <p:cNvPr id="3445" name="Google Shape;3445;p66"/>
          <p:cNvSpPr/>
          <p:nvPr/>
        </p:nvSpPr>
        <p:spPr>
          <a:xfrm>
            <a:off x="1036113" y="1735362"/>
            <a:ext cx="3554412" cy="2754313"/>
          </a:xfrm>
          <a:custGeom>
            <a:rect b="b" l="l" r="r" t="t"/>
            <a:pathLst>
              <a:path extrusionOk="0" h="958" w="2406">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446" name="Google Shape;3446;p66"/>
          <p:cNvGrpSpPr/>
          <p:nvPr/>
        </p:nvGrpSpPr>
        <p:grpSpPr>
          <a:xfrm>
            <a:off x="2940893" y="3807755"/>
            <a:ext cx="1040553" cy="431082"/>
            <a:chOff x="7493876" y="2774731"/>
            <a:chExt cx="1481958" cy="894622"/>
          </a:xfrm>
        </p:grpSpPr>
        <p:sp>
          <p:nvSpPr>
            <p:cNvPr id="3447" name="Google Shape;3447;p6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448" name="Google Shape;3448;p6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449" name="Google Shape;3449;p66"/>
            <p:cNvGrpSpPr/>
            <p:nvPr/>
          </p:nvGrpSpPr>
          <p:grpSpPr>
            <a:xfrm>
              <a:off x="7713663" y="2848339"/>
              <a:ext cx="1042107" cy="425543"/>
              <a:chOff x="7786941" y="2884917"/>
              <a:chExt cx="897649" cy="353919"/>
            </a:xfrm>
          </p:grpSpPr>
          <p:sp>
            <p:nvSpPr>
              <p:cNvPr id="3450" name="Google Shape;3450;p6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1" name="Google Shape;3451;p6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2" name="Google Shape;3452;p6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3" name="Google Shape;3453;p6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454" name="Google Shape;3454;p66"/>
          <p:cNvGrpSpPr/>
          <p:nvPr/>
        </p:nvGrpSpPr>
        <p:grpSpPr>
          <a:xfrm>
            <a:off x="3451890" y="2856986"/>
            <a:ext cx="918415" cy="390629"/>
            <a:chOff x="3668110" y="2448910"/>
            <a:chExt cx="3794234" cy="2165130"/>
          </a:xfrm>
        </p:grpSpPr>
        <p:sp>
          <p:nvSpPr>
            <p:cNvPr id="3455" name="Google Shape;3455;p6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6" name="Google Shape;3456;p66"/>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457" name="Google Shape;3457;p66"/>
            <p:cNvGrpSpPr/>
            <p:nvPr/>
          </p:nvGrpSpPr>
          <p:grpSpPr>
            <a:xfrm>
              <a:off x="3941376" y="2603243"/>
              <a:ext cx="3202061" cy="1066110"/>
              <a:chOff x="7939341" y="3037317"/>
              <a:chExt cx="897649" cy="353919"/>
            </a:xfrm>
          </p:grpSpPr>
          <p:sp>
            <p:nvSpPr>
              <p:cNvPr id="3458" name="Google Shape;3458;p66"/>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59" name="Google Shape;3459;p66"/>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60" name="Google Shape;3460;p66"/>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61" name="Google Shape;3461;p66"/>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cxnSp>
        <p:nvCxnSpPr>
          <p:cNvPr id="3462" name="Google Shape;3462;p66"/>
          <p:cNvCxnSpPr/>
          <p:nvPr/>
        </p:nvCxnSpPr>
        <p:spPr>
          <a:xfrm flipH="1" rot="10800000">
            <a:off x="3559743" y="3241093"/>
            <a:ext cx="460375" cy="571501"/>
          </a:xfrm>
          <a:prstGeom prst="straightConnector1">
            <a:avLst/>
          </a:prstGeom>
          <a:noFill/>
          <a:ln cap="flat" cmpd="sng" w="9525">
            <a:solidFill>
              <a:srgbClr val="000000"/>
            </a:solidFill>
            <a:prstDash val="solid"/>
            <a:round/>
            <a:headEnd len="med" w="med" type="none"/>
            <a:tailEnd len="med" w="med" type="none"/>
          </a:ln>
        </p:spPr>
      </p:cxnSp>
      <p:sp>
        <p:nvSpPr>
          <p:cNvPr id="3463" name="Google Shape;3463;p66"/>
          <p:cNvSpPr txBox="1"/>
          <p:nvPr/>
        </p:nvSpPr>
        <p:spPr>
          <a:xfrm>
            <a:off x="5300137" y="1590900"/>
            <a:ext cx="4751439" cy="1262062"/>
          </a:xfrm>
          <a:prstGeom prst="rect">
            <a:avLst/>
          </a:prstGeom>
          <a:noFill/>
          <a:ln>
            <a:noFill/>
          </a:ln>
        </p:spPr>
        <p:txBody>
          <a:bodyPr anchorCtr="0" anchor="t" bIns="45700" lIns="91425" spcFirstLastPara="1" rIns="91425" wrap="square" tIns="45700">
            <a:noAutofit/>
          </a:bodyPr>
          <a:lstStyle/>
          <a:p>
            <a:pPr indent="-233363" lvl="0" marL="233363"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Connecting laptop will use DHCP to get IP address, address of first-hop router, address of DNS server.</a:t>
            </a:r>
            <a:endParaRPr/>
          </a:p>
        </p:txBody>
      </p:sp>
      <p:cxnSp>
        <p:nvCxnSpPr>
          <p:cNvPr id="3464" name="Google Shape;3464;p66"/>
          <p:cNvCxnSpPr/>
          <p:nvPr/>
        </p:nvCxnSpPr>
        <p:spPr>
          <a:xfrm flipH="1" rot="10800000">
            <a:off x="2928413" y="2979123"/>
            <a:ext cx="562325" cy="839"/>
          </a:xfrm>
          <a:prstGeom prst="straightConnector1">
            <a:avLst/>
          </a:prstGeom>
          <a:noFill/>
          <a:ln cap="flat" cmpd="sng" w="9525">
            <a:solidFill>
              <a:srgbClr val="000000"/>
            </a:solidFill>
            <a:prstDash val="solid"/>
            <a:round/>
            <a:headEnd len="med" w="med" type="none"/>
            <a:tailEnd len="med" w="med" type="none"/>
          </a:ln>
        </p:spPr>
      </p:cxnSp>
      <p:sp>
        <p:nvSpPr>
          <p:cNvPr id="3465" name="Google Shape;3465;p66"/>
          <p:cNvSpPr txBox="1"/>
          <p:nvPr/>
        </p:nvSpPr>
        <p:spPr>
          <a:xfrm>
            <a:off x="2825225" y="4273775"/>
            <a:ext cx="2025650" cy="915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router with DHCP </a:t>
            </a:r>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server built into </a:t>
            </a:r>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router</a:t>
            </a:r>
            <a:endParaRPr/>
          </a:p>
        </p:txBody>
      </p:sp>
      <p:sp>
        <p:nvSpPr>
          <p:cNvPr id="3466" name="Google Shape;3466;p66"/>
          <p:cNvSpPr/>
          <p:nvPr/>
        </p:nvSpPr>
        <p:spPr>
          <a:xfrm>
            <a:off x="5300138" y="2881537"/>
            <a:ext cx="5406278" cy="1306513"/>
          </a:xfrm>
          <a:prstGeom prst="rect">
            <a:avLst/>
          </a:prstGeom>
          <a:noFill/>
          <a:ln>
            <a:noFill/>
          </a:ln>
        </p:spPr>
        <p:txBody>
          <a:bodyPr anchorCtr="0" anchor="t" bIns="45700" lIns="91425" spcFirstLastPara="1" rIns="91425" wrap="square" tIns="45700">
            <a:noAutofit/>
          </a:bodyPr>
          <a:lstStyle/>
          <a:p>
            <a:pPr indent="-233363" lvl="0" marL="233363"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DHCP REQUEST message encapsulated in UDP, encapsulated in IP, encapsulated in Ethernet</a:t>
            </a:r>
            <a:endParaRPr/>
          </a:p>
        </p:txBody>
      </p:sp>
      <p:sp>
        <p:nvSpPr>
          <p:cNvPr id="3467" name="Google Shape;3467;p66"/>
          <p:cNvSpPr/>
          <p:nvPr/>
        </p:nvSpPr>
        <p:spPr>
          <a:xfrm>
            <a:off x="5319187" y="4127725"/>
            <a:ext cx="5450375" cy="1563687"/>
          </a:xfrm>
          <a:prstGeom prst="rect">
            <a:avLst/>
          </a:prstGeom>
          <a:noFill/>
          <a:ln>
            <a:noFill/>
          </a:ln>
        </p:spPr>
        <p:txBody>
          <a:bodyPr anchorCtr="0" anchor="t" bIns="45700" lIns="91425" spcFirstLastPara="1" rIns="91425" wrap="square" tIns="45700">
            <a:noAutofit/>
          </a:bodyPr>
          <a:lstStyle/>
          <a:p>
            <a:pPr indent="-233363" lvl="0" marL="233363"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Ethernet frame broadcast (dest: </a:t>
            </a:r>
            <a:r>
              <a:rPr b="0" i="0" lang="en-US" sz="1800" u="none" cap="none" strike="noStrike">
                <a:solidFill>
                  <a:srgbClr val="000000"/>
                </a:solidFill>
                <a:latin typeface="Calibri"/>
                <a:ea typeface="Calibri"/>
                <a:cs typeface="Calibri"/>
                <a:sym typeface="Calibri"/>
              </a:rPr>
              <a:t>FFFFFFFFFFFF</a:t>
            </a:r>
            <a:r>
              <a:rPr b="0" i="0" lang="en-US" sz="2400" u="none" cap="none" strike="noStrike">
                <a:solidFill>
                  <a:srgbClr val="000000"/>
                </a:solidFill>
                <a:latin typeface="Calibri"/>
                <a:ea typeface="Calibri"/>
                <a:cs typeface="Calibri"/>
                <a:sym typeface="Calibri"/>
              </a:rPr>
              <a:t>) on LAN, received at router running DHCP server</a:t>
            </a:r>
            <a:endParaRPr/>
          </a:p>
        </p:txBody>
      </p:sp>
      <p:sp>
        <p:nvSpPr>
          <p:cNvPr id="3468" name="Google Shape;3468;p66"/>
          <p:cNvSpPr/>
          <p:nvPr/>
        </p:nvSpPr>
        <p:spPr>
          <a:xfrm>
            <a:off x="5296963" y="5464400"/>
            <a:ext cx="5280602" cy="1292225"/>
          </a:xfrm>
          <a:prstGeom prst="rect">
            <a:avLst/>
          </a:prstGeom>
          <a:noFill/>
          <a:ln>
            <a:noFill/>
          </a:ln>
        </p:spPr>
        <p:txBody>
          <a:bodyPr anchorCtr="0" anchor="t" bIns="45700" lIns="91425" spcFirstLastPara="1" rIns="91425" wrap="square" tIns="45700">
            <a:noAutofit/>
          </a:bodyPr>
          <a:lstStyle/>
          <a:p>
            <a:pPr indent="-233363" lvl="0" marL="233363"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Ethernet demux’ed to IP demux’ed, UDP demux’ed to DHCP </a:t>
            </a:r>
            <a:endParaRPr/>
          </a:p>
        </p:txBody>
      </p:sp>
      <p:sp>
        <p:nvSpPr>
          <p:cNvPr id="3469" name="Google Shape;3469;p66"/>
          <p:cNvSpPr txBox="1"/>
          <p:nvPr/>
        </p:nvSpPr>
        <p:spPr>
          <a:xfrm>
            <a:off x="3590400" y="3591150"/>
            <a:ext cx="1047750" cy="517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168.1.1.1</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0" name="Google Shape;3470;p66"/>
          <p:cNvGrpSpPr/>
          <p:nvPr/>
        </p:nvGrpSpPr>
        <p:grpSpPr>
          <a:xfrm>
            <a:off x="2236197" y="2602137"/>
            <a:ext cx="855728" cy="627114"/>
            <a:chOff x="4417" y="878"/>
            <a:chExt cx="617" cy="466"/>
          </a:xfrm>
        </p:grpSpPr>
        <p:pic>
          <p:nvPicPr>
            <p:cNvPr descr="laptop_keyboard" id="3471" name="Google Shape;3471;p66"/>
            <p:cNvPicPr preferRelativeResize="0"/>
            <p:nvPr/>
          </p:nvPicPr>
          <p:blipFill rotWithShape="1">
            <a:blip r:embed="rId4">
              <a:alphaModFix/>
            </a:blip>
            <a:srcRect b="0" l="0" r="0" t="0"/>
            <a:stretch/>
          </p:blipFill>
          <p:spPr>
            <a:xfrm flipH="1" rot="109064">
              <a:off x="4420" y="1108"/>
              <a:ext cx="527" cy="228"/>
            </a:xfrm>
            <a:prstGeom prst="rect">
              <a:avLst/>
            </a:prstGeom>
            <a:noFill/>
            <a:ln>
              <a:noFill/>
            </a:ln>
          </p:spPr>
        </p:pic>
        <p:sp>
          <p:nvSpPr>
            <p:cNvPr id="3472" name="Google Shape;3472;p66"/>
            <p:cNvSpPr/>
            <p:nvPr/>
          </p:nvSpPr>
          <p:spPr>
            <a:xfrm>
              <a:off x="4595" y="888"/>
              <a:ext cx="424" cy="297"/>
            </a:xfrm>
            <a:custGeom>
              <a:rect b="b" l="l" r="r" t="t"/>
              <a:pathLst>
                <a:path extrusionOk="0" h="2442" w="2982">
                  <a:moveTo>
                    <a:pt x="540" y="0"/>
                  </a:moveTo>
                  <a:lnTo>
                    <a:pt x="0" y="1734"/>
                  </a:lnTo>
                  <a:lnTo>
                    <a:pt x="2394" y="2442"/>
                  </a:lnTo>
                  <a:lnTo>
                    <a:pt x="2982" y="318"/>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descr="screen" id="3473" name="Google Shape;3473;p66"/>
            <p:cNvPicPr preferRelativeResize="0"/>
            <p:nvPr/>
          </p:nvPicPr>
          <p:blipFill rotWithShape="1">
            <a:blip r:embed="rId5">
              <a:alphaModFix/>
            </a:blip>
            <a:srcRect b="0" l="0" r="0" t="0"/>
            <a:stretch/>
          </p:blipFill>
          <p:spPr>
            <a:xfrm>
              <a:off x="4616" y="895"/>
              <a:ext cx="385" cy="271"/>
            </a:xfrm>
            <a:prstGeom prst="rect">
              <a:avLst/>
            </a:prstGeom>
            <a:noFill/>
            <a:ln>
              <a:noFill/>
            </a:ln>
          </p:spPr>
        </p:pic>
        <p:sp>
          <p:nvSpPr>
            <p:cNvPr id="3474" name="Google Shape;3474;p66"/>
            <p:cNvSpPr/>
            <p:nvPr/>
          </p:nvSpPr>
          <p:spPr>
            <a:xfrm>
              <a:off x="4672" y="879"/>
              <a:ext cx="359" cy="5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75" name="Google Shape;3475;p66"/>
            <p:cNvSpPr/>
            <p:nvPr/>
          </p:nvSpPr>
          <p:spPr>
            <a:xfrm>
              <a:off x="4591" y="878"/>
              <a:ext cx="100" cy="23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76" name="Google Shape;3476;p66"/>
            <p:cNvSpPr/>
            <p:nvPr/>
          </p:nvSpPr>
          <p:spPr>
            <a:xfrm>
              <a:off x="4921" y="920"/>
              <a:ext cx="108" cy="26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77" name="Google Shape;3477;p66"/>
            <p:cNvSpPr/>
            <p:nvPr/>
          </p:nvSpPr>
          <p:spPr>
            <a:xfrm>
              <a:off x="4590" y="1097"/>
              <a:ext cx="394" cy="8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rgbClr val="FFFFF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78" name="Google Shape;3478;p66"/>
            <p:cNvSpPr/>
            <p:nvPr/>
          </p:nvSpPr>
          <p:spPr>
            <a:xfrm>
              <a:off x="4933" y="922"/>
              <a:ext cx="101" cy="266"/>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79" name="Google Shape;3479;p66"/>
            <p:cNvSpPr/>
            <p:nvPr/>
          </p:nvSpPr>
          <p:spPr>
            <a:xfrm>
              <a:off x="4590" y="1109"/>
              <a:ext cx="351" cy="8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480" name="Google Shape;3480;p66"/>
            <p:cNvGrpSpPr/>
            <p:nvPr/>
          </p:nvGrpSpPr>
          <p:grpSpPr>
            <a:xfrm>
              <a:off x="4584" y="1203"/>
              <a:ext cx="119" cy="53"/>
              <a:chOff x="1740" y="2642"/>
              <a:chExt cx="752" cy="327"/>
            </a:xfrm>
          </p:grpSpPr>
          <p:sp>
            <p:nvSpPr>
              <p:cNvPr id="3481" name="Google Shape;3481;p6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2" name="Google Shape;3482;p6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3" name="Google Shape;3483;p6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4" name="Google Shape;3484;p6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5" name="Google Shape;3485;p6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6" name="Google Shape;3486;p6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487" name="Google Shape;3487;p66"/>
            <p:cNvSpPr/>
            <p:nvPr/>
          </p:nvSpPr>
          <p:spPr>
            <a:xfrm>
              <a:off x="4788" y="1211"/>
              <a:ext cx="144" cy="11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8" name="Google Shape;3488;p66"/>
            <p:cNvSpPr/>
            <p:nvPr/>
          </p:nvSpPr>
          <p:spPr>
            <a:xfrm>
              <a:off x="4420" y="1220"/>
              <a:ext cx="369" cy="10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89" name="Google Shape;3489;p66"/>
            <p:cNvSpPr/>
            <p:nvPr/>
          </p:nvSpPr>
          <p:spPr>
            <a:xfrm>
              <a:off x="4420" y="1201"/>
              <a:ext cx="4" cy="21"/>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90" name="Google Shape;3490;p66"/>
            <p:cNvSpPr/>
            <p:nvPr/>
          </p:nvSpPr>
          <p:spPr>
            <a:xfrm>
              <a:off x="4421" y="1114"/>
              <a:ext cx="171" cy="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91" name="Google Shape;3491;p66"/>
            <p:cNvSpPr/>
            <p:nvPr/>
          </p:nvSpPr>
          <p:spPr>
            <a:xfrm>
              <a:off x="4432" y="1205"/>
              <a:ext cx="350" cy="1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92" name="Google Shape;3492;p66"/>
            <p:cNvSpPr/>
            <p:nvPr/>
          </p:nvSpPr>
          <p:spPr>
            <a:xfrm flipH="1" rot="10800000">
              <a:off x="4782" y="1198"/>
              <a:ext cx="142" cy="10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493" name="Google Shape;3493;p66"/>
          <p:cNvSpPr/>
          <p:nvPr/>
        </p:nvSpPr>
        <p:spPr>
          <a:xfrm>
            <a:off x="1093263" y="2729137"/>
            <a:ext cx="976312" cy="485775"/>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lnTo>
                  <a:pt x="16200" y="0"/>
                </a:lnTo>
                <a:close/>
              </a:path>
              <a:path extrusionOk="0" h="21600" w="21600">
                <a:moveTo>
                  <a:pt x="1350" y="5400"/>
                </a:moveTo>
                <a:lnTo>
                  <a:pt x="1350" y="16200"/>
                </a:lnTo>
                <a:lnTo>
                  <a:pt x="2700" y="16200"/>
                </a:lnTo>
                <a:lnTo>
                  <a:pt x="2700" y="5400"/>
                </a:lnTo>
                <a:lnTo>
                  <a:pt x="1350" y="5400"/>
                </a:lnTo>
                <a:close/>
              </a:path>
              <a:path extrusionOk="0" h="21600" w="21600">
                <a:moveTo>
                  <a:pt x="0" y="5400"/>
                </a:moveTo>
                <a:lnTo>
                  <a:pt x="0" y="16200"/>
                </a:lnTo>
                <a:lnTo>
                  <a:pt x="675" y="16200"/>
                </a:lnTo>
                <a:lnTo>
                  <a:pt x="675" y="5400"/>
                </a:lnTo>
                <a:lnTo>
                  <a:pt x="0" y="5400"/>
                </a:lnTo>
                <a:close/>
              </a:path>
            </a:pathLst>
          </a:cu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494" name="Google Shape;3494;p66"/>
          <p:cNvGrpSpPr/>
          <p:nvPr/>
        </p:nvGrpSpPr>
        <p:grpSpPr>
          <a:xfrm>
            <a:off x="1458388" y="1565500"/>
            <a:ext cx="976312" cy="1460500"/>
            <a:chOff x="651" y="681"/>
            <a:chExt cx="615" cy="920"/>
          </a:xfrm>
        </p:grpSpPr>
        <p:sp>
          <p:nvSpPr>
            <p:cNvPr id="3495" name="Google Shape;3495;p66"/>
            <p:cNvSpPr/>
            <p:nvPr/>
          </p:nvSpPr>
          <p:spPr>
            <a:xfrm>
              <a:off x="662" y="698"/>
              <a:ext cx="604" cy="903"/>
            </a:xfrm>
            <a:custGeom>
              <a:rect b="b" l="l" r="r" t="t"/>
              <a:pathLst>
                <a:path extrusionOk="0" h="903" w="604">
                  <a:moveTo>
                    <a:pt x="496" y="0"/>
                  </a:moveTo>
                  <a:lnTo>
                    <a:pt x="604" y="903"/>
                  </a:lnTo>
                  <a:lnTo>
                    <a:pt x="0" y="788"/>
                  </a:lnTo>
                  <a:lnTo>
                    <a:pt x="456" y="750"/>
                  </a:lnTo>
                  <a:lnTo>
                    <a:pt x="496" y="0"/>
                  </a:lnTo>
                  <a:close/>
                </a:path>
              </a:pathLst>
            </a:custGeom>
            <a:gradFill>
              <a:gsLst>
                <a:gs pos="0">
                  <a:srgbClr val="FFFFFF">
                    <a:alpha val="65882"/>
                  </a:srgbClr>
                </a:gs>
                <a:gs pos="100000">
                  <a:srgbClr val="000099">
                    <a:alpha val="66666"/>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496" name="Google Shape;3496;p66"/>
            <p:cNvGrpSpPr/>
            <p:nvPr/>
          </p:nvGrpSpPr>
          <p:grpSpPr>
            <a:xfrm>
              <a:off x="651" y="681"/>
              <a:ext cx="501" cy="828"/>
              <a:chOff x="569" y="2954"/>
              <a:chExt cx="501" cy="828"/>
            </a:xfrm>
          </p:grpSpPr>
          <p:sp>
            <p:nvSpPr>
              <p:cNvPr id="3497" name="Google Shape;3497;p66"/>
              <p:cNvSpPr/>
              <p:nvPr/>
            </p:nvSpPr>
            <p:spPr>
              <a:xfrm>
                <a:off x="576" y="2973"/>
                <a:ext cx="493" cy="790"/>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bl" dir="18900000" dist="38100">
                  <a:schemeClr val="dk1">
                    <a:alpha val="4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8" name="Google Shape;3498;p66"/>
              <p:cNvSpPr txBox="1"/>
              <p:nvPr/>
            </p:nvSpPr>
            <p:spPr>
              <a:xfrm>
                <a:off x="593" y="2954"/>
                <a:ext cx="477" cy="8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DHCP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Eth</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Phy</a:t>
                </a:r>
                <a:endParaRPr/>
              </a:p>
            </p:txBody>
          </p:sp>
          <p:cxnSp>
            <p:nvCxnSpPr>
              <p:cNvPr id="3499" name="Google Shape;3499;p66"/>
              <p:cNvCxnSpPr/>
              <p:nvPr/>
            </p:nvCxnSpPr>
            <p:spPr>
              <a:xfrm>
                <a:off x="578" y="3130"/>
                <a:ext cx="489" cy="0"/>
              </a:xfrm>
              <a:prstGeom prst="straightConnector1">
                <a:avLst/>
              </a:prstGeom>
              <a:noFill/>
              <a:ln cap="flat" cmpd="sng" w="9525">
                <a:solidFill>
                  <a:srgbClr val="000000"/>
                </a:solidFill>
                <a:prstDash val="solid"/>
                <a:round/>
                <a:headEnd len="med" w="med" type="none"/>
                <a:tailEnd len="med" w="med" type="none"/>
              </a:ln>
            </p:spPr>
          </p:cxnSp>
          <p:cxnSp>
            <p:nvCxnSpPr>
              <p:cNvPr id="3500" name="Google Shape;3500;p66"/>
              <p:cNvCxnSpPr/>
              <p:nvPr/>
            </p:nvCxnSpPr>
            <p:spPr>
              <a:xfrm>
                <a:off x="575" y="3289"/>
                <a:ext cx="489" cy="0"/>
              </a:xfrm>
              <a:prstGeom prst="straightConnector1">
                <a:avLst/>
              </a:prstGeom>
              <a:noFill/>
              <a:ln cap="flat" cmpd="sng" w="9525">
                <a:solidFill>
                  <a:srgbClr val="000000"/>
                </a:solidFill>
                <a:prstDash val="solid"/>
                <a:round/>
                <a:headEnd len="med" w="med" type="none"/>
                <a:tailEnd len="med" w="med" type="none"/>
              </a:ln>
            </p:spPr>
          </p:cxnSp>
          <p:cxnSp>
            <p:nvCxnSpPr>
              <p:cNvPr id="3501" name="Google Shape;3501;p66"/>
              <p:cNvCxnSpPr/>
              <p:nvPr/>
            </p:nvCxnSpPr>
            <p:spPr>
              <a:xfrm>
                <a:off x="572" y="3448"/>
                <a:ext cx="489" cy="0"/>
              </a:xfrm>
              <a:prstGeom prst="straightConnector1">
                <a:avLst/>
              </a:prstGeom>
              <a:noFill/>
              <a:ln cap="flat" cmpd="sng" w="9525">
                <a:solidFill>
                  <a:srgbClr val="000000"/>
                </a:solidFill>
                <a:prstDash val="solid"/>
                <a:round/>
                <a:headEnd len="med" w="med" type="none"/>
                <a:tailEnd len="med" w="med" type="none"/>
              </a:ln>
            </p:spPr>
          </p:cxnSp>
          <p:cxnSp>
            <p:nvCxnSpPr>
              <p:cNvPr id="3502" name="Google Shape;3502;p66"/>
              <p:cNvCxnSpPr/>
              <p:nvPr/>
            </p:nvCxnSpPr>
            <p:spPr>
              <a:xfrm>
                <a:off x="569" y="3607"/>
                <a:ext cx="489"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3503" name="Google Shape;3503;p66"/>
          <p:cNvGrpSpPr/>
          <p:nvPr/>
        </p:nvGrpSpPr>
        <p:grpSpPr>
          <a:xfrm>
            <a:off x="783700" y="1624237"/>
            <a:ext cx="544513" cy="244475"/>
            <a:chOff x="844" y="3337"/>
            <a:chExt cx="343" cy="154"/>
          </a:xfrm>
        </p:grpSpPr>
        <p:sp>
          <p:nvSpPr>
            <p:cNvPr id="3504" name="Google Shape;3504;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5" name="Google Shape;3505;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06" name="Google Shape;3506;p66"/>
          <p:cNvGrpSpPr/>
          <p:nvPr/>
        </p:nvGrpSpPr>
        <p:grpSpPr>
          <a:xfrm>
            <a:off x="329675" y="1643287"/>
            <a:ext cx="1081088" cy="1166813"/>
            <a:chOff x="42" y="744"/>
            <a:chExt cx="681" cy="735"/>
          </a:xfrm>
        </p:grpSpPr>
        <p:grpSp>
          <p:nvGrpSpPr>
            <p:cNvPr id="3507" name="Google Shape;3507;p66"/>
            <p:cNvGrpSpPr/>
            <p:nvPr/>
          </p:nvGrpSpPr>
          <p:grpSpPr>
            <a:xfrm>
              <a:off x="42" y="886"/>
              <a:ext cx="681" cy="468"/>
              <a:chOff x="42" y="886"/>
              <a:chExt cx="681" cy="468"/>
            </a:xfrm>
          </p:grpSpPr>
          <p:grpSp>
            <p:nvGrpSpPr>
              <p:cNvPr id="3508" name="Google Shape;3508;p66"/>
              <p:cNvGrpSpPr/>
              <p:nvPr/>
            </p:nvGrpSpPr>
            <p:grpSpPr>
              <a:xfrm>
                <a:off x="278" y="886"/>
                <a:ext cx="397" cy="154"/>
                <a:chOff x="740" y="3209"/>
                <a:chExt cx="397" cy="154"/>
              </a:xfrm>
            </p:grpSpPr>
            <p:grpSp>
              <p:nvGrpSpPr>
                <p:cNvPr id="3509" name="Google Shape;3509;p66"/>
                <p:cNvGrpSpPr/>
                <p:nvPr/>
              </p:nvGrpSpPr>
              <p:grpSpPr>
                <a:xfrm>
                  <a:off x="794" y="3209"/>
                  <a:ext cx="343" cy="154"/>
                  <a:chOff x="844" y="3337"/>
                  <a:chExt cx="343" cy="154"/>
                </a:xfrm>
              </p:grpSpPr>
              <p:sp>
                <p:nvSpPr>
                  <p:cNvPr id="3510" name="Google Shape;3510;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1" name="Google Shape;3511;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sp>
              <p:nvSpPr>
                <p:cNvPr id="3512" name="Google Shape;3512;p66"/>
                <p:cNvSpPr/>
                <p:nvPr/>
              </p:nvSpPr>
              <p:spPr>
                <a:xfrm>
                  <a:off x="750" y="3244"/>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3" name="Google Shape;3513;p66"/>
                <p:cNvSpPr/>
                <p:nvPr/>
              </p:nvSpPr>
              <p:spPr>
                <a:xfrm>
                  <a:off x="740" y="3238"/>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14" name="Google Shape;3514;p66"/>
              <p:cNvGrpSpPr/>
              <p:nvPr/>
            </p:nvGrpSpPr>
            <p:grpSpPr>
              <a:xfrm>
                <a:off x="278" y="1034"/>
                <a:ext cx="397" cy="154"/>
                <a:chOff x="836" y="3305"/>
                <a:chExt cx="397" cy="154"/>
              </a:xfrm>
            </p:grpSpPr>
            <p:grpSp>
              <p:nvGrpSpPr>
                <p:cNvPr id="3515" name="Google Shape;3515;p66"/>
                <p:cNvGrpSpPr/>
                <p:nvPr/>
              </p:nvGrpSpPr>
              <p:grpSpPr>
                <a:xfrm>
                  <a:off x="890" y="3305"/>
                  <a:ext cx="343" cy="154"/>
                  <a:chOff x="844" y="3337"/>
                  <a:chExt cx="343" cy="154"/>
                </a:xfrm>
              </p:grpSpPr>
              <p:sp>
                <p:nvSpPr>
                  <p:cNvPr id="3516" name="Google Shape;3516;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7" name="Google Shape;3517;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18" name="Google Shape;3518;p66"/>
                <p:cNvGrpSpPr/>
                <p:nvPr/>
              </p:nvGrpSpPr>
              <p:grpSpPr>
                <a:xfrm>
                  <a:off x="836" y="3334"/>
                  <a:ext cx="354" cy="94"/>
                  <a:chOff x="836" y="3334"/>
                  <a:chExt cx="354" cy="94"/>
                </a:xfrm>
              </p:grpSpPr>
              <p:sp>
                <p:nvSpPr>
                  <p:cNvPr id="3519" name="Google Shape;3519;p66"/>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0" name="Google Shape;3520;p66"/>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521" name="Google Shape;3521;p66"/>
              <p:cNvGrpSpPr/>
              <p:nvPr/>
            </p:nvGrpSpPr>
            <p:grpSpPr>
              <a:xfrm>
                <a:off x="165" y="1054"/>
                <a:ext cx="480" cy="112"/>
                <a:chOff x="627" y="3377"/>
                <a:chExt cx="480" cy="112"/>
              </a:xfrm>
            </p:grpSpPr>
            <p:sp>
              <p:nvSpPr>
                <p:cNvPr id="3522" name="Google Shape;3522;p66"/>
                <p:cNvSpPr/>
                <p:nvPr/>
              </p:nvSpPr>
              <p:spPr>
                <a:xfrm>
                  <a:off x="636" y="3388"/>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3" name="Google Shape;3523;p66"/>
                <p:cNvSpPr/>
                <p:nvPr/>
              </p:nvSpPr>
              <p:spPr>
                <a:xfrm>
                  <a:off x="627" y="3377"/>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24" name="Google Shape;3524;p66"/>
              <p:cNvGrpSpPr/>
              <p:nvPr/>
            </p:nvGrpSpPr>
            <p:grpSpPr>
              <a:xfrm>
                <a:off x="42" y="1200"/>
                <a:ext cx="681" cy="154"/>
                <a:chOff x="504" y="3523"/>
                <a:chExt cx="681" cy="154"/>
              </a:xfrm>
            </p:grpSpPr>
            <p:grpSp>
              <p:nvGrpSpPr>
                <p:cNvPr id="3525" name="Google Shape;3525;p66"/>
                <p:cNvGrpSpPr/>
                <p:nvPr/>
              </p:nvGrpSpPr>
              <p:grpSpPr>
                <a:xfrm>
                  <a:off x="623" y="3523"/>
                  <a:ext cx="510" cy="154"/>
                  <a:chOff x="723" y="3453"/>
                  <a:chExt cx="510" cy="154"/>
                </a:xfrm>
              </p:grpSpPr>
              <p:grpSp>
                <p:nvGrpSpPr>
                  <p:cNvPr id="3526" name="Google Shape;3526;p66"/>
                  <p:cNvGrpSpPr/>
                  <p:nvPr/>
                </p:nvGrpSpPr>
                <p:grpSpPr>
                  <a:xfrm>
                    <a:off x="836" y="3453"/>
                    <a:ext cx="397" cy="154"/>
                    <a:chOff x="836" y="3305"/>
                    <a:chExt cx="397" cy="154"/>
                  </a:xfrm>
                </p:grpSpPr>
                <p:grpSp>
                  <p:nvGrpSpPr>
                    <p:cNvPr id="3527" name="Google Shape;3527;p66"/>
                    <p:cNvGrpSpPr/>
                    <p:nvPr/>
                  </p:nvGrpSpPr>
                  <p:grpSpPr>
                    <a:xfrm>
                      <a:off x="890" y="3305"/>
                      <a:ext cx="343" cy="154"/>
                      <a:chOff x="844" y="3337"/>
                      <a:chExt cx="343" cy="154"/>
                    </a:xfrm>
                  </p:grpSpPr>
                  <p:sp>
                    <p:nvSpPr>
                      <p:cNvPr id="3528" name="Google Shape;3528;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9" name="Google Shape;3529;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30" name="Google Shape;3530;p66"/>
                    <p:cNvGrpSpPr/>
                    <p:nvPr/>
                  </p:nvGrpSpPr>
                  <p:grpSpPr>
                    <a:xfrm>
                      <a:off x="836" y="3334"/>
                      <a:ext cx="354" cy="94"/>
                      <a:chOff x="836" y="3334"/>
                      <a:chExt cx="354" cy="94"/>
                    </a:xfrm>
                  </p:grpSpPr>
                  <p:sp>
                    <p:nvSpPr>
                      <p:cNvPr id="3531" name="Google Shape;3531;p66"/>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2" name="Google Shape;3532;p66"/>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533" name="Google Shape;3533;p66"/>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4" name="Google Shape;3534;p66"/>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535" name="Google Shape;3535;p66"/>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6" name="Google Shape;3536;p66"/>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7" name="Google Shape;3537;p66"/>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538" name="Google Shape;3538;p66"/>
            <p:cNvSpPr/>
            <p:nvPr/>
          </p:nvSpPr>
          <p:spPr>
            <a:xfrm>
              <a:off x="384" y="744"/>
              <a:ext cx="240" cy="735"/>
            </a:xfrm>
            <a:prstGeom prst="downArrow">
              <a:avLst>
                <a:gd fmla="val 54167" name="adj1"/>
                <a:gd fmla="val 49170" name="adj2"/>
              </a:avLst>
            </a:prstGeom>
            <a:gradFill>
              <a:gsLst>
                <a:gs pos="0">
                  <a:srgbClr val="FF0000">
                    <a:alpha val="24705"/>
                  </a:srgbClr>
                </a:gs>
                <a:gs pos="100000">
                  <a:srgbClr val="FF0000">
                    <a:alpha val="24705"/>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39" name="Google Shape;3539;p66"/>
          <p:cNvGrpSpPr/>
          <p:nvPr/>
        </p:nvGrpSpPr>
        <p:grpSpPr>
          <a:xfrm>
            <a:off x="913875" y="2851375"/>
            <a:ext cx="1081088" cy="244475"/>
            <a:chOff x="504" y="3523"/>
            <a:chExt cx="681" cy="154"/>
          </a:xfrm>
        </p:grpSpPr>
        <p:grpSp>
          <p:nvGrpSpPr>
            <p:cNvPr id="3540" name="Google Shape;3540;p66"/>
            <p:cNvGrpSpPr/>
            <p:nvPr/>
          </p:nvGrpSpPr>
          <p:grpSpPr>
            <a:xfrm>
              <a:off x="623" y="3523"/>
              <a:ext cx="510" cy="154"/>
              <a:chOff x="723" y="3453"/>
              <a:chExt cx="510" cy="154"/>
            </a:xfrm>
          </p:grpSpPr>
          <p:grpSp>
            <p:nvGrpSpPr>
              <p:cNvPr id="3541" name="Google Shape;3541;p66"/>
              <p:cNvGrpSpPr/>
              <p:nvPr/>
            </p:nvGrpSpPr>
            <p:grpSpPr>
              <a:xfrm>
                <a:off x="836" y="3453"/>
                <a:ext cx="397" cy="154"/>
                <a:chOff x="836" y="3305"/>
                <a:chExt cx="397" cy="154"/>
              </a:xfrm>
            </p:grpSpPr>
            <p:grpSp>
              <p:nvGrpSpPr>
                <p:cNvPr id="3542" name="Google Shape;3542;p66"/>
                <p:cNvGrpSpPr/>
                <p:nvPr/>
              </p:nvGrpSpPr>
              <p:grpSpPr>
                <a:xfrm>
                  <a:off x="890" y="3305"/>
                  <a:ext cx="343" cy="154"/>
                  <a:chOff x="844" y="3337"/>
                  <a:chExt cx="343" cy="154"/>
                </a:xfrm>
              </p:grpSpPr>
              <p:sp>
                <p:nvSpPr>
                  <p:cNvPr id="3543" name="Google Shape;3543;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4" name="Google Shape;3544;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45" name="Google Shape;3545;p66"/>
                <p:cNvGrpSpPr/>
                <p:nvPr/>
              </p:nvGrpSpPr>
              <p:grpSpPr>
                <a:xfrm>
                  <a:off x="836" y="3334"/>
                  <a:ext cx="354" cy="94"/>
                  <a:chOff x="836" y="3334"/>
                  <a:chExt cx="354" cy="94"/>
                </a:xfrm>
              </p:grpSpPr>
              <p:sp>
                <p:nvSpPr>
                  <p:cNvPr id="3546" name="Google Shape;3546;p66"/>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7" name="Google Shape;3547;p66"/>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548" name="Google Shape;3548;p66"/>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9" name="Google Shape;3549;p66"/>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550" name="Google Shape;3550;p66"/>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1" name="Google Shape;3551;p66"/>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2" name="Google Shape;3552;p66"/>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53" name="Google Shape;3553;p66"/>
          <p:cNvGrpSpPr/>
          <p:nvPr/>
        </p:nvGrpSpPr>
        <p:grpSpPr>
          <a:xfrm>
            <a:off x="1740963" y="3543525"/>
            <a:ext cx="1316037" cy="1314450"/>
            <a:chOff x="931" y="1941"/>
            <a:chExt cx="829" cy="828"/>
          </a:xfrm>
        </p:grpSpPr>
        <p:sp>
          <p:nvSpPr>
            <p:cNvPr id="3554" name="Google Shape;3554;p66"/>
            <p:cNvSpPr/>
            <p:nvPr/>
          </p:nvSpPr>
          <p:spPr>
            <a:xfrm>
              <a:off x="1424" y="1965"/>
              <a:ext cx="336" cy="801"/>
            </a:xfrm>
            <a:custGeom>
              <a:rect b="b" l="l" r="r" t="t"/>
              <a:pathLst>
                <a:path extrusionOk="0" h="801" w="551">
                  <a:moveTo>
                    <a:pt x="14" y="0"/>
                  </a:moveTo>
                  <a:lnTo>
                    <a:pt x="551" y="402"/>
                  </a:lnTo>
                  <a:lnTo>
                    <a:pt x="6" y="801"/>
                  </a:lnTo>
                  <a:lnTo>
                    <a:pt x="13" y="535"/>
                  </a:lnTo>
                  <a:lnTo>
                    <a:pt x="0" y="371"/>
                  </a:lnTo>
                  <a:lnTo>
                    <a:pt x="14" y="0"/>
                  </a:lnTo>
                  <a:close/>
                </a:path>
              </a:pathLst>
            </a:custGeom>
            <a:gradFill>
              <a:gsLst>
                <a:gs pos="0">
                  <a:srgbClr val="FFFFFF">
                    <a:alpha val="64705"/>
                  </a:srgbClr>
                </a:gs>
                <a:gs pos="100000">
                  <a:srgbClr val="000099">
                    <a:alpha val="64705"/>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555" name="Google Shape;3555;p66"/>
            <p:cNvGrpSpPr/>
            <p:nvPr/>
          </p:nvGrpSpPr>
          <p:grpSpPr>
            <a:xfrm>
              <a:off x="931" y="1941"/>
              <a:ext cx="501" cy="828"/>
              <a:chOff x="569" y="2954"/>
              <a:chExt cx="501" cy="828"/>
            </a:xfrm>
          </p:grpSpPr>
          <p:sp>
            <p:nvSpPr>
              <p:cNvPr id="3556" name="Google Shape;3556;p66"/>
              <p:cNvSpPr/>
              <p:nvPr/>
            </p:nvSpPr>
            <p:spPr>
              <a:xfrm>
                <a:off x="576" y="2973"/>
                <a:ext cx="493" cy="790"/>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7" name="Google Shape;3557;p66"/>
              <p:cNvSpPr txBox="1"/>
              <p:nvPr/>
            </p:nvSpPr>
            <p:spPr>
              <a:xfrm>
                <a:off x="593" y="2954"/>
                <a:ext cx="477" cy="8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DHCP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Eth</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Phy</a:t>
                </a:r>
                <a:endParaRPr/>
              </a:p>
            </p:txBody>
          </p:sp>
          <p:cxnSp>
            <p:nvCxnSpPr>
              <p:cNvPr id="3558" name="Google Shape;3558;p66"/>
              <p:cNvCxnSpPr/>
              <p:nvPr/>
            </p:nvCxnSpPr>
            <p:spPr>
              <a:xfrm>
                <a:off x="578" y="3130"/>
                <a:ext cx="489" cy="0"/>
              </a:xfrm>
              <a:prstGeom prst="straightConnector1">
                <a:avLst/>
              </a:prstGeom>
              <a:noFill/>
              <a:ln cap="flat" cmpd="sng" w="9525">
                <a:solidFill>
                  <a:srgbClr val="000000"/>
                </a:solidFill>
                <a:prstDash val="solid"/>
                <a:round/>
                <a:headEnd len="med" w="med" type="none"/>
                <a:tailEnd len="med" w="med" type="none"/>
              </a:ln>
            </p:spPr>
          </p:cxnSp>
          <p:cxnSp>
            <p:nvCxnSpPr>
              <p:cNvPr id="3559" name="Google Shape;3559;p66"/>
              <p:cNvCxnSpPr/>
              <p:nvPr/>
            </p:nvCxnSpPr>
            <p:spPr>
              <a:xfrm>
                <a:off x="575" y="3289"/>
                <a:ext cx="489" cy="0"/>
              </a:xfrm>
              <a:prstGeom prst="straightConnector1">
                <a:avLst/>
              </a:prstGeom>
              <a:noFill/>
              <a:ln cap="flat" cmpd="sng" w="9525">
                <a:solidFill>
                  <a:srgbClr val="000000"/>
                </a:solidFill>
                <a:prstDash val="solid"/>
                <a:round/>
                <a:headEnd len="med" w="med" type="none"/>
                <a:tailEnd len="med" w="med" type="none"/>
              </a:ln>
            </p:spPr>
          </p:cxnSp>
          <p:cxnSp>
            <p:nvCxnSpPr>
              <p:cNvPr id="3560" name="Google Shape;3560;p66"/>
              <p:cNvCxnSpPr/>
              <p:nvPr/>
            </p:nvCxnSpPr>
            <p:spPr>
              <a:xfrm>
                <a:off x="572" y="3448"/>
                <a:ext cx="489" cy="0"/>
              </a:xfrm>
              <a:prstGeom prst="straightConnector1">
                <a:avLst/>
              </a:prstGeom>
              <a:noFill/>
              <a:ln cap="flat" cmpd="sng" w="9525">
                <a:solidFill>
                  <a:srgbClr val="000000"/>
                </a:solidFill>
                <a:prstDash val="solid"/>
                <a:round/>
                <a:headEnd len="med" w="med" type="none"/>
                <a:tailEnd len="med" w="med" type="none"/>
              </a:ln>
            </p:spPr>
          </p:cxnSp>
          <p:cxnSp>
            <p:nvCxnSpPr>
              <p:cNvPr id="3561" name="Google Shape;3561;p66"/>
              <p:cNvCxnSpPr/>
              <p:nvPr/>
            </p:nvCxnSpPr>
            <p:spPr>
              <a:xfrm>
                <a:off x="569" y="3607"/>
                <a:ext cx="489"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3562" name="Google Shape;3562;p66"/>
          <p:cNvGrpSpPr/>
          <p:nvPr/>
        </p:nvGrpSpPr>
        <p:grpSpPr>
          <a:xfrm>
            <a:off x="602725" y="3443512"/>
            <a:ext cx="1081088" cy="1217613"/>
            <a:chOff x="1404" y="3105"/>
            <a:chExt cx="681" cy="767"/>
          </a:xfrm>
        </p:grpSpPr>
        <p:grpSp>
          <p:nvGrpSpPr>
            <p:cNvPr id="3563" name="Google Shape;3563;p66"/>
            <p:cNvGrpSpPr/>
            <p:nvPr/>
          </p:nvGrpSpPr>
          <p:grpSpPr>
            <a:xfrm>
              <a:off x="1404" y="3355"/>
              <a:ext cx="681" cy="468"/>
              <a:chOff x="42" y="886"/>
              <a:chExt cx="681" cy="468"/>
            </a:xfrm>
          </p:grpSpPr>
          <p:grpSp>
            <p:nvGrpSpPr>
              <p:cNvPr id="3564" name="Google Shape;3564;p66"/>
              <p:cNvGrpSpPr/>
              <p:nvPr/>
            </p:nvGrpSpPr>
            <p:grpSpPr>
              <a:xfrm>
                <a:off x="278" y="886"/>
                <a:ext cx="397" cy="154"/>
                <a:chOff x="740" y="3209"/>
                <a:chExt cx="397" cy="154"/>
              </a:xfrm>
            </p:grpSpPr>
            <p:grpSp>
              <p:nvGrpSpPr>
                <p:cNvPr id="3565" name="Google Shape;3565;p66"/>
                <p:cNvGrpSpPr/>
                <p:nvPr/>
              </p:nvGrpSpPr>
              <p:grpSpPr>
                <a:xfrm>
                  <a:off x="794" y="3209"/>
                  <a:ext cx="343" cy="154"/>
                  <a:chOff x="844" y="3337"/>
                  <a:chExt cx="343" cy="154"/>
                </a:xfrm>
              </p:grpSpPr>
              <p:sp>
                <p:nvSpPr>
                  <p:cNvPr id="3566" name="Google Shape;3566;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7" name="Google Shape;3567;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sp>
              <p:nvSpPr>
                <p:cNvPr id="3568" name="Google Shape;3568;p66"/>
                <p:cNvSpPr/>
                <p:nvPr/>
              </p:nvSpPr>
              <p:spPr>
                <a:xfrm>
                  <a:off x="750" y="3244"/>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9" name="Google Shape;3569;p66"/>
                <p:cNvSpPr/>
                <p:nvPr/>
              </p:nvSpPr>
              <p:spPr>
                <a:xfrm>
                  <a:off x="740" y="3238"/>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70" name="Google Shape;3570;p66"/>
              <p:cNvGrpSpPr/>
              <p:nvPr/>
            </p:nvGrpSpPr>
            <p:grpSpPr>
              <a:xfrm>
                <a:off x="278" y="1034"/>
                <a:ext cx="397" cy="154"/>
                <a:chOff x="836" y="3305"/>
                <a:chExt cx="397" cy="154"/>
              </a:xfrm>
            </p:grpSpPr>
            <p:grpSp>
              <p:nvGrpSpPr>
                <p:cNvPr id="3571" name="Google Shape;3571;p66"/>
                <p:cNvGrpSpPr/>
                <p:nvPr/>
              </p:nvGrpSpPr>
              <p:grpSpPr>
                <a:xfrm>
                  <a:off x="890" y="3305"/>
                  <a:ext cx="343" cy="154"/>
                  <a:chOff x="844" y="3337"/>
                  <a:chExt cx="343" cy="154"/>
                </a:xfrm>
              </p:grpSpPr>
              <p:sp>
                <p:nvSpPr>
                  <p:cNvPr id="3572" name="Google Shape;3572;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3" name="Google Shape;3573;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74" name="Google Shape;3574;p66"/>
                <p:cNvGrpSpPr/>
                <p:nvPr/>
              </p:nvGrpSpPr>
              <p:grpSpPr>
                <a:xfrm>
                  <a:off x="836" y="3334"/>
                  <a:ext cx="354" cy="94"/>
                  <a:chOff x="836" y="3334"/>
                  <a:chExt cx="354" cy="94"/>
                </a:xfrm>
              </p:grpSpPr>
              <p:sp>
                <p:nvSpPr>
                  <p:cNvPr id="3575" name="Google Shape;3575;p66"/>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6" name="Google Shape;3576;p66"/>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577" name="Google Shape;3577;p66"/>
              <p:cNvGrpSpPr/>
              <p:nvPr/>
            </p:nvGrpSpPr>
            <p:grpSpPr>
              <a:xfrm>
                <a:off x="165" y="1054"/>
                <a:ext cx="480" cy="112"/>
                <a:chOff x="627" y="3377"/>
                <a:chExt cx="480" cy="112"/>
              </a:xfrm>
            </p:grpSpPr>
            <p:sp>
              <p:nvSpPr>
                <p:cNvPr id="3578" name="Google Shape;3578;p66"/>
                <p:cNvSpPr/>
                <p:nvPr/>
              </p:nvSpPr>
              <p:spPr>
                <a:xfrm>
                  <a:off x="636" y="3388"/>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9" name="Google Shape;3579;p66"/>
                <p:cNvSpPr/>
                <p:nvPr/>
              </p:nvSpPr>
              <p:spPr>
                <a:xfrm>
                  <a:off x="627" y="3377"/>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80" name="Google Shape;3580;p66"/>
              <p:cNvGrpSpPr/>
              <p:nvPr/>
            </p:nvGrpSpPr>
            <p:grpSpPr>
              <a:xfrm>
                <a:off x="42" y="1200"/>
                <a:ext cx="681" cy="154"/>
                <a:chOff x="504" y="3523"/>
                <a:chExt cx="681" cy="154"/>
              </a:xfrm>
            </p:grpSpPr>
            <p:grpSp>
              <p:nvGrpSpPr>
                <p:cNvPr id="3581" name="Google Shape;3581;p66"/>
                <p:cNvGrpSpPr/>
                <p:nvPr/>
              </p:nvGrpSpPr>
              <p:grpSpPr>
                <a:xfrm>
                  <a:off x="623" y="3523"/>
                  <a:ext cx="510" cy="154"/>
                  <a:chOff x="723" y="3453"/>
                  <a:chExt cx="510" cy="154"/>
                </a:xfrm>
              </p:grpSpPr>
              <p:grpSp>
                <p:nvGrpSpPr>
                  <p:cNvPr id="3582" name="Google Shape;3582;p66"/>
                  <p:cNvGrpSpPr/>
                  <p:nvPr/>
                </p:nvGrpSpPr>
                <p:grpSpPr>
                  <a:xfrm>
                    <a:off x="836" y="3453"/>
                    <a:ext cx="397" cy="154"/>
                    <a:chOff x="836" y="3305"/>
                    <a:chExt cx="397" cy="154"/>
                  </a:xfrm>
                </p:grpSpPr>
                <p:grpSp>
                  <p:nvGrpSpPr>
                    <p:cNvPr id="3583" name="Google Shape;3583;p66"/>
                    <p:cNvGrpSpPr/>
                    <p:nvPr/>
                  </p:nvGrpSpPr>
                  <p:grpSpPr>
                    <a:xfrm>
                      <a:off x="890" y="3305"/>
                      <a:ext cx="343" cy="154"/>
                      <a:chOff x="844" y="3337"/>
                      <a:chExt cx="343" cy="154"/>
                    </a:xfrm>
                  </p:grpSpPr>
                  <p:sp>
                    <p:nvSpPr>
                      <p:cNvPr id="3584" name="Google Shape;3584;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5" name="Google Shape;3585;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586" name="Google Shape;3586;p66"/>
                    <p:cNvGrpSpPr/>
                    <p:nvPr/>
                  </p:nvGrpSpPr>
                  <p:grpSpPr>
                    <a:xfrm>
                      <a:off x="836" y="3334"/>
                      <a:ext cx="354" cy="94"/>
                      <a:chOff x="836" y="3334"/>
                      <a:chExt cx="354" cy="94"/>
                    </a:xfrm>
                  </p:grpSpPr>
                  <p:sp>
                    <p:nvSpPr>
                      <p:cNvPr id="3587" name="Google Shape;3587;p66"/>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8" name="Google Shape;3588;p66"/>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589" name="Google Shape;3589;p66"/>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0" name="Google Shape;3590;p66"/>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591" name="Google Shape;3591;p66"/>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2" name="Google Shape;3592;p66"/>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3" name="Google Shape;3593;p66"/>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594" name="Google Shape;3594;p66"/>
            <p:cNvSpPr/>
            <p:nvPr/>
          </p:nvSpPr>
          <p:spPr>
            <a:xfrm rot="10800000">
              <a:off x="1727" y="3105"/>
              <a:ext cx="240" cy="767"/>
            </a:xfrm>
            <a:prstGeom prst="downArrow">
              <a:avLst>
                <a:gd fmla="val 54167" name="adj1"/>
                <a:gd fmla="val 51311" name="adj2"/>
              </a:avLst>
            </a:prstGeom>
            <a:gradFill>
              <a:gsLst>
                <a:gs pos="0">
                  <a:srgbClr val="FF0000">
                    <a:alpha val="24705"/>
                  </a:srgbClr>
                </a:gs>
                <a:gs pos="100000">
                  <a:srgbClr val="FF0000">
                    <a:alpha val="24705"/>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595" name="Google Shape;3595;p66"/>
            <p:cNvGrpSpPr/>
            <p:nvPr/>
          </p:nvGrpSpPr>
          <p:grpSpPr>
            <a:xfrm>
              <a:off x="1695" y="3227"/>
              <a:ext cx="343" cy="154"/>
              <a:chOff x="844" y="3337"/>
              <a:chExt cx="343" cy="154"/>
            </a:xfrm>
          </p:grpSpPr>
          <p:sp>
            <p:nvSpPr>
              <p:cNvPr id="3596" name="Google Shape;3596;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7" name="Google Shape;3597;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grpSp>
        <p:nvGrpSpPr>
          <p:cNvPr id="3598" name="Google Shape;3598;p66"/>
          <p:cNvGrpSpPr/>
          <p:nvPr/>
        </p:nvGrpSpPr>
        <p:grpSpPr>
          <a:xfrm>
            <a:off x="1066275" y="3640362"/>
            <a:ext cx="544513" cy="244475"/>
            <a:chOff x="844" y="3337"/>
            <a:chExt cx="343" cy="154"/>
          </a:xfrm>
        </p:grpSpPr>
        <p:sp>
          <p:nvSpPr>
            <p:cNvPr id="3599" name="Google Shape;3599;p66"/>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0" name="Google Shape;3600;p66"/>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601" name="Google Shape;3601;p66"/>
          <p:cNvGrpSpPr/>
          <p:nvPr/>
        </p:nvGrpSpPr>
        <p:grpSpPr>
          <a:xfrm>
            <a:off x="2969688" y="3637187"/>
            <a:ext cx="423862" cy="647700"/>
            <a:chOff x="4140" y="429"/>
            <a:chExt cx="1425" cy="2396"/>
          </a:xfrm>
        </p:grpSpPr>
        <p:sp>
          <p:nvSpPr>
            <p:cNvPr id="3602" name="Google Shape;3602;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03" name="Google Shape;3603;p66"/>
            <p:cNvSpPr/>
            <p:nvPr/>
          </p:nvSpPr>
          <p:spPr>
            <a:xfrm>
              <a:off x="4204" y="429"/>
              <a:ext cx="1051"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4" name="Google Shape;3604;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05" name="Google Shape;3605;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06" name="Google Shape;3606;p66"/>
            <p:cNvSpPr/>
            <p:nvPr/>
          </p:nvSpPr>
          <p:spPr>
            <a:xfrm>
              <a:off x="4209" y="693"/>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607" name="Google Shape;3607;p66"/>
            <p:cNvGrpSpPr/>
            <p:nvPr/>
          </p:nvGrpSpPr>
          <p:grpSpPr>
            <a:xfrm>
              <a:off x="4748" y="670"/>
              <a:ext cx="582" cy="141"/>
              <a:chOff x="613" y="2570"/>
              <a:chExt cx="726" cy="135"/>
            </a:xfrm>
          </p:grpSpPr>
          <p:sp>
            <p:nvSpPr>
              <p:cNvPr id="3608" name="Google Shape;3608;p66"/>
              <p:cNvSpPr/>
              <p:nvPr/>
            </p:nvSpPr>
            <p:spPr>
              <a:xfrm>
                <a:off x="613" y="2570"/>
                <a:ext cx="726" cy="135"/>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9" name="Google Shape;3609;p66"/>
              <p:cNvSpPr/>
              <p:nvPr/>
            </p:nvSpPr>
            <p:spPr>
              <a:xfrm>
                <a:off x="627" y="2587"/>
                <a:ext cx="693"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10" name="Google Shape;3610;p66"/>
            <p:cNvSpPr/>
            <p:nvPr/>
          </p:nvSpPr>
          <p:spPr>
            <a:xfrm>
              <a:off x="4225" y="1016"/>
              <a:ext cx="592"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611" name="Google Shape;3611;p66"/>
            <p:cNvGrpSpPr/>
            <p:nvPr/>
          </p:nvGrpSpPr>
          <p:grpSpPr>
            <a:xfrm>
              <a:off x="4749" y="993"/>
              <a:ext cx="582" cy="135"/>
              <a:chOff x="616" y="2567"/>
              <a:chExt cx="726" cy="140"/>
            </a:xfrm>
          </p:grpSpPr>
          <p:sp>
            <p:nvSpPr>
              <p:cNvPr id="3612" name="Google Shape;3612;p66"/>
              <p:cNvSpPr/>
              <p:nvPr/>
            </p:nvSpPr>
            <p:spPr>
              <a:xfrm>
                <a:off x="616" y="2567"/>
                <a:ext cx="726"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3" name="Google Shape;3613;p66"/>
              <p:cNvSpPr/>
              <p:nvPr/>
            </p:nvSpPr>
            <p:spPr>
              <a:xfrm>
                <a:off x="629" y="2585"/>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14" name="Google Shape;3614;p66"/>
            <p:cNvSpPr/>
            <p:nvPr/>
          </p:nvSpPr>
          <p:spPr>
            <a:xfrm>
              <a:off x="4215" y="1357"/>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5" name="Google Shape;3615;p66"/>
            <p:cNvSpPr/>
            <p:nvPr/>
          </p:nvSpPr>
          <p:spPr>
            <a:xfrm>
              <a:off x="4225" y="1656"/>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616" name="Google Shape;3616;p66"/>
            <p:cNvGrpSpPr/>
            <p:nvPr/>
          </p:nvGrpSpPr>
          <p:grpSpPr>
            <a:xfrm>
              <a:off x="4733" y="1627"/>
              <a:ext cx="587" cy="153"/>
              <a:chOff x="611" y="2568"/>
              <a:chExt cx="731" cy="141"/>
            </a:xfrm>
          </p:grpSpPr>
          <p:sp>
            <p:nvSpPr>
              <p:cNvPr id="3617" name="Google Shape;3617;p66"/>
              <p:cNvSpPr/>
              <p:nvPr/>
            </p:nvSpPr>
            <p:spPr>
              <a:xfrm>
                <a:off x="611" y="2568"/>
                <a:ext cx="731"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8" name="Google Shape;3618;p66"/>
              <p:cNvSpPr/>
              <p:nvPr/>
            </p:nvSpPr>
            <p:spPr>
              <a:xfrm>
                <a:off x="624" y="2584"/>
                <a:ext cx="69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19" name="Google Shape;3619;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620" name="Google Shape;3620;p66"/>
            <p:cNvGrpSpPr/>
            <p:nvPr/>
          </p:nvGrpSpPr>
          <p:grpSpPr>
            <a:xfrm>
              <a:off x="4737" y="1328"/>
              <a:ext cx="582" cy="147"/>
              <a:chOff x="612" y="2569"/>
              <a:chExt cx="725" cy="147"/>
            </a:xfrm>
          </p:grpSpPr>
          <p:sp>
            <p:nvSpPr>
              <p:cNvPr id="3621" name="Google Shape;3621;p66"/>
              <p:cNvSpPr/>
              <p:nvPr/>
            </p:nvSpPr>
            <p:spPr>
              <a:xfrm>
                <a:off x="612" y="2569"/>
                <a:ext cx="725" cy="14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2" name="Google Shape;3622;p66"/>
              <p:cNvSpPr/>
              <p:nvPr/>
            </p:nvSpPr>
            <p:spPr>
              <a:xfrm>
                <a:off x="626" y="2586"/>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23" name="Google Shape;3623;p66"/>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4" name="Google Shape;3624;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25" name="Google Shape;3625;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26" name="Google Shape;3626;p66"/>
            <p:cNvSpPr/>
            <p:nvPr/>
          </p:nvSpPr>
          <p:spPr>
            <a:xfrm>
              <a:off x="5517" y="2614"/>
              <a:ext cx="48"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7" name="Google Shape;3627;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28" name="Google Shape;3628;p66"/>
            <p:cNvSpPr/>
            <p:nvPr/>
          </p:nvSpPr>
          <p:spPr>
            <a:xfrm>
              <a:off x="4140" y="2678"/>
              <a:ext cx="1201" cy="147"/>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9" name="Google Shape;3629;p66"/>
            <p:cNvSpPr/>
            <p:nvPr/>
          </p:nvSpPr>
          <p:spPr>
            <a:xfrm>
              <a:off x="4204" y="2713"/>
              <a:ext cx="1073"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0" name="Google Shape;3630;p66"/>
            <p:cNvSpPr/>
            <p:nvPr/>
          </p:nvSpPr>
          <p:spPr>
            <a:xfrm>
              <a:off x="4305" y="2385"/>
              <a:ext cx="160"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1" name="Google Shape;3631;p66"/>
            <p:cNvSpPr/>
            <p:nvPr/>
          </p:nvSpPr>
          <p:spPr>
            <a:xfrm>
              <a:off x="4487" y="2385"/>
              <a:ext cx="160" cy="14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632" name="Google Shape;3632;p66"/>
            <p:cNvSpPr/>
            <p:nvPr/>
          </p:nvSpPr>
          <p:spPr>
            <a:xfrm>
              <a:off x="4663" y="2379"/>
              <a:ext cx="155"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3" name="Google Shape;3633;p66"/>
            <p:cNvSpPr/>
            <p:nvPr/>
          </p:nvSpPr>
          <p:spPr>
            <a:xfrm>
              <a:off x="5063" y="1833"/>
              <a:ext cx="85" cy="763"/>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500"/>
                                        <p:tgtEl>
                                          <p:spTgt spid="349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93"/>
                                        </p:tgtEl>
                                      </p:cBhvr>
                                    </p:animEffect>
                                    <p:set>
                                      <p:cBhvr>
                                        <p:cTn dur="1" fill="hold">
                                          <p:stCondLst>
                                            <p:cond delay="500"/>
                                          </p:stCondLst>
                                        </p:cTn>
                                        <p:tgtEl>
                                          <p:spTgt spid="34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500"/>
                                        <p:tgtEl>
                                          <p:spTgt spid="34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03"/>
                                        </p:tgtEl>
                                        <p:attrNameLst>
                                          <p:attrName>style.visibility</p:attrName>
                                        </p:attrNameLst>
                                      </p:cBhvr>
                                      <p:to>
                                        <p:strVal val="visible"/>
                                      </p:to>
                                    </p:set>
                                    <p:animEffect filter="fade" transition="in">
                                      <p:cBhvr>
                                        <p:cTn dur="500"/>
                                        <p:tgtEl>
                                          <p:spTgt spid="3503"/>
                                        </p:tgtEl>
                                      </p:cBhvr>
                                    </p:animEffect>
                                  </p:childTnLst>
                                </p:cTn>
                              </p:par>
                              <p:par>
                                <p:cTn fill="hold" nodeType="withEffect" presetClass="entr" presetID="1" presetSubtype="0">
                                  <p:stCondLst>
                                    <p:cond delay="0"/>
                                  </p:stCondLst>
                                  <p:childTnLst>
                                    <p:set>
                                      <p:cBhvr>
                                        <p:cTn dur="1" fill="hold">
                                          <p:stCondLst>
                                            <p:cond delay="0"/>
                                          </p:stCondLst>
                                        </p:cTn>
                                        <p:tgtEl>
                                          <p:spTgt spid="34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6"/>
                                        </p:tgtEl>
                                        <p:attrNameLst>
                                          <p:attrName>style.visibility</p:attrName>
                                        </p:attrNameLst>
                                      </p:cBhvr>
                                      <p:to>
                                        <p:strVal val="visible"/>
                                      </p:to>
                                    </p:set>
                                    <p:animEffect filter="fade" transition="in">
                                      <p:cBhvr>
                                        <p:cTn dur="500"/>
                                        <p:tgtEl>
                                          <p:spTgt spid="3506"/>
                                        </p:tgtEl>
                                      </p:cBhvr>
                                    </p:animEffect>
                                  </p:childTnLst>
                                </p:cTn>
                              </p:par>
                              <p:par>
                                <p:cTn fill="hold" nodeType="withEffect" presetClass="entr" presetID="1" presetSubtype="0">
                                  <p:stCondLst>
                                    <p:cond delay="0"/>
                                  </p:stCondLst>
                                  <p:childTnLst>
                                    <p:set>
                                      <p:cBhvr>
                                        <p:cTn dur="1" fill="hold">
                                          <p:stCondLst>
                                            <p:cond delay="0"/>
                                          </p:stCondLst>
                                        </p:cTn>
                                        <p:tgtEl>
                                          <p:spTgt spid="3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53"/>
                                        </p:tgtEl>
                                        <p:attrNameLst>
                                          <p:attrName>style.visibility</p:attrName>
                                        </p:attrNameLst>
                                      </p:cBhvr>
                                      <p:to>
                                        <p:strVal val="visible"/>
                                      </p:to>
                                    </p:set>
                                    <p:animEffect filter="fade" transition="in">
                                      <p:cBhvr>
                                        <p:cTn dur="500"/>
                                        <p:tgtEl>
                                          <p:spTgt spid="3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gtEl>
                                        <p:attrNameLst>
                                          <p:attrName>style.visibility</p:attrName>
                                        </p:attrNameLst>
                                      </p:cBhvr>
                                      <p:to>
                                        <p:strVal val="visible"/>
                                      </p:to>
                                    </p:set>
                                    <p:animEffect filter="fade" transition="in">
                                      <p:cBhvr>
                                        <p:cTn dur="1000"/>
                                        <p:tgtEl>
                                          <p:spTgt spid="3562"/>
                                        </p:tgtEl>
                                      </p:cBhvr>
                                    </p:animEffect>
                                  </p:childTnLst>
                                </p:cTn>
                              </p:par>
                              <p:par>
                                <p:cTn fill="hold" nodeType="withEffect" presetClass="exit" presetID="1" presetSubtype="0">
                                  <p:stCondLst>
                                    <p:cond delay="0"/>
                                  </p:stCondLst>
                                  <p:childTnLst>
                                    <p:set>
                                      <p:cBhvr>
                                        <p:cTn dur="1" fill="hold">
                                          <p:stCondLst>
                                            <p:cond delay="1"/>
                                          </p:stCondLst>
                                        </p:cTn>
                                        <p:tgtEl>
                                          <p:spTgt spid="353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1000"/>
                                  </p:stCondLst>
                                  <p:childTnLst>
                                    <p:set>
                                      <p:cBhvr>
                                        <p:cTn dur="1" fill="hold">
                                          <p:stCondLst>
                                            <p:cond delay="1"/>
                                          </p:stCondLst>
                                        </p:cTn>
                                        <p:tgtEl>
                                          <p:spTgt spid="35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68"/>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3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pic>
        <p:nvPicPr>
          <p:cNvPr descr="A close up of a logo&#10;&#10;Description automatically generated" id="3638" name="Google Shape;3638;p6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639" name="Google Shape;3639;p6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640" name="Google Shape;3640;p6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641" name="Google Shape;3641;p6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DHCP: example</a:t>
            </a:r>
            <a:endParaRPr/>
          </a:p>
        </p:txBody>
      </p:sp>
      <p:sp>
        <p:nvSpPr>
          <p:cNvPr id="3642" name="Google Shape;3642;p67"/>
          <p:cNvSpPr/>
          <p:nvPr/>
        </p:nvSpPr>
        <p:spPr>
          <a:xfrm>
            <a:off x="966844" y="1887770"/>
            <a:ext cx="3554412" cy="2754313"/>
          </a:xfrm>
          <a:custGeom>
            <a:rect b="b" l="l" r="r" t="t"/>
            <a:pathLst>
              <a:path extrusionOk="0" h="958" w="2406">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643" name="Google Shape;3643;p67"/>
          <p:cNvGrpSpPr/>
          <p:nvPr/>
        </p:nvGrpSpPr>
        <p:grpSpPr>
          <a:xfrm>
            <a:off x="3382621" y="3009391"/>
            <a:ext cx="918415" cy="390629"/>
            <a:chOff x="3668110" y="2448910"/>
            <a:chExt cx="3794234" cy="2165130"/>
          </a:xfrm>
        </p:grpSpPr>
        <p:sp>
          <p:nvSpPr>
            <p:cNvPr id="3644" name="Google Shape;3644;p6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45" name="Google Shape;3645;p6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646" name="Google Shape;3646;p67"/>
            <p:cNvGrpSpPr/>
            <p:nvPr/>
          </p:nvGrpSpPr>
          <p:grpSpPr>
            <a:xfrm>
              <a:off x="3941376" y="2603243"/>
              <a:ext cx="3202061" cy="1066110"/>
              <a:chOff x="7939341" y="3037317"/>
              <a:chExt cx="897649" cy="353919"/>
            </a:xfrm>
          </p:grpSpPr>
          <p:sp>
            <p:nvSpPr>
              <p:cNvPr id="3647" name="Google Shape;3647;p6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48" name="Google Shape;3648;p6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49" name="Google Shape;3649;p6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0" name="Google Shape;3650;p6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651" name="Google Shape;3651;p67"/>
          <p:cNvGrpSpPr/>
          <p:nvPr/>
        </p:nvGrpSpPr>
        <p:grpSpPr>
          <a:xfrm>
            <a:off x="2871624" y="3960160"/>
            <a:ext cx="1040553" cy="431082"/>
            <a:chOff x="7493876" y="2774731"/>
            <a:chExt cx="1481958" cy="894622"/>
          </a:xfrm>
        </p:grpSpPr>
        <p:sp>
          <p:nvSpPr>
            <p:cNvPr id="3652" name="Google Shape;3652;p6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653" name="Google Shape;3653;p6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654" name="Google Shape;3654;p67"/>
            <p:cNvGrpSpPr/>
            <p:nvPr/>
          </p:nvGrpSpPr>
          <p:grpSpPr>
            <a:xfrm>
              <a:off x="7713663" y="2848339"/>
              <a:ext cx="1042107" cy="425543"/>
              <a:chOff x="7786941" y="2884917"/>
              <a:chExt cx="897649" cy="353919"/>
            </a:xfrm>
          </p:grpSpPr>
          <p:sp>
            <p:nvSpPr>
              <p:cNvPr id="3655" name="Google Shape;3655;p6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6" name="Google Shape;3656;p6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7" name="Google Shape;3657;p6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8" name="Google Shape;3658;p6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3659" name="Google Shape;3659;p67"/>
          <p:cNvSpPr txBox="1"/>
          <p:nvPr/>
        </p:nvSpPr>
        <p:spPr>
          <a:xfrm>
            <a:off x="5230869" y="1617895"/>
            <a:ext cx="5216134" cy="1573213"/>
          </a:xfrm>
          <a:prstGeom prst="rect">
            <a:avLst/>
          </a:prstGeom>
          <a:noFill/>
          <a:ln>
            <a:noFill/>
          </a:ln>
        </p:spPr>
        <p:txBody>
          <a:bodyPr anchorCtr="0" anchor="t" bIns="45700" lIns="91425" spcFirstLastPara="1" rIns="91425" wrap="square" tIns="45700">
            <a:noAutofit/>
          </a:bodyPr>
          <a:lstStyle/>
          <a:p>
            <a:pPr indent="-233363" lvl="0" marL="233363"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DCP server formulates DHCP ACK containing client’s IP address, IP address of first-hop router for client, name &amp; IP address of DNS server</a:t>
            </a:r>
            <a:endParaRPr/>
          </a:p>
          <a:p>
            <a:pPr indent="-106363" lvl="0" marL="233363" marR="0" rtl="0" algn="l">
              <a:lnSpc>
                <a:spcPct val="85000"/>
              </a:lnSpc>
              <a:spcBef>
                <a:spcPts val="400"/>
              </a:spcBef>
              <a:spcAft>
                <a:spcPts val="0"/>
              </a:spcAft>
              <a:buClr>
                <a:srgbClr val="000099"/>
              </a:buClr>
              <a:buSzPts val="2000"/>
              <a:buFont typeface="Noto Sans Symbols"/>
              <a:buNone/>
            </a:pPr>
            <a:r>
              <a:t/>
            </a:r>
            <a:endParaRPr b="0" i="0" sz="2000" u="none" cap="none" strike="noStrike">
              <a:solidFill>
                <a:srgbClr val="000000"/>
              </a:solidFill>
              <a:latin typeface="Calibri"/>
              <a:ea typeface="Calibri"/>
              <a:cs typeface="Calibri"/>
              <a:sym typeface="Calibri"/>
            </a:endParaRPr>
          </a:p>
        </p:txBody>
      </p:sp>
      <p:cxnSp>
        <p:nvCxnSpPr>
          <p:cNvPr id="3660" name="Google Shape;3660;p67"/>
          <p:cNvCxnSpPr/>
          <p:nvPr/>
        </p:nvCxnSpPr>
        <p:spPr>
          <a:xfrm>
            <a:off x="2859144" y="3132369"/>
            <a:ext cx="555747" cy="2447"/>
          </a:xfrm>
          <a:prstGeom prst="straightConnector1">
            <a:avLst/>
          </a:prstGeom>
          <a:noFill/>
          <a:ln cap="flat" cmpd="sng" w="9525">
            <a:solidFill>
              <a:srgbClr val="000000"/>
            </a:solidFill>
            <a:prstDash val="solid"/>
            <a:round/>
            <a:headEnd len="med" w="med" type="none"/>
            <a:tailEnd len="med" w="med" type="none"/>
          </a:ln>
        </p:spPr>
      </p:cxnSp>
      <p:cxnSp>
        <p:nvCxnSpPr>
          <p:cNvPr id="3661" name="Google Shape;3661;p67"/>
          <p:cNvCxnSpPr/>
          <p:nvPr/>
        </p:nvCxnSpPr>
        <p:spPr>
          <a:xfrm flipH="1" rot="10800000">
            <a:off x="3490474" y="3393498"/>
            <a:ext cx="460375" cy="571501"/>
          </a:xfrm>
          <a:prstGeom prst="straightConnector1">
            <a:avLst/>
          </a:prstGeom>
          <a:noFill/>
          <a:ln cap="flat" cmpd="sng" w="9525">
            <a:solidFill>
              <a:srgbClr val="000000"/>
            </a:solidFill>
            <a:prstDash val="solid"/>
            <a:round/>
            <a:headEnd len="med" w="med" type="none"/>
            <a:tailEnd len="med" w="med" type="none"/>
          </a:ln>
        </p:spPr>
      </p:cxnSp>
      <p:sp>
        <p:nvSpPr>
          <p:cNvPr id="3662" name="Google Shape;3662;p67"/>
          <p:cNvSpPr/>
          <p:nvPr/>
        </p:nvSpPr>
        <p:spPr>
          <a:xfrm>
            <a:off x="5224518" y="3389545"/>
            <a:ext cx="5201651" cy="1362075"/>
          </a:xfrm>
          <a:prstGeom prst="rect">
            <a:avLst/>
          </a:prstGeom>
          <a:noFill/>
          <a:ln>
            <a:noFill/>
          </a:ln>
        </p:spPr>
        <p:txBody>
          <a:bodyPr anchorCtr="0" anchor="t" bIns="45700" lIns="91425" spcFirstLastPara="1" rIns="91425" wrap="square" tIns="45700">
            <a:noAutofit/>
          </a:bodyPr>
          <a:lstStyle/>
          <a:p>
            <a:pPr indent="-233363" lvl="0" marL="233363"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encapsulated DHCP server reply forwarded to client, demuxing up to DHCP at client</a:t>
            </a:r>
            <a:endParaRPr/>
          </a:p>
        </p:txBody>
      </p:sp>
      <p:grpSp>
        <p:nvGrpSpPr>
          <p:cNvPr id="3663" name="Google Shape;3663;p67"/>
          <p:cNvGrpSpPr/>
          <p:nvPr/>
        </p:nvGrpSpPr>
        <p:grpSpPr>
          <a:xfrm>
            <a:off x="2166928" y="2754545"/>
            <a:ext cx="855728" cy="627114"/>
            <a:chOff x="4417" y="878"/>
            <a:chExt cx="617" cy="466"/>
          </a:xfrm>
        </p:grpSpPr>
        <p:pic>
          <p:nvPicPr>
            <p:cNvPr descr="laptop_keyboard" id="3664" name="Google Shape;3664;p67"/>
            <p:cNvPicPr preferRelativeResize="0"/>
            <p:nvPr/>
          </p:nvPicPr>
          <p:blipFill rotWithShape="1">
            <a:blip r:embed="rId4">
              <a:alphaModFix/>
            </a:blip>
            <a:srcRect b="0" l="0" r="0" t="0"/>
            <a:stretch/>
          </p:blipFill>
          <p:spPr>
            <a:xfrm flipH="1" rot="109064">
              <a:off x="4420" y="1108"/>
              <a:ext cx="527" cy="228"/>
            </a:xfrm>
            <a:prstGeom prst="rect">
              <a:avLst/>
            </a:prstGeom>
            <a:noFill/>
            <a:ln>
              <a:noFill/>
            </a:ln>
          </p:spPr>
        </p:pic>
        <p:sp>
          <p:nvSpPr>
            <p:cNvPr id="3665" name="Google Shape;3665;p67"/>
            <p:cNvSpPr/>
            <p:nvPr/>
          </p:nvSpPr>
          <p:spPr>
            <a:xfrm>
              <a:off x="4595" y="888"/>
              <a:ext cx="424" cy="297"/>
            </a:xfrm>
            <a:custGeom>
              <a:rect b="b" l="l" r="r" t="t"/>
              <a:pathLst>
                <a:path extrusionOk="0" h="2442" w="2982">
                  <a:moveTo>
                    <a:pt x="540" y="0"/>
                  </a:moveTo>
                  <a:lnTo>
                    <a:pt x="0" y="1734"/>
                  </a:lnTo>
                  <a:lnTo>
                    <a:pt x="2394" y="2442"/>
                  </a:lnTo>
                  <a:lnTo>
                    <a:pt x="2982" y="318"/>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descr="screen" id="3666" name="Google Shape;3666;p67"/>
            <p:cNvPicPr preferRelativeResize="0"/>
            <p:nvPr/>
          </p:nvPicPr>
          <p:blipFill rotWithShape="1">
            <a:blip r:embed="rId5">
              <a:alphaModFix/>
            </a:blip>
            <a:srcRect b="0" l="0" r="0" t="0"/>
            <a:stretch/>
          </p:blipFill>
          <p:spPr>
            <a:xfrm>
              <a:off x="4616" y="895"/>
              <a:ext cx="385" cy="271"/>
            </a:xfrm>
            <a:prstGeom prst="rect">
              <a:avLst/>
            </a:prstGeom>
            <a:noFill/>
            <a:ln>
              <a:noFill/>
            </a:ln>
          </p:spPr>
        </p:pic>
        <p:sp>
          <p:nvSpPr>
            <p:cNvPr id="3667" name="Google Shape;3667;p67"/>
            <p:cNvSpPr/>
            <p:nvPr/>
          </p:nvSpPr>
          <p:spPr>
            <a:xfrm>
              <a:off x="4672" y="879"/>
              <a:ext cx="359" cy="5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68" name="Google Shape;3668;p67"/>
            <p:cNvSpPr/>
            <p:nvPr/>
          </p:nvSpPr>
          <p:spPr>
            <a:xfrm>
              <a:off x="4591" y="878"/>
              <a:ext cx="100" cy="23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69" name="Google Shape;3669;p67"/>
            <p:cNvSpPr/>
            <p:nvPr/>
          </p:nvSpPr>
          <p:spPr>
            <a:xfrm>
              <a:off x="4921" y="920"/>
              <a:ext cx="108" cy="26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0" name="Google Shape;3670;p67"/>
            <p:cNvSpPr/>
            <p:nvPr/>
          </p:nvSpPr>
          <p:spPr>
            <a:xfrm>
              <a:off x="4590" y="1097"/>
              <a:ext cx="394" cy="8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rgbClr val="FFFFF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1" name="Google Shape;3671;p67"/>
            <p:cNvSpPr/>
            <p:nvPr/>
          </p:nvSpPr>
          <p:spPr>
            <a:xfrm>
              <a:off x="4933" y="922"/>
              <a:ext cx="101" cy="266"/>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2" name="Google Shape;3672;p67"/>
            <p:cNvSpPr/>
            <p:nvPr/>
          </p:nvSpPr>
          <p:spPr>
            <a:xfrm>
              <a:off x="4590" y="1109"/>
              <a:ext cx="351" cy="8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673" name="Google Shape;3673;p67"/>
            <p:cNvGrpSpPr/>
            <p:nvPr/>
          </p:nvGrpSpPr>
          <p:grpSpPr>
            <a:xfrm>
              <a:off x="4584" y="1203"/>
              <a:ext cx="119" cy="53"/>
              <a:chOff x="1740" y="2642"/>
              <a:chExt cx="752" cy="327"/>
            </a:xfrm>
          </p:grpSpPr>
          <p:sp>
            <p:nvSpPr>
              <p:cNvPr id="3674" name="Google Shape;3674;p6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5" name="Google Shape;3675;p6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6" name="Google Shape;3676;p6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7" name="Google Shape;3677;p6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8" name="Google Shape;3678;p6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79" name="Google Shape;3679;p6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680" name="Google Shape;3680;p67"/>
            <p:cNvSpPr/>
            <p:nvPr/>
          </p:nvSpPr>
          <p:spPr>
            <a:xfrm>
              <a:off x="4788" y="1211"/>
              <a:ext cx="144" cy="11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81" name="Google Shape;3681;p67"/>
            <p:cNvSpPr/>
            <p:nvPr/>
          </p:nvSpPr>
          <p:spPr>
            <a:xfrm>
              <a:off x="4420" y="1220"/>
              <a:ext cx="369" cy="10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82" name="Google Shape;3682;p67"/>
            <p:cNvSpPr/>
            <p:nvPr/>
          </p:nvSpPr>
          <p:spPr>
            <a:xfrm>
              <a:off x="4420" y="1201"/>
              <a:ext cx="4" cy="21"/>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83" name="Google Shape;3683;p67"/>
            <p:cNvSpPr/>
            <p:nvPr/>
          </p:nvSpPr>
          <p:spPr>
            <a:xfrm>
              <a:off x="4421" y="1114"/>
              <a:ext cx="171" cy="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84" name="Google Shape;3684;p67"/>
            <p:cNvSpPr/>
            <p:nvPr/>
          </p:nvSpPr>
          <p:spPr>
            <a:xfrm>
              <a:off x="4432" y="1205"/>
              <a:ext cx="350" cy="1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85" name="Google Shape;3685;p67"/>
            <p:cNvSpPr/>
            <p:nvPr/>
          </p:nvSpPr>
          <p:spPr>
            <a:xfrm flipH="1" rot="10800000">
              <a:off x="4782" y="1198"/>
              <a:ext cx="142" cy="10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686" name="Google Shape;3686;p67"/>
          <p:cNvSpPr txBox="1"/>
          <p:nvPr/>
        </p:nvSpPr>
        <p:spPr>
          <a:xfrm>
            <a:off x="2755956" y="4426183"/>
            <a:ext cx="2025650" cy="915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router with DHCP </a:t>
            </a:r>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server built into </a:t>
            </a:r>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router</a:t>
            </a:r>
            <a:endParaRPr/>
          </a:p>
        </p:txBody>
      </p:sp>
      <p:grpSp>
        <p:nvGrpSpPr>
          <p:cNvPr id="3687" name="Google Shape;3687;p67"/>
          <p:cNvGrpSpPr/>
          <p:nvPr/>
        </p:nvGrpSpPr>
        <p:grpSpPr>
          <a:xfrm>
            <a:off x="546156" y="3778483"/>
            <a:ext cx="1081088" cy="1166812"/>
            <a:chOff x="42" y="744"/>
            <a:chExt cx="681" cy="735"/>
          </a:xfrm>
        </p:grpSpPr>
        <p:grpSp>
          <p:nvGrpSpPr>
            <p:cNvPr id="3688" name="Google Shape;3688;p67"/>
            <p:cNvGrpSpPr/>
            <p:nvPr/>
          </p:nvGrpSpPr>
          <p:grpSpPr>
            <a:xfrm>
              <a:off x="42" y="886"/>
              <a:ext cx="681" cy="468"/>
              <a:chOff x="42" y="886"/>
              <a:chExt cx="681" cy="468"/>
            </a:xfrm>
          </p:grpSpPr>
          <p:grpSp>
            <p:nvGrpSpPr>
              <p:cNvPr id="3689" name="Google Shape;3689;p67"/>
              <p:cNvGrpSpPr/>
              <p:nvPr/>
            </p:nvGrpSpPr>
            <p:grpSpPr>
              <a:xfrm>
                <a:off x="278" y="886"/>
                <a:ext cx="397" cy="154"/>
                <a:chOff x="740" y="3209"/>
                <a:chExt cx="397" cy="154"/>
              </a:xfrm>
            </p:grpSpPr>
            <p:grpSp>
              <p:nvGrpSpPr>
                <p:cNvPr id="3690" name="Google Shape;3690;p67"/>
                <p:cNvGrpSpPr/>
                <p:nvPr/>
              </p:nvGrpSpPr>
              <p:grpSpPr>
                <a:xfrm>
                  <a:off x="794" y="3209"/>
                  <a:ext cx="343" cy="154"/>
                  <a:chOff x="844" y="3337"/>
                  <a:chExt cx="343" cy="154"/>
                </a:xfrm>
              </p:grpSpPr>
              <p:sp>
                <p:nvSpPr>
                  <p:cNvPr id="3691" name="Google Shape;3691;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2" name="Google Shape;3692;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sp>
              <p:nvSpPr>
                <p:cNvPr id="3693" name="Google Shape;3693;p67"/>
                <p:cNvSpPr/>
                <p:nvPr/>
              </p:nvSpPr>
              <p:spPr>
                <a:xfrm>
                  <a:off x="750" y="3244"/>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4" name="Google Shape;3694;p67"/>
                <p:cNvSpPr/>
                <p:nvPr/>
              </p:nvSpPr>
              <p:spPr>
                <a:xfrm>
                  <a:off x="740" y="3238"/>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695" name="Google Shape;3695;p67"/>
              <p:cNvGrpSpPr/>
              <p:nvPr/>
            </p:nvGrpSpPr>
            <p:grpSpPr>
              <a:xfrm>
                <a:off x="278" y="1034"/>
                <a:ext cx="397" cy="154"/>
                <a:chOff x="836" y="3305"/>
                <a:chExt cx="397" cy="154"/>
              </a:xfrm>
            </p:grpSpPr>
            <p:grpSp>
              <p:nvGrpSpPr>
                <p:cNvPr id="3696" name="Google Shape;3696;p67"/>
                <p:cNvGrpSpPr/>
                <p:nvPr/>
              </p:nvGrpSpPr>
              <p:grpSpPr>
                <a:xfrm>
                  <a:off x="890" y="3305"/>
                  <a:ext cx="343" cy="154"/>
                  <a:chOff x="844" y="3337"/>
                  <a:chExt cx="343" cy="154"/>
                </a:xfrm>
              </p:grpSpPr>
              <p:sp>
                <p:nvSpPr>
                  <p:cNvPr id="3697" name="Google Shape;3697;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8" name="Google Shape;3698;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699" name="Google Shape;3699;p67"/>
                <p:cNvGrpSpPr/>
                <p:nvPr/>
              </p:nvGrpSpPr>
              <p:grpSpPr>
                <a:xfrm>
                  <a:off x="836" y="3334"/>
                  <a:ext cx="354" cy="94"/>
                  <a:chOff x="836" y="3334"/>
                  <a:chExt cx="354" cy="94"/>
                </a:xfrm>
              </p:grpSpPr>
              <p:sp>
                <p:nvSpPr>
                  <p:cNvPr id="3700" name="Google Shape;3700;p67"/>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1" name="Google Shape;3701;p67"/>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702" name="Google Shape;3702;p67"/>
              <p:cNvGrpSpPr/>
              <p:nvPr/>
            </p:nvGrpSpPr>
            <p:grpSpPr>
              <a:xfrm>
                <a:off x="165" y="1054"/>
                <a:ext cx="480" cy="112"/>
                <a:chOff x="627" y="3377"/>
                <a:chExt cx="480" cy="112"/>
              </a:xfrm>
            </p:grpSpPr>
            <p:sp>
              <p:nvSpPr>
                <p:cNvPr id="3703" name="Google Shape;3703;p67"/>
                <p:cNvSpPr/>
                <p:nvPr/>
              </p:nvSpPr>
              <p:spPr>
                <a:xfrm>
                  <a:off x="636" y="3388"/>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4" name="Google Shape;3704;p67"/>
                <p:cNvSpPr/>
                <p:nvPr/>
              </p:nvSpPr>
              <p:spPr>
                <a:xfrm>
                  <a:off x="627" y="3377"/>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05" name="Google Shape;3705;p67"/>
              <p:cNvGrpSpPr/>
              <p:nvPr/>
            </p:nvGrpSpPr>
            <p:grpSpPr>
              <a:xfrm>
                <a:off x="42" y="1200"/>
                <a:ext cx="681" cy="154"/>
                <a:chOff x="504" y="3523"/>
                <a:chExt cx="681" cy="154"/>
              </a:xfrm>
            </p:grpSpPr>
            <p:grpSp>
              <p:nvGrpSpPr>
                <p:cNvPr id="3706" name="Google Shape;3706;p67"/>
                <p:cNvGrpSpPr/>
                <p:nvPr/>
              </p:nvGrpSpPr>
              <p:grpSpPr>
                <a:xfrm>
                  <a:off x="623" y="3523"/>
                  <a:ext cx="510" cy="154"/>
                  <a:chOff x="723" y="3453"/>
                  <a:chExt cx="510" cy="154"/>
                </a:xfrm>
              </p:grpSpPr>
              <p:grpSp>
                <p:nvGrpSpPr>
                  <p:cNvPr id="3707" name="Google Shape;3707;p67"/>
                  <p:cNvGrpSpPr/>
                  <p:nvPr/>
                </p:nvGrpSpPr>
                <p:grpSpPr>
                  <a:xfrm>
                    <a:off x="836" y="3453"/>
                    <a:ext cx="397" cy="154"/>
                    <a:chOff x="836" y="3305"/>
                    <a:chExt cx="397" cy="154"/>
                  </a:xfrm>
                </p:grpSpPr>
                <p:grpSp>
                  <p:nvGrpSpPr>
                    <p:cNvPr id="3708" name="Google Shape;3708;p67"/>
                    <p:cNvGrpSpPr/>
                    <p:nvPr/>
                  </p:nvGrpSpPr>
                  <p:grpSpPr>
                    <a:xfrm>
                      <a:off x="890" y="3305"/>
                      <a:ext cx="343" cy="154"/>
                      <a:chOff x="844" y="3337"/>
                      <a:chExt cx="343" cy="154"/>
                    </a:xfrm>
                  </p:grpSpPr>
                  <p:sp>
                    <p:nvSpPr>
                      <p:cNvPr id="3709" name="Google Shape;3709;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0" name="Google Shape;3710;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711" name="Google Shape;3711;p67"/>
                    <p:cNvGrpSpPr/>
                    <p:nvPr/>
                  </p:nvGrpSpPr>
                  <p:grpSpPr>
                    <a:xfrm>
                      <a:off x="836" y="3334"/>
                      <a:ext cx="354" cy="94"/>
                      <a:chOff x="836" y="3334"/>
                      <a:chExt cx="354" cy="94"/>
                    </a:xfrm>
                  </p:grpSpPr>
                  <p:sp>
                    <p:nvSpPr>
                      <p:cNvPr id="3712" name="Google Shape;3712;p67"/>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3" name="Google Shape;3713;p67"/>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714" name="Google Shape;3714;p67"/>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5" name="Google Shape;3715;p67"/>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16" name="Google Shape;3716;p67"/>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7" name="Google Shape;3717;p67"/>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8" name="Google Shape;3718;p67"/>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719" name="Google Shape;3719;p67"/>
            <p:cNvSpPr/>
            <p:nvPr/>
          </p:nvSpPr>
          <p:spPr>
            <a:xfrm>
              <a:off x="384" y="744"/>
              <a:ext cx="240" cy="735"/>
            </a:xfrm>
            <a:prstGeom prst="downArrow">
              <a:avLst>
                <a:gd fmla="val 54167" name="adj1"/>
                <a:gd fmla="val 49170" name="adj2"/>
              </a:avLst>
            </a:prstGeom>
            <a:gradFill>
              <a:gsLst>
                <a:gs pos="0">
                  <a:srgbClr val="FF0000">
                    <a:alpha val="24705"/>
                  </a:srgbClr>
                </a:gs>
                <a:gs pos="100000">
                  <a:srgbClr val="FF0000">
                    <a:alpha val="24705"/>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20" name="Google Shape;3720;p67"/>
          <p:cNvGrpSpPr/>
          <p:nvPr/>
        </p:nvGrpSpPr>
        <p:grpSpPr>
          <a:xfrm>
            <a:off x="642994" y="4864333"/>
            <a:ext cx="1081087" cy="244475"/>
            <a:chOff x="504" y="3523"/>
            <a:chExt cx="681" cy="154"/>
          </a:xfrm>
        </p:grpSpPr>
        <p:grpSp>
          <p:nvGrpSpPr>
            <p:cNvPr id="3721" name="Google Shape;3721;p67"/>
            <p:cNvGrpSpPr/>
            <p:nvPr/>
          </p:nvGrpSpPr>
          <p:grpSpPr>
            <a:xfrm>
              <a:off x="623" y="3523"/>
              <a:ext cx="510" cy="154"/>
              <a:chOff x="723" y="3453"/>
              <a:chExt cx="510" cy="154"/>
            </a:xfrm>
          </p:grpSpPr>
          <p:grpSp>
            <p:nvGrpSpPr>
              <p:cNvPr id="3722" name="Google Shape;3722;p67"/>
              <p:cNvGrpSpPr/>
              <p:nvPr/>
            </p:nvGrpSpPr>
            <p:grpSpPr>
              <a:xfrm>
                <a:off x="836" y="3453"/>
                <a:ext cx="397" cy="154"/>
                <a:chOff x="836" y="3305"/>
                <a:chExt cx="397" cy="154"/>
              </a:xfrm>
            </p:grpSpPr>
            <p:grpSp>
              <p:nvGrpSpPr>
                <p:cNvPr id="3723" name="Google Shape;3723;p67"/>
                <p:cNvGrpSpPr/>
                <p:nvPr/>
              </p:nvGrpSpPr>
              <p:grpSpPr>
                <a:xfrm>
                  <a:off x="890" y="3305"/>
                  <a:ext cx="343" cy="154"/>
                  <a:chOff x="844" y="3337"/>
                  <a:chExt cx="343" cy="154"/>
                </a:xfrm>
              </p:grpSpPr>
              <p:sp>
                <p:nvSpPr>
                  <p:cNvPr id="3724" name="Google Shape;3724;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5" name="Google Shape;3725;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726" name="Google Shape;3726;p67"/>
                <p:cNvGrpSpPr/>
                <p:nvPr/>
              </p:nvGrpSpPr>
              <p:grpSpPr>
                <a:xfrm>
                  <a:off x="836" y="3334"/>
                  <a:ext cx="354" cy="94"/>
                  <a:chOff x="836" y="3334"/>
                  <a:chExt cx="354" cy="94"/>
                </a:xfrm>
              </p:grpSpPr>
              <p:sp>
                <p:nvSpPr>
                  <p:cNvPr id="3727" name="Google Shape;3727;p67"/>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8" name="Google Shape;3728;p67"/>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729" name="Google Shape;3729;p67"/>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0" name="Google Shape;3730;p67"/>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31" name="Google Shape;3731;p67"/>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2" name="Google Shape;3732;p67"/>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3" name="Google Shape;3733;p67"/>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34" name="Google Shape;3734;p67"/>
          <p:cNvGrpSpPr/>
          <p:nvPr/>
        </p:nvGrpSpPr>
        <p:grpSpPr>
          <a:xfrm>
            <a:off x="1671694" y="3695933"/>
            <a:ext cx="1316037" cy="1314450"/>
            <a:chOff x="931" y="1941"/>
            <a:chExt cx="829" cy="828"/>
          </a:xfrm>
        </p:grpSpPr>
        <p:sp>
          <p:nvSpPr>
            <p:cNvPr id="3735" name="Google Shape;3735;p67"/>
            <p:cNvSpPr/>
            <p:nvPr/>
          </p:nvSpPr>
          <p:spPr>
            <a:xfrm>
              <a:off x="1424" y="1965"/>
              <a:ext cx="336" cy="801"/>
            </a:xfrm>
            <a:custGeom>
              <a:rect b="b" l="l" r="r" t="t"/>
              <a:pathLst>
                <a:path extrusionOk="0" h="801" w="551">
                  <a:moveTo>
                    <a:pt x="14" y="0"/>
                  </a:moveTo>
                  <a:lnTo>
                    <a:pt x="551" y="402"/>
                  </a:lnTo>
                  <a:lnTo>
                    <a:pt x="6" y="801"/>
                  </a:lnTo>
                  <a:lnTo>
                    <a:pt x="13" y="535"/>
                  </a:lnTo>
                  <a:lnTo>
                    <a:pt x="0" y="371"/>
                  </a:lnTo>
                  <a:lnTo>
                    <a:pt x="14" y="0"/>
                  </a:lnTo>
                  <a:close/>
                </a:path>
              </a:pathLst>
            </a:custGeom>
            <a:gradFill>
              <a:gsLst>
                <a:gs pos="0">
                  <a:srgbClr val="FFFFFF">
                    <a:alpha val="65882"/>
                  </a:srgbClr>
                </a:gs>
                <a:gs pos="100000">
                  <a:srgbClr val="000099">
                    <a:alpha val="65882"/>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736" name="Google Shape;3736;p67"/>
            <p:cNvGrpSpPr/>
            <p:nvPr/>
          </p:nvGrpSpPr>
          <p:grpSpPr>
            <a:xfrm>
              <a:off x="931" y="1941"/>
              <a:ext cx="501" cy="828"/>
              <a:chOff x="569" y="2954"/>
              <a:chExt cx="501" cy="828"/>
            </a:xfrm>
          </p:grpSpPr>
          <p:sp>
            <p:nvSpPr>
              <p:cNvPr id="3737" name="Google Shape;3737;p67"/>
              <p:cNvSpPr/>
              <p:nvPr/>
            </p:nvSpPr>
            <p:spPr>
              <a:xfrm>
                <a:off x="576" y="2973"/>
                <a:ext cx="493" cy="790"/>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8" name="Google Shape;3738;p67"/>
              <p:cNvSpPr txBox="1"/>
              <p:nvPr/>
            </p:nvSpPr>
            <p:spPr>
              <a:xfrm>
                <a:off x="593" y="2954"/>
                <a:ext cx="477" cy="8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DHCP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Eth</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Phy</a:t>
                </a:r>
                <a:endParaRPr/>
              </a:p>
            </p:txBody>
          </p:sp>
          <p:cxnSp>
            <p:nvCxnSpPr>
              <p:cNvPr id="3739" name="Google Shape;3739;p67"/>
              <p:cNvCxnSpPr/>
              <p:nvPr/>
            </p:nvCxnSpPr>
            <p:spPr>
              <a:xfrm>
                <a:off x="578" y="3130"/>
                <a:ext cx="489" cy="0"/>
              </a:xfrm>
              <a:prstGeom prst="straightConnector1">
                <a:avLst/>
              </a:prstGeom>
              <a:noFill/>
              <a:ln cap="flat" cmpd="sng" w="9525">
                <a:solidFill>
                  <a:srgbClr val="000000"/>
                </a:solidFill>
                <a:prstDash val="solid"/>
                <a:round/>
                <a:headEnd len="med" w="med" type="none"/>
                <a:tailEnd len="med" w="med" type="none"/>
              </a:ln>
            </p:spPr>
          </p:cxnSp>
          <p:cxnSp>
            <p:nvCxnSpPr>
              <p:cNvPr id="3740" name="Google Shape;3740;p67"/>
              <p:cNvCxnSpPr/>
              <p:nvPr/>
            </p:nvCxnSpPr>
            <p:spPr>
              <a:xfrm>
                <a:off x="575" y="3289"/>
                <a:ext cx="489" cy="0"/>
              </a:xfrm>
              <a:prstGeom prst="straightConnector1">
                <a:avLst/>
              </a:prstGeom>
              <a:noFill/>
              <a:ln cap="flat" cmpd="sng" w="9525">
                <a:solidFill>
                  <a:srgbClr val="000000"/>
                </a:solidFill>
                <a:prstDash val="solid"/>
                <a:round/>
                <a:headEnd len="med" w="med" type="none"/>
                <a:tailEnd len="med" w="med" type="none"/>
              </a:ln>
            </p:spPr>
          </p:cxnSp>
          <p:cxnSp>
            <p:nvCxnSpPr>
              <p:cNvPr id="3741" name="Google Shape;3741;p67"/>
              <p:cNvCxnSpPr/>
              <p:nvPr/>
            </p:nvCxnSpPr>
            <p:spPr>
              <a:xfrm>
                <a:off x="572" y="3448"/>
                <a:ext cx="489" cy="0"/>
              </a:xfrm>
              <a:prstGeom prst="straightConnector1">
                <a:avLst/>
              </a:prstGeom>
              <a:noFill/>
              <a:ln cap="flat" cmpd="sng" w="9525">
                <a:solidFill>
                  <a:srgbClr val="000000"/>
                </a:solidFill>
                <a:prstDash val="solid"/>
                <a:round/>
                <a:headEnd len="med" w="med" type="none"/>
                <a:tailEnd len="med" w="med" type="none"/>
              </a:ln>
            </p:spPr>
          </p:cxnSp>
          <p:cxnSp>
            <p:nvCxnSpPr>
              <p:cNvPr id="3742" name="Google Shape;3742;p67"/>
              <p:cNvCxnSpPr/>
              <p:nvPr/>
            </p:nvCxnSpPr>
            <p:spPr>
              <a:xfrm>
                <a:off x="569" y="3607"/>
                <a:ext cx="489"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3743" name="Google Shape;3743;p67"/>
          <p:cNvGrpSpPr/>
          <p:nvPr/>
        </p:nvGrpSpPr>
        <p:grpSpPr>
          <a:xfrm>
            <a:off x="997006" y="3803883"/>
            <a:ext cx="544513" cy="244475"/>
            <a:chOff x="844" y="3337"/>
            <a:chExt cx="343" cy="154"/>
          </a:xfrm>
        </p:grpSpPr>
        <p:sp>
          <p:nvSpPr>
            <p:cNvPr id="3744" name="Google Shape;3744;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5" name="Google Shape;3745;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746" name="Google Shape;3746;p67"/>
          <p:cNvGrpSpPr/>
          <p:nvPr/>
        </p:nvGrpSpPr>
        <p:grpSpPr>
          <a:xfrm>
            <a:off x="1389119" y="1706795"/>
            <a:ext cx="976312" cy="1460500"/>
            <a:chOff x="651" y="681"/>
            <a:chExt cx="615" cy="920"/>
          </a:xfrm>
        </p:grpSpPr>
        <p:sp>
          <p:nvSpPr>
            <p:cNvPr id="3747" name="Google Shape;3747;p67"/>
            <p:cNvSpPr/>
            <p:nvPr/>
          </p:nvSpPr>
          <p:spPr>
            <a:xfrm>
              <a:off x="662" y="698"/>
              <a:ext cx="604" cy="903"/>
            </a:xfrm>
            <a:custGeom>
              <a:rect b="b" l="l" r="r" t="t"/>
              <a:pathLst>
                <a:path extrusionOk="0" h="903" w="604">
                  <a:moveTo>
                    <a:pt x="496" y="0"/>
                  </a:moveTo>
                  <a:lnTo>
                    <a:pt x="604" y="903"/>
                  </a:lnTo>
                  <a:lnTo>
                    <a:pt x="0" y="788"/>
                  </a:lnTo>
                  <a:lnTo>
                    <a:pt x="456" y="750"/>
                  </a:lnTo>
                  <a:lnTo>
                    <a:pt x="496" y="0"/>
                  </a:lnTo>
                  <a:close/>
                </a:path>
              </a:pathLst>
            </a:custGeom>
            <a:gradFill>
              <a:gsLst>
                <a:gs pos="0">
                  <a:srgbClr val="FFFFFF">
                    <a:alpha val="65882"/>
                  </a:srgbClr>
                </a:gs>
                <a:gs pos="100000">
                  <a:srgbClr val="000099">
                    <a:alpha val="65882"/>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748" name="Google Shape;3748;p67"/>
            <p:cNvGrpSpPr/>
            <p:nvPr/>
          </p:nvGrpSpPr>
          <p:grpSpPr>
            <a:xfrm>
              <a:off x="651" y="681"/>
              <a:ext cx="501" cy="828"/>
              <a:chOff x="569" y="2954"/>
              <a:chExt cx="501" cy="828"/>
            </a:xfrm>
          </p:grpSpPr>
          <p:sp>
            <p:nvSpPr>
              <p:cNvPr id="3749" name="Google Shape;3749;p67"/>
              <p:cNvSpPr/>
              <p:nvPr/>
            </p:nvSpPr>
            <p:spPr>
              <a:xfrm>
                <a:off x="576" y="2973"/>
                <a:ext cx="493" cy="790"/>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0" name="Google Shape;3750;p67"/>
              <p:cNvSpPr txBox="1"/>
              <p:nvPr/>
            </p:nvSpPr>
            <p:spPr>
              <a:xfrm>
                <a:off x="593" y="2954"/>
                <a:ext cx="477" cy="8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DHCP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IP</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Eth</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Phy</a:t>
                </a:r>
                <a:endParaRPr/>
              </a:p>
            </p:txBody>
          </p:sp>
          <p:cxnSp>
            <p:nvCxnSpPr>
              <p:cNvPr id="3751" name="Google Shape;3751;p67"/>
              <p:cNvCxnSpPr/>
              <p:nvPr/>
            </p:nvCxnSpPr>
            <p:spPr>
              <a:xfrm>
                <a:off x="578" y="3130"/>
                <a:ext cx="489" cy="0"/>
              </a:xfrm>
              <a:prstGeom prst="straightConnector1">
                <a:avLst/>
              </a:prstGeom>
              <a:noFill/>
              <a:ln cap="flat" cmpd="sng" w="9525">
                <a:solidFill>
                  <a:srgbClr val="000000"/>
                </a:solidFill>
                <a:prstDash val="solid"/>
                <a:round/>
                <a:headEnd len="med" w="med" type="none"/>
                <a:tailEnd len="med" w="med" type="none"/>
              </a:ln>
            </p:spPr>
          </p:cxnSp>
          <p:cxnSp>
            <p:nvCxnSpPr>
              <p:cNvPr id="3752" name="Google Shape;3752;p67"/>
              <p:cNvCxnSpPr/>
              <p:nvPr/>
            </p:nvCxnSpPr>
            <p:spPr>
              <a:xfrm>
                <a:off x="575" y="3289"/>
                <a:ext cx="489" cy="0"/>
              </a:xfrm>
              <a:prstGeom prst="straightConnector1">
                <a:avLst/>
              </a:prstGeom>
              <a:noFill/>
              <a:ln cap="flat" cmpd="sng" w="9525">
                <a:solidFill>
                  <a:srgbClr val="000000"/>
                </a:solidFill>
                <a:prstDash val="solid"/>
                <a:round/>
                <a:headEnd len="med" w="med" type="none"/>
                <a:tailEnd len="med" w="med" type="none"/>
              </a:ln>
            </p:spPr>
          </p:cxnSp>
          <p:cxnSp>
            <p:nvCxnSpPr>
              <p:cNvPr id="3753" name="Google Shape;3753;p67"/>
              <p:cNvCxnSpPr/>
              <p:nvPr/>
            </p:nvCxnSpPr>
            <p:spPr>
              <a:xfrm>
                <a:off x="572" y="3448"/>
                <a:ext cx="489" cy="0"/>
              </a:xfrm>
              <a:prstGeom prst="straightConnector1">
                <a:avLst/>
              </a:prstGeom>
              <a:noFill/>
              <a:ln cap="flat" cmpd="sng" w="9525">
                <a:solidFill>
                  <a:srgbClr val="000000"/>
                </a:solidFill>
                <a:prstDash val="solid"/>
                <a:round/>
                <a:headEnd len="med" w="med" type="none"/>
                <a:tailEnd len="med" w="med" type="none"/>
              </a:ln>
            </p:spPr>
          </p:cxnSp>
          <p:cxnSp>
            <p:nvCxnSpPr>
              <p:cNvPr id="3754" name="Google Shape;3754;p67"/>
              <p:cNvCxnSpPr/>
              <p:nvPr/>
            </p:nvCxnSpPr>
            <p:spPr>
              <a:xfrm>
                <a:off x="569" y="3607"/>
                <a:ext cx="489"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3755" name="Google Shape;3755;p67"/>
          <p:cNvGrpSpPr/>
          <p:nvPr/>
        </p:nvGrpSpPr>
        <p:grpSpPr>
          <a:xfrm>
            <a:off x="265169" y="1595670"/>
            <a:ext cx="1081087" cy="1217613"/>
            <a:chOff x="1404" y="3105"/>
            <a:chExt cx="681" cy="767"/>
          </a:xfrm>
        </p:grpSpPr>
        <p:grpSp>
          <p:nvGrpSpPr>
            <p:cNvPr id="3756" name="Google Shape;3756;p67"/>
            <p:cNvGrpSpPr/>
            <p:nvPr/>
          </p:nvGrpSpPr>
          <p:grpSpPr>
            <a:xfrm>
              <a:off x="1404" y="3355"/>
              <a:ext cx="681" cy="468"/>
              <a:chOff x="42" y="886"/>
              <a:chExt cx="681" cy="468"/>
            </a:xfrm>
          </p:grpSpPr>
          <p:grpSp>
            <p:nvGrpSpPr>
              <p:cNvPr id="3757" name="Google Shape;3757;p67"/>
              <p:cNvGrpSpPr/>
              <p:nvPr/>
            </p:nvGrpSpPr>
            <p:grpSpPr>
              <a:xfrm>
                <a:off x="278" y="886"/>
                <a:ext cx="397" cy="154"/>
                <a:chOff x="740" y="3209"/>
                <a:chExt cx="397" cy="154"/>
              </a:xfrm>
            </p:grpSpPr>
            <p:grpSp>
              <p:nvGrpSpPr>
                <p:cNvPr id="3758" name="Google Shape;3758;p67"/>
                <p:cNvGrpSpPr/>
                <p:nvPr/>
              </p:nvGrpSpPr>
              <p:grpSpPr>
                <a:xfrm>
                  <a:off x="794" y="3209"/>
                  <a:ext cx="343" cy="154"/>
                  <a:chOff x="844" y="3337"/>
                  <a:chExt cx="343" cy="154"/>
                </a:xfrm>
              </p:grpSpPr>
              <p:sp>
                <p:nvSpPr>
                  <p:cNvPr id="3759" name="Google Shape;3759;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0" name="Google Shape;3760;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sp>
              <p:nvSpPr>
                <p:cNvPr id="3761" name="Google Shape;3761;p67"/>
                <p:cNvSpPr/>
                <p:nvPr/>
              </p:nvSpPr>
              <p:spPr>
                <a:xfrm>
                  <a:off x="750" y="3244"/>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2" name="Google Shape;3762;p67"/>
                <p:cNvSpPr/>
                <p:nvPr/>
              </p:nvSpPr>
              <p:spPr>
                <a:xfrm>
                  <a:off x="740" y="3238"/>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63" name="Google Shape;3763;p67"/>
              <p:cNvGrpSpPr/>
              <p:nvPr/>
            </p:nvGrpSpPr>
            <p:grpSpPr>
              <a:xfrm>
                <a:off x="278" y="1034"/>
                <a:ext cx="397" cy="154"/>
                <a:chOff x="836" y="3305"/>
                <a:chExt cx="397" cy="154"/>
              </a:xfrm>
            </p:grpSpPr>
            <p:grpSp>
              <p:nvGrpSpPr>
                <p:cNvPr id="3764" name="Google Shape;3764;p67"/>
                <p:cNvGrpSpPr/>
                <p:nvPr/>
              </p:nvGrpSpPr>
              <p:grpSpPr>
                <a:xfrm>
                  <a:off x="890" y="3305"/>
                  <a:ext cx="343" cy="154"/>
                  <a:chOff x="844" y="3337"/>
                  <a:chExt cx="343" cy="154"/>
                </a:xfrm>
              </p:grpSpPr>
              <p:sp>
                <p:nvSpPr>
                  <p:cNvPr id="3765" name="Google Shape;3765;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6" name="Google Shape;3766;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767" name="Google Shape;3767;p67"/>
                <p:cNvGrpSpPr/>
                <p:nvPr/>
              </p:nvGrpSpPr>
              <p:grpSpPr>
                <a:xfrm>
                  <a:off x="836" y="3334"/>
                  <a:ext cx="354" cy="94"/>
                  <a:chOff x="836" y="3334"/>
                  <a:chExt cx="354" cy="94"/>
                </a:xfrm>
              </p:grpSpPr>
              <p:sp>
                <p:nvSpPr>
                  <p:cNvPr id="3768" name="Google Shape;3768;p67"/>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9" name="Google Shape;3769;p67"/>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3770" name="Google Shape;3770;p67"/>
              <p:cNvGrpSpPr/>
              <p:nvPr/>
            </p:nvGrpSpPr>
            <p:grpSpPr>
              <a:xfrm>
                <a:off x="165" y="1054"/>
                <a:ext cx="480" cy="112"/>
                <a:chOff x="627" y="3377"/>
                <a:chExt cx="480" cy="112"/>
              </a:xfrm>
            </p:grpSpPr>
            <p:sp>
              <p:nvSpPr>
                <p:cNvPr id="3771" name="Google Shape;3771;p67"/>
                <p:cNvSpPr/>
                <p:nvPr/>
              </p:nvSpPr>
              <p:spPr>
                <a:xfrm>
                  <a:off x="636" y="3388"/>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2" name="Google Shape;3772;p67"/>
                <p:cNvSpPr/>
                <p:nvPr/>
              </p:nvSpPr>
              <p:spPr>
                <a:xfrm>
                  <a:off x="627" y="3377"/>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73" name="Google Shape;3773;p67"/>
              <p:cNvGrpSpPr/>
              <p:nvPr/>
            </p:nvGrpSpPr>
            <p:grpSpPr>
              <a:xfrm>
                <a:off x="42" y="1200"/>
                <a:ext cx="681" cy="154"/>
                <a:chOff x="504" y="3523"/>
                <a:chExt cx="681" cy="154"/>
              </a:xfrm>
            </p:grpSpPr>
            <p:grpSp>
              <p:nvGrpSpPr>
                <p:cNvPr id="3774" name="Google Shape;3774;p67"/>
                <p:cNvGrpSpPr/>
                <p:nvPr/>
              </p:nvGrpSpPr>
              <p:grpSpPr>
                <a:xfrm>
                  <a:off x="623" y="3523"/>
                  <a:ext cx="510" cy="154"/>
                  <a:chOff x="723" y="3453"/>
                  <a:chExt cx="510" cy="154"/>
                </a:xfrm>
              </p:grpSpPr>
              <p:grpSp>
                <p:nvGrpSpPr>
                  <p:cNvPr id="3775" name="Google Shape;3775;p67"/>
                  <p:cNvGrpSpPr/>
                  <p:nvPr/>
                </p:nvGrpSpPr>
                <p:grpSpPr>
                  <a:xfrm>
                    <a:off x="836" y="3453"/>
                    <a:ext cx="397" cy="154"/>
                    <a:chOff x="836" y="3305"/>
                    <a:chExt cx="397" cy="154"/>
                  </a:xfrm>
                </p:grpSpPr>
                <p:grpSp>
                  <p:nvGrpSpPr>
                    <p:cNvPr id="3776" name="Google Shape;3776;p67"/>
                    <p:cNvGrpSpPr/>
                    <p:nvPr/>
                  </p:nvGrpSpPr>
                  <p:grpSpPr>
                    <a:xfrm>
                      <a:off x="890" y="3305"/>
                      <a:ext cx="343" cy="154"/>
                      <a:chOff x="844" y="3337"/>
                      <a:chExt cx="343" cy="154"/>
                    </a:xfrm>
                  </p:grpSpPr>
                  <p:sp>
                    <p:nvSpPr>
                      <p:cNvPr id="3777" name="Google Shape;3777;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8" name="Google Shape;3778;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nvGrpSpPr>
                    <p:cNvPr id="3779" name="Google Shape;3779;p67"/>
                    <p:cNvGrpSpPr/>
                    <p:nvPr/>
                  </p:nvGrpSpPr>
                  <p:grpSpPr>
                    <a:xfrm>
                      <a:off x="836" y="3334"/>
                      <a:ext cx="354" cy="94"/>
                      <a:chOff x="836" y="3334"/>
                      <a:chExt cx="354" cy="94"/>
                    </a:xfrm>
                  </p:grpSpPr>
                  <p:sp>
                    <p:nvSpPr>
                      <p:cNvPr id="3780" name="Google Shape;3780;p67"/>
                      <p:cNvSpPr/>
                      <p:nvPr/>
                    </p:nvSpPr>
                    <p:spPr>
                      <a:xfrm>
                        <a:off x="846" y="3340"/>
                        <a:ext cx="88" cy="82"/>
                      </a:xfrm>
                      <a:prstGeom prst="rect">
                        <a:avLst/>
                      </a:prstGeom>
                      <a:solidFill>
                        <a:srgbClr val="00CC9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1" name="Google Shape;3781;p67"/>
                      <p:cNvSpPr/>
                      <p:nvPr/>
                    </p:nvSpPr>
                    <p:spPr>
                      <a:xfrm>
                        <a:off x="836" y="3334"/>
                        <a:ext cx="354" cy="94"/>
                      </a:xfrm>
                      <a:prstGeom prst="rect">
                        <a:avLst/>
                      </a:prstGeom>
                      <a:noFill/>
                      <a:ln cap="flat" cmpd="sng" w="9525">
                        <a:solidFill>
                          <a:srgbClr val="00C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782" name="Google Shape;3782;p67"/>
                  <p:cNvSpPr/>
                  <p:nvPr/>
                </p:nvSpPr>
                <p:spPr>
                  <a:xfrm>
                    <a:off x="732" y="3484"/>
                    <a:ext cx="96" cy="9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3" name="Google Shape;3783;p67"/>
                  <p:cNvSpPr/>
                  <p:nvPr/>
                </p:nvSpPr>
                <p:spPr>
                  <a:xfrm>
                    <a:off x="723" y="3473"/>
                    <a:ext cx="480" cy="112"/>
                  </a:xfrm>
                  <a:prstGeom prst="rect">
                    <a:avLst/>
                  </a:prstGeom>
                  <a:noFill/>
                  <a:ln cap="flat" cmpd="sng" w="9525">
                    <a:solidFill>
                      <a:srgbClr val="33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84" name="Google Shape;3784;p67"/>
                <p:cNvSpPr/>
                <p:nvPr/>
              </p:nvSpPr>
              <p:spPr>
                <a:xfrm>
                  <a:off x="517" y="3545"/>
                  <a:ext cx="94"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5" name="Google Shape;3785;p67"/>
                <p:cNvSpPr/>
                <p:nvPr/>
              </p:nvSpPr>
              <p:spPr>
                <a:xfrm>
                  <a:off x="1115" y="3544"/>
                  <a:ext cx="60" cy="10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6" name="Google Shape;3786;p67"/>
                <p:cNvSpPr/>
                <p:nvPr/>
              </p:nvSpPr>
              <p:spPr>
                <a:xfrm>
                  <a:off x="504" y="3529"/>
                  <a:ext cx="681" cy="13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787" name="Google Shape;3787;p67"/>
            <p:cNvSpPr/>
            <p:nvPr/>
          </p:nvSpPr>
          <p:spPr>
            <a:xfrm rot="10800000">
              <a:off x="1727" y="3105"/>
              <a:ext cx="240" cy="767"/>
            </a:xfrm>
            <a:prstGeom prst="downArrow">
              <a:avLst>
                <a:gd fmla="val 54167" name="adj1"/>
                <a:gd fmla="val 51311" name="adj2"/>
              </a:avLst>
            </a:prstGeom>
            <a:gradFill>
              <a:gsLst>
                <a:gs pos="0">
                  <a:srgbClr val="FF0000">
                    <a:alpha val="24705"/>
                  </a:srgbClr>
                </a:gs>
                <a:gs pos="100000">
                  <a:srgbClr val="FF0000">
                    <a:alpha val="24705"/>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788" name="Google Shape;3788;p67"/>
            <p:cNvGrpSpPr/>
            <p:nvPr/>
          </p:nvGrpSpPr>
          <p:grpSpPr>
            <a:xfrm>
              <a:off x="1695" y="3227"/>
              <a:ext cx="343" cy="154"/>
              <a:chOff x="844" y="3337"/>
              <a:chExt cx="343" cy="154"/>
            </a:xfrm>
          </p:grpSpPr>
          <p:sp>
            <p:nvSpPr>
              <p:cNvPr id="3789" name="Google Shape;3789;p67"/>
              <p:cNvSpPr/>
              <p:nvPr/>
            </p:nvSpPr>
            <p:spPr>
              <a:xfrm>
                <a:off x="889" y="3370"/>
                <a:ext cx="245" cy="86"/>
              </a:xfrm>
              <a:prstGeom prst="rect">
                <a:avLst/>
              </a:prstGeom>
              <a:solidFill>
                <a:srgbClr val="FF0000"/>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0" name="Google Shape;3790;p67"/>
              <p:cNvSpPr txBox="1"/>
              <p:nvPr/>
            </p:nvSpPr>
            <p:spPr>
              <a:xfrm>
                <a:off x="844" y="3337"/>
                <a:ext cx="343" cy="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DHCP</a:t>
                </a:r>
                <a:endParaRPr/>
              </a:p>
            </p:txBody>
          </p:sp>
        </p:grpSp>
      </p:grpSp>
      <p:sp>
        <p:nvSpPr>
          <p:cNvPr id="3791" name="Google Shape;3791;p67"/>
          <p:cNvSpPr/>
          <p:nvPr/>
        </p:nvSpPr>
        <p:spPr>
          <a:xfrm>
            <a:off x="5219756" y="4689708"/>
            <a:ext cx="5201653" cy="1362075"/>
          </a:xfrm>
          <a:prstGeom prst="rect">
            <a:avLst/>
          </a:prstGeom>
          <a:noFill/>
          <a:ln>
            <a:noFill/>
          </a:ln>
        </p:spPr>
        <p:txBody>
          <a:bodyPr anchorCtr="0" anchor="t" bIns="45700" lIns="91425" spcFirstLastPara="1" rIns="91425" wrap="square" tIns="45700">
            <a:noAutofit/>
          </a:bodyPr>
          <a:lstStyle/>
          <a:p>
            <a:pPr indent="-233363" lvl="0" marL="233363"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client now knows its IP address, name and IP address of DNS server, IP address of its first-hop router</a:t>
            </a:r>
            <a:endParaRPr/>
          </a:p>
          <a:p>
            <a:pPr indent="-243840" lvl="0" marL="342900" marR="0" rtl="0" algn="l">
              <a:lnSpc>
                <a:spcPct val="85000"/>
              </a:lnSpc>
              <a:spcBef>
                <a:spcPts val="480"/>
              </a:spcBef>
              <a:spcAft>
                <a:spcPts val="0"/>
              </a:spcAft>
              <a:buClr>
                <a:srgbClr val="000099"/>
              </a:buClr>
              <a:buSzPts val="1560"/>
              <a:buFont typeface="Noto Sans Symbols"/>
              <a:buNone/>
            </a:pPr>
            <a:r>
              <a:t/>
            </a:r>
            <a:endParaRPr b="0" i="0" sz="2400" u="none" cap="none" strike="noStrike">
              <a:solidFill>
                <a:srgbClr val="000000"/>
              </a:solidFill>
              <a:latin typeface="Calibri"/>
              <a:ea typeface="Calibri"/>
              <a:cs typeface="Calibri"/>
              <a:sym typeface="Calibri"/>
            </a:endParaRPr>
          </a:p>
        </p:txBody>
      </p:sp>
      <p:grpSp>
        <p:nvGrpSpPr>
          <p:cNvPr id="3792" name="Google Shape;3792;p67"/>
          <p:cNvGrpSpPr/>
          <p:nvPr/>
        </p:nvGrpSpPr>
        <p:grpSpPr>
          <a:xfrm>
            <a:off x="2900419" y="3789595"/>
            <a:ext cx="423862" cy="647700"/>
            <a:chOff x="4140" y="429"/>
            <a:chExt cx="1425" cy="2396"/>
          </a:xfrm>
        </p:grpSpPr>
        <p:sp>
          <p:nvSpPr>
            <p:cNvPr id="3793" name="Google Shape;3793;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794" name="Google Shape;3794;p67"/>
            <p:cNvSpPr/>
            <p:nvPr/>
          </p:nvSpPr>
          <p:spPr>
            <a:xfrm>
              <a:off x="4204" y="429"/>
              <a:ext cx="1051"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5" name="Google Shape;3795;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796" name="Google Shape;3796;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797" name="Google Shape;3797;p67"/>
            <p:cNvSpPr/>
            <p:nvPr/>
          </p:nvSpPr>
          <p:spPr>
            <a:xfrm>
              <a:off x="4209" y="693"/>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798" name="Google Shape;3798;p67"/>
            <p:cNvGrpSpPr/>
            <p:nvPr/>
          </p:nvGrpSpPr>
          <p:grpSpPr>
            <a:xfrm>
              <a:off x="4748" y="670"/>
              <a:ext cx="582" cy="141"/>
              <a:chOff x="613" y="2570"/>
              <a:chExt cx="726" cy="135"/>
            </a:xfrm>
          </p:grpSpPr>
          <p:sp>
            <p:nvSpPr>
              <p:cNvPr id="3799" name="Google Shape;3799;p67"/>
              <p:cNvSpPr/>
              <p:nvPr/>
            </p:nvSpPr>
            <p:spPr>
              <a:xfrm>
                <a:off x="613" y="2570"/>
                <a:ext cx="726" cy="135"/>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0" name="Google Shape;3800;p67"/>
              <p:cNvSpPr/>
              <p:nvPr/>
            </p:nvSpPr>
            <p:spPr>
              <a:xfrm>
                <a:off x="627" y="2587"/>
                <a:ext cx="693"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01" name="Google Shape;3801;p67"/>
            <p:cNvSpPr/>
            <p:nvPr/>
          </p:nvSpPr>
          <p:spPr>
            <a:xfrm>
              <a:off x="4225" y="1016"/>
              <a:ext cx="592"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802" name="Google Shape;3802;p67"/>
            <p:cNvGrpSpPr/>
            <p:nvPr/>
          </p:nvGrpSpPr>
          <p:grpSpPr>
            <a:xfrm>
              <a:off x="4749" y="993"/>
              <a:ext cx="582" cy="135"/>
              <a:chOff x="616" y="2567"/>
              <a:chExt cx="726" cy="140"/>
            </a:xfrm>
          </p:grpSpPr>
          <p:sp>
            <p:nvSpPr>
              <p:cNvPr id="3803" name="Google Shape;3803;p67"/>
              <p:cNvSpPr/>
              <p:nvPr/>
            </p:nvSpPr>
            <p:spPr>
              <a:xfrm>
                <a:off x="616" y="2567"/>
                <a:ext cx="726"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4" name="Google Shape;3804;p67"/>
              <p:cNvSpPr/>
              <p:nvPr/>
            </p:nvSpPr>
            <p:spPr>
              <a:xfrm>
                <a:off x="629" y="2585"/>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05" name="Google Shape;3805;p67"/>
            <p:cNvSpPr/>
            <p:nvPr/>
          </p:nvSpPr>
          <p:spPr>
            <a:xfrm>
              <a:off x="4215" y="1357"/>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6" name="Google Shape;3806;p67"/>
            <p:cNvSpPr/>
            <p:nvPr/>
          </p:nvSpPr>
          <p:spPr>
            <a:xfrm>
              <a:off x="4225" y="1656"/>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807" name="Google Shape;3807;p67"/>
            <p:cNvGrpSpPr/>
            <p:nvPr/>
          </p:nvGrpSpPr>
          <p:grpSpPr>
            <a:xfrm>
              <a:off x="4733" y="1627"/>
              <a:ext cx="587" cy="153"/>
              <a:chOff x="611" y="2568"/>
              <a:chExt cx="731" cy="141"/>
            </a:xfrm>
          </p:grpSpPr>
          <p:sp>
            <p:nvSpPr>
              <p:cNvPr id="3808" name="Google Shape;3808;p67"/>
              <p:cNvSpPr/>
              <p:nvPr/>
            </p:nvSpPr>
            <p:spPr>
              <a:xfrm>
                <a:off x="611" y="2568"/>
                <a:ext cx="731"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9" name="Google Shape;3809;p67"/>
              <p:cNvSpPr/>
              <p:nvPr/>
            </p:nvSpPr>
            <p:spPr>
              <a:xfrm>
                <a:off x="624" y="2584"/>
                <a:ext cx="69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10" name="Google Shape;3810;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811" name="Google Shape;3811;p67"/>
            <p:cNvGrpSpPr/>
            <p:nvPr/>
          </p:nvGrpSpPr>
          <p:grpSpPr>
            <a:xfrm>
              <a:off x="4737" y="1328"/>
              <a:ext cx="582" cy="147"/>
              <a:chOff x="612" y="2569"/>
              <a:chExt cx="725" cy="147"/>
            </a:xfrm>
          </p:grpSpPr>
          <p:sp>
            <p:nvSpPr>
              <p:cNvPr id="3812" name="Google Shape;3812;p67"/>
              <p:cNvSpPr/>
              <p:nvPr/>
            </p:nvSpPr>
            <p:spPr>
              <a:xfrm>
                <a:off x="612" y="2569"/>
                <a:ext cx="725" cy="14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3" name="Google Shape;3813;p67"/>
              <p:cNvSpPr/>
              <p:nvPr/>
            </p:nvSpPr>
            <p:spPr>
              <a:xfrm>
                <a:off x="626" y="2586"/>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14" name="Google Shape;3814;p67"/>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5" name="Google Shape;3815;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16" name="Google Shape;3816;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17" name="Google Shape;3817;p67"/>
            <p:cNvSpPr/>
            <p:nvPr/>
          </p:nvSpPr>
          <p:spPr>
            <a:xfrm>
              <a:off x="5517" y="2614"/>
              <a:ext cx="48"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8" name="Google Shape;3818;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19" name="Google Shape;3819;p67"/>
            <p:cNvSpPr/>
            <p:nvPr/>
          </p:nvSpPr>
          <p:spPr>
            <a:xfrm>
              <a:off x="4140" y="2678"/>
              <a:ext cx="1201" cy="147"/>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0" name="Google Shape;3820;p67"/>
            <p:cNvSpPr/>
            <p:nvPr/>
          </p:nvSpPr>
          <p:spPr>
            <a:xfrm>
              <a:off x="4204" y="2713"/>
              <a:ext cx="1073"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1" name="Google Shape;3821;p67"/>
            <p:cNvSpPr/>
            <p:nvPr/>
          </p:nvSpPr>
          <p:spPr>
            <a:xfrm>
              <a:off x="4305" y="2385"/>
              <a:ext cx="160"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2" name="Google Shape;3822;p67"/>
            <p:cNvSpPr/>
            <p:nvPr/>
          </p:nvSpPr>
          <p:spPr>
            <a:xfrm>
              <a:off x="4487" y="2385"/>
              <a:ext cx="160" cy="14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823" name="Google Shape;3823;p67"/>
            <p:cNvSpPr/>
            <p:nvPr/>
          </p:nvSpPr>
          <p:spPr>
            <a:xfrm>
              <a:off x="4663" y="2379"/>
              <a:ext cx="155"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4" name="Google Shape;3824;p67"/>
            <p:cNvSpPr/>
            <p:nvPr/>
          </p:nvSpPr>
          <p:spPr>
            <a:xfrm>
              <a:off x="5063" y="1833"/>
              <a:ext cx="85" cy="763"/>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7"/>
                                        </p:tgtEl>
                                        <p:attrNameLst>
                                          <p:attrName>style.visibility</p:attrName>
                                        </p:attrNameLst>
                                      </p:cBhvr>
                                      <p:to>
                                        <p:strVal val="visible"/>
                                      </p:to>
                                    </p:set>
                                    <p:animEffect filter="fade" transition="in">
                                      <p:cBhvr>
                                        <p:cTn dur="500"/>
                                        <p:tgtEl>
                                          <p:spTgt spid="3687"/>
                                        </p:tgtEl>
                                      </p:cBhvr>
                                    </p:animEffect>
                                  </p:childTnLst>
                                </p:cTn>
                              </p:par>
                              <p:par>
                                <p:cTn fill="hold" nodeType="withEffect" presetClass="entr" presetID="1" presetSubtype="0">
                                  <p:stCondLst>
                                    <p:cond delay="0"/>
                                  </p:stCondLst>
                                  <p:childTnLst>
                                    <p:set>
                                      <p:cBhvr>
                                        <p:cTn dur="1" fill="hold">
                                          <p:stCondLst>
                                            <p:cond delay="0"/>
                                          </p:stCondLst>
                                        </p:cTn>
                                        <p:tgtEl>
                                          <p:spTgt spid="3662">
                                            <p:txEl>
                                              <p:pRg end="0" st="0"/>
                                            </p:txEl>
                                          </p:spTgt>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720"/>
                                        </p:tgtEl>
                                        <p:attrNameLst>
                                          <p:attrName>style.visibility</p:attrName>
                                        </p:attrNameLst>
                                      </p:cBhvr>
                                      <p:to>
                                        <p:strVal val="visible"/>
                                      </p:to>
                                    </p:set>
                                  </p:childTnLst>
                                </p:cTn>
                              </p:par>
                            </p:childTnLst>
                          </p:cTn>
                        </p:par>
                        <p:par>
                          <p:cTn fill="hold">
                            <p:stCondLst>
                              <p:cond delay="501"/>
                            </p:stCondLst>
                            <p:childTnLst>
                              <p:par>
                                <p:cTn fill="hold" nodeType="afterEffect" presetClass="exit" presetID="1" presetSubtype="0">
                                  <p:stCondLst>
                                    <p:cond delay="0"/>
                                  </p:stCondLst>
                                  <p:childTnLst>
                                    <p:set>
                                      <p:cBhvr>
                                        <p:cTn dur="1" fill="hold">
                                          <p:stCondLst>
                                            <p:cond delay="1"/>
                                          </p:stCondLst>
                                        </p:cTn>
                                        <p:tgtEl>
                                          <p:spTgt spid="37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87"/>
                                        </p:tgtEl>
                                        <p:attrNameLst>
                                          <p:attrName>style.visibility</p:attrName>
                                        </p:attrNameLst>
                                      </p:cBhvr>
                                      <p:to>
                                        <p:strVal val="hidden"/>
                                      </p:to>
                                    </p:set>
                                  </p:childTnLst>
                                </p:cTn>
                              </p:par>
                            </p:childTnLst>
                          </p:cTn>
                        </p:par>
                        <p:par>
                          <p:cTn fill="hold">
                            <p:stCondLst>
                              <p:cond delay="502"/>
                            </p:stCondLst>
                            <p:childTnLst>
                              <p:par>
                                <p:cTn fill="hold" nodeType="afterEffect" presetClass="entr" presetID="10" presetSubtype="0">
                                  <p:stCondLst>
                                    <p:cond delay="0"/>
                                  </p:stCondLst>
                                  <p:childTnLst>
                                    <p:set>
                                      <p:cBhvr>
                                        <p:cTn dur="1" fill="hold">
                                          <p:stCondLst>
                                            <p:cond delay="0"/>
                                          </p:stCondLst>
                                        </p:cTn>
                                        <p:tgtEl>
                                          <p:spTgt spid="3746"/>
                                        </p:tgtEl>
                                        <p:attrNameLst>
                                          <p:attrName>style.visibility</p:attrName>
                                        </p:attrNameLst>
                                      </p:cBhvr>
                                      <p:to>
                                        <p:strVal val="visible"/>
                                      </p:to>
                                    </p:set>
                                    <p:animEffect filter="fade" transition="in">
                                      <p:cBhvr>
                                        <p:cTn dur="500"/>
                                        <p:tgtEl>
                                          <p:spTgt spid="3746"/>
                                        </p:tgtEl>
                                      </p:cBhvr>
                                    </p:animEffect>
                                  </p:childTnLst>
                                </p:cTn>
                              </p:par>
                            </p:childTnLst>
                          </p:cTn>
                        </p:par>
                        <p:par>
                          <p:cTn fill="hold">
                            <p:stCondLst>
                              <p:cond delay="1002"/>
                            </p:stCondLst>
                            <p:childTnLst>
                              <p:par>
                                <p:cTn fill="hold" nodeType="afterEffect" presetClass="entr" presetID="10" presetSubtype="0">
                                  <p:stCondLst>
                                    <p:cond delay="0"/>
                                  </p:stCondLst>
                                  <p:childTnLst>
                                    <p:set>
                                      <p:cBhvr>
                                        <p:cTn dur="1" fill="hold">
                                          <p:stCondLst>
                                            <p:cond delay="0"/>
                                          </p:stCondLst>
                                        </p:cTn>
                                        <p:tgtEl>
                                          <p:spTgt spid="3755"/>
                                        </p:tgtEl>
                                        <p:attrNameLst>
                                          <p:attrName>style.visibility</p:attrName>
                                        </p:attrNameLst>
                                      </p:cBhvr>
                                      <p:to>
                                        <p:strVal val="visible"/>
                                      </p:to>
                                    </p:set>
                                    <p:animEffect filter="fade" transition="in">
                                      <p:cBhvr>
                                        <p:cTn dur="1000"/>
                                        <p:tgtEl>
                                          <p:spTgt spid="3755"/>
                                        </p:tgtEl>
                                      </p:cBhvr>
                                    </p:animEffect>
                                  </p:childTnLst>
                                </p:cTn>
                              </p:par>
                              <p:par>
                                <p:cTn fill="hold" nodeType="withEffect" presetClass="exit" presetID="1" presetSubtype="0">
                                  <p:stCondLst>
                                    <p:cond delay="0"/>
                                  </p:stCondLst>
                                  <p:childTnLst>
                                    <p:set>
                                      <p:cBhvr>
                                        <p:cTn dur="1" fill="hold">
                                          <p:stCondLst>
                                            <p:cond delay="1"/>
                                          </p:stCondLst>
                                        </p:cTn>
                                        <p:tgtEl>
                                          <p:spTgt spid="37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pic>
        <p:nvPicPr>
          <p:cNvPr descr="A close up of a logo&#10;&#10;Description automatically generated" id="3829" name="Google Shape;3829;p6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830" name="Google Shape;3830;p6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831" name="Google Shape;3831;p6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832" name="Google Shape;3832;p6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 addressing: last words…</a:t>
            </a:r>
            <a:endParaRPr/>
          </a:p>
        </p:txBody>
      </p:sp>
      <p:sp>
        <p:nvSpPr>
          <p:cNvPr id="3833" name="Google Shape;3833;p68"/>
          <p:cNvSpPr txBox="1"/>
          <p:nvPr/>
        </p:nvSpPr>
        <p:spPr>
          <a:xfrm>
            <a:off x="117497" y="1508319"/>
            <a:ext cx="5815260" cy="5099099"/>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rgbClr val="000000"/>
                </a:solidFill>
                <a:latin typeface="Calibri"/>
                <a:ea typeface="Calibri"/>
                <a:cs typeface="Calibri"/>
                <a:sym typeface="Calibri"/>
              </a:rPr>
              <a:t> how does an ISP get block of addresses?</a:t>
            </a:r>
            <a:endParaRPr/>
          </a:p>
          <a:p>
            <a:pPr indent="-222250" lvl="0" marL="352425" marR="0" rtl="0" algn="l">
              <a:lnSpc>
                <a:spcPct val="90000"/>
              </a:lnSpc>
              <a:spcBef>
                <a:spcPts val="100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A:</a:t>
            </a:r>
            <a:r>
              <a:rPr b="0" i="0" lang="en-US" sz="2400" u="none" cap="none" strike="noStrike">
                <a:solidFill>
                  <a:srgbClr val="FF0000"/>
                </a:solidFill>
                <a:latin typeface="Calibri"/>
                <a:ea typeface="Calibri"/>
                <a:cs typeface="Calibri"/>
                <a:sym typeface="Calibri"/>
              </a:rPr>
              <a:t> </a:t>
            </a:r>
            <a:r>
              <a:rPr b="0" i="0" lang="en-US" sz="2400" u="none" cap="none" strike="noStrike">
                <a:solidFill>
                  <a:srgbClr val="000099"/>
                </a:solidFill>
                <a:latin typeface="Calibri"/>
                <a:ea typeface="Calibri"/>
                <a:cs typeface="Calibri"/>
                <a:sym typeface="Calibri"/>
              </a:rPr>
              <a:t>ICANN</a:t>
            </a:r>
            <a:r>
              <a:rPr b="0" i="0" lang="en-US" sz="2400" u="none" cap="none" strike="noStrike">
                <a:solidFill>
                  <a:srgbClr val="000000"/>
                </a:solidFill>
                <a:latin typeface="Calibri"/>
                <a:ea typeface="Calibri"/>
                <a:cs typeface="Calibri"/>
                <a:sym typeface="Calibri"/>
              </a:rPr>
              <a:t>: </a:t>
            </a:r>
            <a:r>
              <a:rPr b="0" i="0" lang="en-US" sz="2400" u="none" cap="none" strike="noStrike">
                <a:solidFill>
                  <a:srgbClr val="000099"/>
                </a:solidFill>
                <a:latin typeface="Calibri"/>
                <a:ea typeface="Calibri"/>
                <a:cs typeface="Calibri"/>
                <a:sym typeface="Calibri"/>
              </a:rPr>
              <a:t>I</a:t>
            </a:r>
            <a:r>
              <a:rPr b="0" i="0" lang="en-US" sz="2400" u="none" cap="none" strike="noStrike">
                <a:solidFill>
                  <a:srgbClr val="000000"/>
                </a:solidFill>
                <a:latin typeface="Calibri"/>
                <a:ea typeface="Calibri"/>
                <a:cs typeface="Calibri"/>
                <a:sym typeface="Calibri"/>
              </a:rPr>
              <a:t>nternet </a:t>
            </a:r>
            <a:r>
              <a:rPr b="0" i="0" lang="en-US" sz="2400" u="none" cap="none" strike="noStrike">
                <a:solidFill>
                  <a:srgbClr val="000099"/>
                </a:solidFill>
                <a:latin typeface="Calibri"/>
                <a:ea typeface="Calibri"/>
                <a:cs typeface="Calibri"/>
                <a:sym typeface="Calibri"/>
              </a:rPr>
              <a:t>C</a:t>
            </a:r>
            <a:r>
              <a:rPr b="0" i="0" lang="en-US" sz="2400" u="none" cap="none" strike="noStrike">
                <a:solidFill>
                  <a:srgbClr val="000000"/>
                </a:solidFill>
                <a:latin typeface="Calibri"/>
                <a:ea typeface="Calibri"/>
                <a:cs typeface="Calibri"/>
                <a:sym typeface="Calibri"/>
              </a:rPr>
              <a:t>orporation for </a:t>
            </a:r>
            <a:r>
              <a:rPr b="0" i="0" lang="en-US" sz="2400" u="none" cap="none" strike="noStrike">
                <a:solidFill>
                  <a:srgbClr val="000099"/>
                </a:solidFill>
                <a:latin typeface="Calibri"/>
                <a:ea typeface="Calibri"/>
                <a:cs typeface="Calibri"/>
                <a:sym typeface="Calibri"/>
              </a:rPr>
              <a:t>A</a:t>
            </a:r>
            <a:r>
              <a:rPr b="0" i="0" lang="en-US" sz="2400" u="none" cap="none" strike="noStrike">
                <a:solidFill>
                  <a:srgbClr val="000000"/>
                </a:solidFill>
                <a:latin typeface="Calibri"/>
                <a:ea typeface="Calibri"/>
                <a:cs typeface="Calibri"/>
                <a:sym typeface="Calibri"/>
              </a:rPr>
              <a:t>ssigned  </a:t>
            </a:r>
            <a:r>
              <a:rPr b="0" i="0" lang="en-US" sz="2400" u="none" cap="none" strike="noStrike">
                <a:solidFill>
                  <a:srgbClr val="000099"/>
                </a:solidFill>
                <a:latin typeface="Calibri"/>
                <a:ea typeface="Calibri"/>
                <a:cs typeface="Calibri"/>
                <a:sym typeface="Calibri"/>
              </a:rPr>
              <a:t>N</a:t>
            </a:r>
            <a:r>
              <a:rPr b="0" i="0" lang="en-US" sz="2400" u="none" cap="none" strike="noStrike">
                <a:solidFill>
                  <a:srgbClr val="000000"/>
                </a:solidFill>
                <a:latin typeface="Calibri"/>
                <a:ea typeface="Calibri"/>
                <a:cs typeface="Calibri"/>
                <a:sym typeface="Calibri"/>
              </a:rPr>
              <a:t>ames and </a:t>
            </a:r>
            <a:r>
              <a:rPr b="0" i="0" lang="en-US" sz="2400" u="none" cap="none" strike="noStrike">
                <a:solidFill>
                  <a:srgbClr val="000099"/>
                </a:solidFill>
                <a:latin typeface="Calibri"/>
                <a:ea typeface="Calibri"/>
                <a:cs typeface="Calibri"/>
                <a:sym typeface="Calibri"/>
              </a:rPr>
              <a:t>N</a:t>
            </a:r>
            <a:r>
              <a:rPr b="0" i="0" lang="en-US" sz="2400" u="none" cap="none" strike="noStrike">
                <a:solidFill>
                  <a:srgbClr val="000000"/>
                </a:solidFill>
                <a:latin typeface="Calibri"/>
                <a:ea typeface="Calibri"/>
                <a:cs typeface="Calibri"/>
                <a:sym typeface="Calibri"/>
              </a:rPr>
              <a:t>umbers http://www.icann.org/</a:t>
            </a:r>
            <a:endParaRPr/>
          </a:p>
          <a:p>
            <a:pPr indent="-234950"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allocates IP addresses, through </a:t>
            </a:r>
            <a:r>
              <a:rPr b="0" i="0" lang="en-US" sz="2400" u="none" cap="none" strike="noStrike">
                <a:solidFill>
                  <a:srgbClr val="0000A3"/>
                </a:solidFill>
                <a:latin typeface="Calibri"/>
                <a:ea typeface="Calibri"/>
                <a:cs typeface="Calibri"/>
                <a:sym typeface="Calibri"/>
              </a:rPr>
              <a:t>5 regional registries (RRs) </a:t>
            </a:r>
            <a:r>
              <a:rPr b="0" i="0" lang="en-US" sz="2000" u="none" cap="none" strike="noStrike">
                <a:solidFill>
                  <a:srgbClr val="000000"/>
                </a:solidFill>
                <a:latin typeface="Calibri"/>
                <a:ea typeface="Calibri"/>
                <a:cs typeface="Calibri"/>
                <a:sym typeface="Calibri"/>
              </a:rPr>
              <a:t>(who may then allocate to local registries)</a:t>
            </a:r>
            <a:endParaRPr/>
          </a:p>
          <a:p>
            <a:pPr indent="-234950"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manages DNS root zone, including delegation of individual TLD (.com, .edu, …) management </a:t>
            </a:r>
            <a:endParaRPr/>
          </a:p>
          <a:p>
            <a:pPr indent="0" lvl="1" marL="463550"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834" name="Google Shape;3834;p68"/>
          <p:cNvSpPr txBox="1"/>
          <p:nvPr/>
        </p:nvSpPr>
        <p:spPr>
          <a:xfrm>
            <a:off x="6379150" y="1499284"/>
            <a:ext cx="5040009" cy="3634734"/>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rgbClr val="000000"/>
                </a:solidFill>
                <a:latin typeface="Calibri"/>
                <a:ea typeface="Calibri"/>
                <a:cs typeface="Calibri"/>
                <a:sym typeface="Calibri"/>
              </a:rPr>
              <a:t> are there enough 32-bit IP addresses?</a:t>
            </a:r>
            <a:endParaRPr/>
          </a:p>
          <a:p>
            <a:pPr indent="-274638" lvl="0" marL="4048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ICANN allocated last chunk of IPv4 addresses to RRs in 2011</a:t>
            </a:r>
            <a:endParaRPr/>
          </a:p>
          <a:p>
            <a:pPr indent="-274638" lvl="0" marL="4048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NAT (next) helps IPv4 address space exhaustion</a:t>
            </a:r>
            <a:endParaRPr/>
          </a:p>
          <a:p>
            <a:pPr indent="-274638" lvl="0" marL="4048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IPv6 has 128-bit address space</a:t>
            </a:r>
            <a:endParaRPr/>
          </a:p>
        </p:txBody>
      </p:sp>
      <p:sp>
        <p:nvSpPr>
          <p:cNvPr id="3835" name="Google Shape;3835;p68"/>
          <p:cNvSpPr txBox="1"/>
          <p:nvPr/>
        </p:nvSpPr>
        <p:spPr>
          <a:xfrm flipH="1">
            <a:off x="6907788" y="4792391"/>
            <a:ext cx="451137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"Who the hell knew how much address space we needed?"  Vint Cerf (reflecting on decision to make IPv4 address 32 bits long)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3">
                                            <p:txEl>
                                              <p:pRg end="0" st="0"/>
                                            </p:txEl>
                                          </p:spTgt>
                                        </p:tgtEl>
                                        <p:attrNameLst>
                                          <p:attrName>style.visibility</p:attrName>
                                        </p:attrNameLst>
                                      </p:cBhvr>
                                      <p:to>
                                        <p:strVal val="visible"/>
                                      </p:to>
                                    </p:set>
                                    <p:animEffect filter="fade" transition="in">
                                      <p:cBhvr>
                                        <p:cTn dur="500"/>
                                        <p:tgtEl>
                                          <p:spTgt spid="38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3">
                                            <p:txEl>
                                              <p:pRg end="1" st="1"/>
                                            </p:txEl>
                                          </p:spTgt>
                                        </p:tgtEl>
                                        <p:attrNameLst>
                                          <p:attrName>style.visibility</p:attrName>
                                        </p:attrNameLst>
                                      </p:cBhvr>
                                      <p:to>
                                        <p:strVal val="visible"/>
                                      </p:to>
                                    </p:set>
                                    <p:animEffect filter="fade" transition="in">
                                      <p:cBhvr>
                                        <p:cTn dur="500"/>
                                        <p:tgtEl>
                                          <p:spTgt spid="38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3">
                                            <p:txEl>
                                              <p:pRg end="2" st="2"/>
                                            </p:txEl>
                                          </p:spTgt>
                                        </p:tgtEl>
                                        <p:attrNameLst>
                                          <p:attrName>style.visibility</p:attrName>
                                        </p:attrNameLst>
                                      </p:cBhvr>
                                      <p:to>
                                        <p:strVal val="visible"/>
                                      </p:to>
                                    </p:set>
                                    <p:animEffect filter="fade" transition="in">
                                      <p:cBhvr>
                                        <p:cTn dur="500"/>
                                        <p:tgtEl>
                                          <p:spTgt spid="38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3">
                                            <p:txEl>
                                              <p:pRg end="3" st="3"/>
                                            </p:txEl>
                                          </p:spTgt>
                                        </p:tgtEl>
                                        <p:attrNameLst>
                                          <p:attrName>style.visibility</p:attrName>
                                        </p:attrNameLst>
                                      </p:cBhvr>
                                      <p:to>
                                        <p:strVal val="visible"/>
                                      </p:to>
                                    </p:set>
                                    <p:animEffect filter="fade" transition="in">
                                      <p:cBhvr>
                                        <p:cTn dur="500"/>
                                        <p:tgtEl>
                                          <p:spTgt spid="38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3">
                                            <p:txEl>
                                              <p:pRg end="4" st="4"/>
                                            </p:txEl>
                                          </p:spTgt>
                                        </p:tgtEl>
                                        <p:attrNameLst>
                                          <p:attrName>style.visibility</p:attrName>
                                        </p:attrNameLst>
                                      </p:cBhvr>
                                      <p:to>
                                        <p:strVal val="visible"/>
                                      </p:to>
                                    </p:set>
                                    <p:animEffect filter="fade" transition="in">
                                      <p:cBhvr>
                                        <p:cTn dur="500"/>
                                        <p:tgtEl>
                                          <p:spTgt spid="38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0" st="0"/>
                                            </p:txEl>
                                          </p:spTgt>
                                        </p:tgtEl>
                                        <p:attrNameLst>
                                          <p:attrName>style.visibility</p:attrName>
                                        </p:attrNameLst>
                                      </p:cBhvr>
                                      <p:to>
                                        <p:strVal val="visible"/>
                                      </p:to>
                                    </p:set>
                                    <p:animEffect filter="fade" transition="in">
                                      <p:cBhvr>
                                        <p:cTn dur="500"/>
                                        <p:tgtEl>
                                          <p:spTgt spid="3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1" st="1"/>
                                            </p:txEl>
                                          </p:spTgt>
                                        </p:tgtEl>
                                        <p:attrNameLst>
                                          <p:attrName>style.visibility</p:attrName>
                                        </p:attrNameLst>
                                      </p:cBhvr>
                                      <p:to>
                                        <p:strVal val="visible"/>
                                      </p:to>
                                    </p:set>
                                    <p:animEffect filter="fade" transition="in">
                                      <p:cBhvr>
                                        <p:cTn dur="500"/>
                                        <p:tgtEl>
                                          <p:spTgt spid="38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2" st="2"/>
                                            </p:txEl>
                                          </p:spTgt>
                                        </p:tgtEl>
                                        <p:attrNameLst>
                                          <p:attrName>style.visibility</p:attrName>
                                        </p:attrNameLst>
                                      </p:cBhvr>
                                      <p:to>
                                        <p:strVal val="visible"/>
                                      </p:to>
                                    </p:set>
                                    <p:animEffect filter="fade" transition="in">
                                      <p:cBhvr>
                                        <p:cTn dur="500"/>
                                        <p:tgtEl>
                                          <p:spTgt spid="38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3" st="3"/>
                                            </p:txEl>
                                          </p:spTgt>
                                        </p:tgtEl>
                                        <p:attrNameLst>
                                          <p:attrName>style.visibility</p:attrName>
                                        </p:attrNameLst>
                                      </p:cBhvr>
                                      <p:to>
                                        <p:strVal val="visible"/>
                                      </p:to>
                                    </p:set>
                                    <p:animEffect filter="fade" transition="in">
                                      <p:cBhvr>
                                        <p:cTn dur="500"/>
                                        <p:tgtEl>
                                          <p:spTgt spid="38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5"/>
                                        </p:tgtEl>
                                        <p:attrNameLst>
                                          <p:attrName>style.visibility</p:attrName>
                                        </p:attrNameLst>
                                      </p:cBhvr>
                                      <p:to>
                                        <p:strVal val="visible"/>
                                      </p:to>
                                    </p:set>
                                    <p:animEffect filter="fade" transition="in">
                                      <p:cBhvr>
                                        <p:cTn dur="500"/>
                                        <p:tgtEl>
                                          <p:spTgt spid="3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9" name="Shape 3839"/>
        <p:cNvGrpSpPr/>
        <p:nvPr/>
      </p:nvGrpSpPr>
      <p:grpSpPr>
        <a:xfrm>
          <a:off x="0" y="0"/>
          <a:ext cx="0" cy="0"/>
          <a:chOff x="0" y="0"/>
          <a:chExt cx="0" cy="0"/>
        </a:xfrm>
      </p:grpSpPr>
      <p:pic>
        <p:nvPicPr>
          <p:cNvPr descr="A close up of a logo&#10;&#10;Description automatically generated" id="3840" name="Google Shape;3840;p6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3841" name="Google Shape;3841;p6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3842" name="Google Shape;3842;p69"/>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843" name="Google Shape;3843;p69"/>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3844" name="Google Shape;3844;p69"/>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3845" name="Google Shape;3845;p69"/>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Introduction to Routing Algorithms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A close up of a logo&#10;&#10;Description automatically generated" id="865" name="Google Shape;865;p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866" name="Google Shape;866;p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67" name="Google Shape;867;p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868" name="Google Shape;868;p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Connection Setup</a:t>
            </a:r>
            <a:endParaRPr/>
          </a:p>
        </p:txBody>
      </p:sp>
      <p:sp>
        <p:nvSpPr>
          <p:cNvPr id="869" name="Google Shape;869;p7"/>
          <p:cNvSpPr txBox="1"/>
          <p:nvPr/>
        </p:nvSpPr>
        <p:spPr>
          <a:xfrm>
            <a:off x="270156" y="1600200"/>
            <a:ext cx="8220075" cy="4648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3</a:t>
            </a:r>
            <a:r>
              <a:rPr baseline="30000" lang="en-US" sz="2400">
                <a:solidFill>
                  <a:schemeClr val="dk1"/>
                </a:solidFill>
                <a:latin typeface="Calibri"/>
                <a:ea typeface="Calibri"/>
                <a:cs typeface="Calibri"/>
                <a:sym typeface="Calibri"/>
              </a:rPr>
              <a:t>rd</a:t>
            </a:r>
            <a:r>
              <a:rPr lang="en-US" sz="2400">
                <a:solidFill>
                  <a:schemeClr val="dk1"/>
                </a:solidFill>
                <a:latin typeface="Calibri"/>
                <a:ea typeface="Calibri"/>
                <a:cs typeface="Calibri"/>
                <a:sym typeface="Calibri"/>
              </a:rPr>
              <a:t> important function in </a:t>
            </a:r>
            <a:r>
              <a:rPr i="1" lang="en-US" sz="2400">
                <a:solidFill>
                  <a:schemeClr val="dk1"/>
                </a:solidFill>
                <a:latin typeface="Calibri"/>
                <a:ea typeface="Calibri"/>
                <a:cs typeface="Calibri"/>
                <a:sym typeface="Calibri"/>
              </a:rPr>
              <a:t>some</a:t>
            </a:r>
            <a:r>
              <a:rPr lang="en-US" sz="2400">
                <a:solidFill>
                  <a:schemeClr val="dk1"/>
                </a:solidFill>
                <a:latin typeface="Calibri"/>
                <a:ea typeface="Calibri"/>
                <a:cs typeface="Calibri"/>
                <a:sym typeface="Calibri"/>
              </a:rPr>
              <a:t> network architectures:</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ATM, frame relay, X.25</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before datagrams flow, two end hosts </a:t>
            </a:r>
            <a:r>
              <a:rPr i="1" lang="en-US" sz="2400">
                <a:solidFill>
                  <a:schemeClr val="dk1"/>
                </a:solidFill>
                <a:latin typeface="Calibri"/>
                <a:ea typeface="Calibri"/>
                <a:cs typeface="Calibri"/>
                <a:sym typeface="Calibri"/>
              </a:rPr>
              <a:t>and</a:t>
            </a:r>
            <a:r>
              <a:rPr lang="en-US" sz="2400">
                <a:solidFill>
                  <a:schemeClr val="dk1"/>
                </a:solidFill>
                <a:latin typeface="Calibri"/>
                <a:ea typeface="Calibri"/>
                <a:cs typeface="Calibri"/>
                <a:sym typeface="Calibri"/>
              </a:rPr>
              <a:t> intervening routers establish virtual connection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routers get involved</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network vs transport layer connection service:</a:t>
            </a:r>
            <a:endParaRPr/>
          </a:p>
          <a:p>
            <a:pPr indent="-228600" lvl="1" marL="685800" marR="0" rtl="0" algn="l">
              <a:lnSpc>
                <a:spcPct val="90000"/>
              </a:lnSpc>
              <a:spcBef>
                <a:spcPts val="500"/>
              </a:spcBef>
              <a:spcAft>
                <a:spcPts val="0"/>
              </a:spcAft>
              <a:buClr>
                <a:srgbClr val="CC0000"/>
              </a:buClr>
              <a:buSzPts val="2000"/>
              <a:buFont typeface="Arial"/>
              <a:buChar char="•"/>
            </a:pPr>
            <a:r>
              <a:rPr b="0" i="1" lang="en-US" sz="2000" u="none" cap="none" strike="noStrike">
                <a:solidFill>
                  <a:srgbClr val="CC0000"/>
                </a:solidFill>
                <a:latin typeface="Calibri"/>
                <a:ea typeface="Calibri"/>
                <a:cs typeface="Calibri"/>
                <a:sym typeface="Calibri"/>
              </a:rPr>
              <a:t>network:</a:t>
            </a:r>
            <a:r>
              <a:rPr b="0" i="0" lang="en-US" sz="2000" u="none" cap="none" strike="noStrike">
                <a:solidFill>
                  <a:schemeClr val="dk1"/>
                </a:solidFill>
                <a:latin typeface="Calibri"/>
                <a:ea typeface="Calibri"/>
                <a:cs typeface="Calibri"/>
                <a:sym typeface="Calibri"/>
              </a:rPr>
              <a:t> between two hosts (may also involve intervening routers in case of VCs)</a:t>
            </a:r>
            <a:endParaRPr/>
          </a:p>
          <a:p>
            <a:pPr indent="-228600" lvl="1" marL="685800" marR="0" rtl="0" algn="l">
              <a:lnSpc>
                <a:spcPct val="90000"/>
              </a:lnSpc>
              <a:spcBef>
                <a:spcPts val="500"/>
              </a:spcBef>
              <a:spcAft>
                <a:spcPts val="0"/>
              </a:spcAft>
              <a:buClr>
                <a:srgbClr val="CC0000"/>
              </a:buClr>
              <a:buSzPts val="2000"/>
              <a:buFont typeface="Arial"/>
              <a:buChar char="•"/>
            </a:pPr>
            <a:r>
              <a:rPr b="0" i="1" lang="en-US" sz="2000" u="none" cap="none" strike="noStrike">
                <a:solidFill>
                  <a:srgbClr val="CC0000"/>
                </a:solidFill>
                <a:latin typeface="Calibri"/>
                <a:ea typeface="Calibri"/>
                <a:cs typeface="Calibri"/>
                <a:sym typeface="Calibri"/>
              </a:rPr>
              <a:t>transport:</a:t>
            </a:r>
            <a:r>
              <a:rPr b="0" i="0" lang="en-US" sz="2000" u="none" cap="none" strike="noStrike">
                <a:solidFill>
                  <a:schemeClr val="dk1"/>
                </a:solidFill>
                <a:latin typeface="Calibri"/>
                <a:ea typeface="Calibri"/>
                <a:cs typeface="Calibri"/>
                <a:sym typeface="Calibri"/>
              </a:rPr>
              <a:t> between two processes</a:t>
            </a:r>
            <a:endParaRPr/>
          </a:p>
          <a:p>
            <a:pPr indent="-228600" lvl="0" marL="228600" marR="0" rtl="0" algn="l">
              <a:lnSpc>
                <a:spcPct val="90000"/>
              </a:lnSpc>
              <a:spcBef>
                <a:spcPts val="100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pic>
        <p:nvPicPr>
          <p:cNvPr descr="A close up of a logo&#10;&#10;Description automatically generated" id="3850" name="Google Shape;3850;p7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851" name="Google Shape;3851;p7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852" name="Google Shape;3852;p7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853" name="Google Shape;3853;p7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3854" name="Google Shape;3854;p70"/>
          <p:cNvSpPr/>
          <p:nvPr/>
        </p:nvSpPr>
        <p:spPr>
          <a:xfrm>
            <a:off x="6403193" y="3020155"/>
            <a:ext cx="3273778" cy="2294055"/>
          </a:xfrm>
          <a:custGeom>
            <a:rect b="b" l="l" r="r" t="t"/>
            <a:pathLst>
              <a:path extrusionOk="0" h="1699" w="2355">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55" name="Google Shape;3855;p70"/>
          <p:cNvSpPr txBox="1"/>
          <p:nvPr/>
        </p:nvSpPr>
        <p:spPr>
          <a:xfrm>
            <a:off x="9014561" y="3306257"/>
            <a:ext cx="859531" cy="353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10.0.0.1</a:t>
            </a:r>
            <a:endParaRPr/>
          </a:p>
        </p:txBody>
      </p:sp>
      <p:sp>
        <p:nvSpPr>
          <p:cNvPr id="3856" name="Google Shape;3856;p70"/>
          <p:cNvSpPr txBox="1"/>
          <p:nvPr/>
        </p:nvSpPr>
        <p:spPr>
          <a:xfrm>
            <a:off x="8959810" y="4029782"/>
            <a:ext cx="859531" cy="353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10.0.0.2</a:t>
            </a:r>
            <a:endParaRPr/>
          </a:p>
        </p:txBody>
      </p:sp>
      <p:sp>
        <p:nvSpPr>
          <p:cNvPr id="3857" name="Google Shape;3857;p70"/>
          <p:cNvSpPr txBox="1"/>
          <p:nvPr/>
        </p:nvSpPr>
        <p:spPr>
          <a:xfrm>
            <a:off x="8933457" y="4783937"/>
            <a:ext cx="859531" cy="353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10.0.0.3</a:t>
            </a:r>
            <a:endParaRPr/>
          </a:p>
        </p:txBody>
      </p:sp>
      <p:sp>
        <p:nvSpPr>
          <p:cNvPr id="3858" name="Google Shape;3858;p70"/>
          <p:cNvSpPr txBox="1"/>
          <p:nvPr/>
        </p:nvSpPr>
        <p:spPr>
          <a:xfrm>
            <a:off x="6243175" y="3465644"/>
            <a:ext cx="859531" cy="353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10.0.0.4</a:t>
            </a:r>
            <a:endParaRPr/>
          </a:p>
        </p:txBody>
      </p:sp>
      <p:cxnSp>
        <p:nvCxnSpPr>
          <p:cNvPr id="3859" name="Google Shape;3859;p70"/>
          <p:cNvCxnSpPr/>
          <p:nvPr/>
        </p:nvCxnSpPr>
        <p:spPr>
          <a:xfrm>
            <a:off x="6599206" y="3769474"/>
            <a:ext cx="2090" cy="358873"/>
          </a:xfrm>
          <a:prstGeom prst="straightConnector1">
            <a:avLst/>
          </a:prstGeom>
          <a:noFill/>
          <a:ln cap="flat" cmpd="sng" w="19050">
            <a:solidFill>
              <a:srgbClr val="000000"/>
            </a:solidFill>
            <a:prstDash val="solid"/>
            <a:round/>
            <a:headEnd len="med" w="med" type="none"/>
            <a:tailEnd len="med" w="med" type="triangle"/>
          </a:ln>
        </p:spPr>
      </p:cxnSp>
      <p:sp>
        <p:nvSpPr>
          <p:cNvPr id="3860" name="Google Shape;3860;p70"/>
          <p:cNvSpPr txBox="1"/>
          <p:nvPr/>
        </p:nvSpPr>
        <p:spPr>
          <a:xfrm>
            <a:off x="6458092" y="2515434"/>
            <a:ext cx="2802851" cy="569468"/>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local network (e.g., home network) 10.0.0/24</a:t>
            </a:r>
            <a:endParaRPr/>
          </a:p>
        </p:txBody>
      </p:sp>
      <p:cxnSp>
        <p:nvCxnSpPr>
          <p:cNvPr id="3861" name="Google Shape;3861;p70"/>
          <p:cNvCxnSpPr/>
          <p:nvPr/>
        </p:nvCxnSpPr>
        <p:spPr>
          <a:xfrm>
            <a:off x="9195949" y="2750693"/>
            <a:ext cx="1124665" cy="0"/>
          </a:xfrm>
          <a:prstGeom prst="straightConnector1">
            <a:avLst/>
          </a:prstGeom>
          <a:noFill/>
          <a:ln cap="flat" cmpd="sng" w="9525">
            <a:solidFill>
              <a:srgbClr val="000000"/>
            </a:solidFill>
            <a:prstDash val="solid"/>
            <a:round/>
            <a:headEnd len="med" w="med" type="none"/>
            <a:tailEnd len="med" w="med" type="triangle"/>
          </a:ln>
        </p:spPr>
      </p:cxnSp>
      <p:cxnSp>
        <p:nvCxnSpPr>
          <p:cNvPr id="3862" name="Google Shape;3862;p70"/>
          <p:cNvCxnSpPr/>
          <p:nvPr/>
        </p:nvCxnSpPr>
        <p:spPr>
          <a:xfrm>
            <a:off x="5983565" y="2630816"/>
            <a:ext cx="0" cy="1128251"/>
          </a:xfrm>
          <a:prstGeom prst="straightConnector1">
            <a:avLst/>
          </a:prstGeom>
          <a:noFill/>
          <a:ln cap="flat" cmpd="sng" w="9525">
            <a:solidFill>
              <a:srgbClr val="000000"/>
            </a:solidFill>
            <a:prstDash val="solid"/>
            <a:round/>
            <a:headEnd len="med" w="med" type="none"/>
            <a:tailEnd len="med" w="med" type="none"/>
          </a:ln>
        </p:spPr>
      </p:cxnSp>
      <p:cxnSp>
        <p:nvCxnSpPr>
          <p:cNvPr id="3863" name="Google Shape;3863;p70"/>
          <p:cNvCxnSpPr/>
          <p:nvPr/>
        </p:nvCxnSpPr>
        <p:spPr>
          <a:xfrm rot="10800000">
            <a:off x="6123264" y="2763356"/>
            <a:ext cx="427910" cy="4474"/>
          </a:xfrm>
          <a:prstGeom prst="straightConnector1">
            <a:avLst/>
          </a:prstGeom>
          <a:noFill/>
          <a:ln cap="flat" cmpd="sng" w="9525">
            <a:solidFill>
              <a:srgbClr val="000000"/>
            </a:solidFill>
            <a:prstDash val="solid"/>
            <a:round/>
            <a:headEnd len="med" w="med" type="none"/>
            <a:tailEnd len="med" w="med" type="triangle"/>
          </a:ln>
        </p:spPr>
      </p:cxnSp>
      <p:grpSp>
        <p:nvGrpSpPr>
          <p:cNvPr id="3864" name="Google Shape;3864;p70"/>
          <p:cNvGrpSpPr/>
          <p:nvPr/>
        </p:nvGrpSpPr>
        <p:grpSpPr>
          <a:xfrm flipH="1">
            <a:off x="9766576" y="3139440"/>
            <a:ext cx="641350" cy="583178"/>
            <a:chOff x="-44" y="1473"/>
            <a:chExt cx="981" cy="1105"/>
          </a:xfrm>
        </p:grpSpPr>
        <p:pic>
          <p:nvPicPr>
            <p:cNvPr descr="desktop_computer_stylized_medium" id="3865" name="Google Shape;3865;p7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66" name="Google Shape;3866;p7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3867" name="Google Shape;3867;p70"/>
          <p:cNvGrpSpPr/>
          <p:nvPr/>
        </p:nvGrpSpPr>
        <p:grpSpPr>
          <a:xfrm flipH="1">
            <a:off x="9693376" y="3860498"/>
            <a:ext cx="641350" cy="583178"/>
            <a:chOff x="-44" y="1473"/>
            <a:chExt cx="981" cy="1105"/>
          </a:xfrm>
        </p:grpSpPr>
        <p:pic>
          <p:nvPicPr>
            <p:cNvPr descr="desktop_computer_stylized_medium" id="3868" name="Google Shape;3868;p7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69" name="Google Shape;3869;p7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3870" name="Google Shape;3870;p70"/>
          <p:cNvGrpSpPr/>
          <p:nvPr/>
        </p:nvGrpSpPr>
        <p:grpSpPr>
          <a:xfrm flipH="1">
            <a:off x="9712602" y="4600331"/>
            <a:ext cx="641350" cy="583178"/>
            <a:chOff x="-44" y="1473"/>
            <a:chExt cx="981" cy="1105"/>
          </a:xfrm>
        </p:grpSpPr>
        <p:pic>
          <p:nvPicPr>
            <p:cNvPr descr="desktop_computer_stylized_medium" id="3871" name="Google Shape;3871;p7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72" name="Google Shape;3872;p7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3873" name="Google Shape;3873;p70"/>
          <p:cNvGrpSpPr/>
          <p:nvPr/>
        </p:nvGrpSpPr>
        <p:grpSpPr>
          <a:xfrm>
            <a:off x="1949727" y="2528097"/>
            <a:ext cx="3963988" cy="2445373"/>
            <a:chOff x="2171406" y="2486532"/>
            <a:chExt cx="3963988" cy="2445373"/>
          </a:xfrm>
        </p:grpSpPr>
        <p:sp>
          <p:nvSpPr>
            <p:cNvPr id="3874" name="Google Shape;3874;p70"/>
            <p:cNvSpPr/>
            <p:nvPr/>
          </p:nvSpPr>
          <p:spPr>
            <a:xfrm>
              <a:off x="2171406" y="3444138"/>
              <a:ext cx="3640666" cy="1487767"/>
            </a:xfrm>
            <a:custGeom>
              <a:rect b="b" l="l" r="r" t="t"/>
              <a:pathLst>
                <a:path extrusionOk="0" h="898" w="2425">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a:gsLst>
                <a:gs pos="0">
                  <a:srgbClr val="FFFFFF">
                    <a:alpha val="97647"/>
                  </a:srgbClr>
                </a:gs>
                <a:gs pos="100000">
                  <a:srgbClr val="66CC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75" name="Google Shape;3875;p70"/>
            <p:cNvSpPr txBox="1"/>
            <p:nvPr/>
          </p:nvSpPr>
          <p:spPr>
            <a:xfrm>
              <a:off x="4504384" y="3410471"/>
              <a:ext cx="1172116" cy="353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138.76.29.7</a:t>
              </a:r>
              <a:endParaRPr/>
            </a:p>
          </p:txBody>
        </p:sp>
        <p:cxnSp>
          <p:nvCxnSpPr>
            <p:cNvPr id="3876" name="Google Shape;3876;p70"/>
            <p:cNvCxnSpPr/>
            <p:nvPr/>
          </p:nvCxnSpPr>
          <p:spPr>
            <a:xfrm rot="10800000">
              <a:off x="5504641" y="3720817"/>
              <a:ext cx="4440" cy="356700"/>
            </a:xfrm>
            <a:prstGeom prst="straightConnector1">
              <a:avLst/>
            </a:prstGeom>
            <a:noFill/>
            <a:ln cap="flat" cmpd="sng" w="19050">
              <a:solidFill>
                <a:srgbClr val="000000"/>
              </a:solidFill>
              <a:prstDash val="solid"/>
              <a:round/>
              <a:headEnd len="med" w="med" type="triangle"/>
              <a:tailEnd len="med" w="med" type="none"/>
            </a:ln>
          </p:spPr>
        </p:cxnSp>
        <p:cxnSp>
          <p:nvCxnSpPr>
            <p:cNvPr id="3877" name="Google Shape;3877;p70"/>
            <p:cNvCxnSpPr/>
            <p:nvPr/>
          </p:nvCxnSpPr>
          <p:spPr>
            <a:xfrm>
              <a:off x="4749506" y="2735046"/>
              <a:ext cx="1385888" cy="0"/>
            </a:xfrm>
            <a:prstGeom prst="straightConnector1">
              <a:avLst/>
            </a:prstGeom>
            <a:noFill/>
            <a:ln cap="flat" cmpd="sng" w="9525">
              <a:solidFill>
                <a:srgbClr val="000000"/>
              </a:solidFill>
              <a:prstDash val="solid"/>
              <a:round/>
              <a:headEnd len="med" w="med" type="none"/>
              <a:tailEnd len="med" w="med" type="triangle"/>
            </a:ln>
          </p:spPr>
        </p:cxnSp>
        <p:cxnSp>
          <p:nvCxnSpPr>
            <p:cNvPr id="3878" name="Google Shape;3878;p70"/>
            <p:cNvCxnSpPr/>
            <p:nvPr/>
          </p:nvCxnSpPr>
          <p:spPr>
            <a:xfrm rot="10800000">
              <a:off x="2938169" y="2721792"/>
              <a:ext cx="898525" cy="0"/>
            </a:xfrm>
            <a:prstGeom prst="straightConnector1">
              <a:avLst/>
            </a:prstGeom>
            <a:noFill/>
            <a:ln cap="flat" cmpd="sng" w="9525">
              <a:solidFill>
                <a:srgbClr val="000000"/>
              </a:solidFill>
              <a:prstDash val="solid"/>
              <a:round/>
              <a:headEnd len="med" w="med" type="none"/>
              <a:tailEnd len="med" w="med" type="triangle"/>
            </a:ln>
          </p:spPr>
        </p:cxnSp>
        <p:sp>
          <p:nvSpPr>
            <p:cNvPr id="3879" name="Google Shape;3879;p70"/>
            <p:cNvSpPr txBox="1"/>
            <p:nvPr/>
          </p:nvSpPr>
          <p:spPr>
            <a:xfrm>
              <a:off x="3829555" y="2486532"/>
              <a:ext cx="950901" cy="61671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rest of</a:t>
              </a:r>
              <a:endParaRPr/>
            </a:p>
            <a:p>
              <a:pPr indent="0" lvl="0" marL="0" marR="0" rtl="0" algn="ctr">
                <a:lnSpc>
                  <a:spcPct val="9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Internet</a:t>
              </a:r>
              <a:endParaRPr/>
            </a:p>
          </p:txBody>
        </p:sp>
        <p:cxnSp>
          <p:nvCxnSpPr>
            <p:cNvPr id="3880" name="Google Shape;3880;p70"/>
            <p:cNvCxnSpPr/>
            <p:nvPr/>
          </p:nvCxnSpPr>
          <p:spPr>
            <a:xfrm>
              <a:off x="2743200" y="4135538"/>
              <a:ext cx="2943752" cy="0"/>
            </a:xfrm>
            <a:prstGeom prst="straightConnector1">
              <a:avLst/>
            </a:prstGeom>
            <a:noFill/>
            <a:ln cap="flat" cmpd="sng" w="25400">
              <a:solidFill>
                <a:schemeClr val="dk1"/>
              </a:solidFill>
              <a:prstDash val="solid"/>
              <a:miter lim="800000"/>
              <a:headEnd len="sm" w="sm" type="none"/>
              <a:tailEnd len="sm" w="sm" type="none"/>
            </a:ln>
          </p:spPr>
        </p:cxnSp>
      </p:grpSp>
      <p:grpSp>
        <p:nvGrpSpPr>
          <p:cNvPr id="3881" name="Google Shape;3881;p70"/>
          <p:cNvGrpSpPr/>
          <p:nvPr/>
        </p:nvGrpSpPr>
        <p:grpSpPr>
          <a:xfrm>
            <a:off x="5464121" y="3954629"/>
            <a:ext cx="1040553" cy="449888"/>
            <a:chOff x="7493876" y="2774731"/>
            <a:chExt cx="1481958" cy="894622"/>
          </a:xfrm>
        </p:grpSpPr>
        <p:sp>
          <p:nvSpPr>
            <p:cNvPr id="3882" name="Google Shape;3882;p7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883" name="Google Shape;3883;p7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884" name="Google Shape;3884;p70"/>
            <p:cNvGrpSpPr/>
            <p:nvPr/>
          </p:nvGrpSpPr>
          <p:grpSpPr>
            <a:xfrm>
              <a:off x="7713663" y="2848339"/>
              <a:ext cx="1042107" cy="425543"/>
              <a:chOff x="7786941" y="2884917"/>
              <a:chExt cx="897649" cy="353919"/>
            </a:xfrm>
          </p:grpSpPr>
          <p:sp>
            <p:nvSpPr>
              <p:cNvPr id="3885" name="Google Shape;3885;p7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86" name="Google Shape;3886;p7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87" name="Google Shape;3887;p7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88" name="Google Shape;3888;p7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cxnSp>
        <p:nvCxnSpPr>
          <p:cNvPr id="3889" name="Google Shape;3889;p70"/>
          <p:cNvCxnSpPr/>
          <p:nvPr/>
        </p:nvCxnSpPr>
        <p:spPr>
          <a:xfrm>
            <a:off x="9536001" y="3605688"/>
            <a:ext cx="293511" cy="0"/>
          </a:xfrm>
          <a:prstGeom prst="straightConnector1">
            <a:avLst/>
          </a:prstGeom>
          <a:noFill/>
          <a:ln cap="flat" cmpd="sng" w="19050">
            <a:solidFill>
              <a:schemeClr val="dk1"/>
            </a:solidFill>
            <a:prstDash val="solid"/>
            <a:miter lim="800000"/>
            <a:headEnd len="sm" w="sm" type="none"/>
            <a:tailEnd len="sm" w="sm" type="none"/>
          </a:ln>
        </p:spPr>
      </p:cxnSp>
      <p:cxnSp>
        <p:nvCxnSpPr>
          <p:cNvPr id="3890" name="Google Shape;3890;p70"/>
          <p:cNvCxnSpPr/>
          <p:nvPr/>
        </p:nvCxnSpPr>
        <p:spPr>
          <a:xfrm>
            <a:off x="9463611" y="4321407"/>
            <a:ext cx="293511" cy="0"/>
          </a:xfrm>
          <a:prstGeom prst="straightConnector1">
            <a:avLst/>
          </a:prstGeom>
          <a:noFill/>
          <a:ln cap="flat" cmpd="sng" w="19050">
            <a:solidFill>
              <a:schemeClr val="dk1"/>
            </a:solidFill>
            <a:prstDash val="solid"/>
            <a:miter lim="800000"/>
            <a:headEnd len="sm" w="sm" type="none"/>
            <a:tailEnd len="sm" w="sm" type="none"/>
          </a:ln>
        </p:spPr>
      </p:cxnSp>
      <p:cxnSp>
        <p:nvCxnSpPr>
          <p:cNvPr id="3891" name="Google Shape;3891;p70"/>
          <p:cNvCxnSpPr/>
          <p:nvPr/>
        </p:nvCxnSpPr>
        <p:spPr>
          <a:xfrm>
            <a:off x="9482661" y="5068936"/>
            <a:ext cx="293511" cy="0"/>
          </a:xfrm>
          <a:prstGeom prst="straightConnector1">
            <a:avLst/>
          </a:prstGeom>
          <a:noFill/>
          <a:ln cap="flat" cmpd="sng" w="19050">
            <a:solidFill>
              <a:schemeClr val="dk1"/>
            </a:solidFill>
            <a:prstDash val="solid"/>
            <a:miter lim="800000"/>
            <a:headEnd len="sm" w="sm" type="none"/>
            <a:tailEnd len="sm" w="sm" type="none"/>
          </a:ln>
        </p:spPr>
      </p:cxnSp>
      <p:grpSp>
        <p:nvGrpSpPr>
          <p:cNvPr id="3892" name="Google Shape;3892;p70"/>
          <p:cNvGrpSpPr/>
          <p:nvPr/>
        </p:nvGrpSpPr>
        <p:grpSpPr>
          <a:xfrm>
            <a:off x="6009912" y="4185781"/>
            <a:ext cx="5475817" cy="2433887"/>
            <a:chOff x="6191250" y="3243263"/>
            <a:chExt cx="5475817" cy="2433887"/>
          </a:xfrm>
        </p:grpSpPr>
        <p:sp>
          <p:nvSpPr>
            <p:cNvPr id="3893" name="Google Shape;3893;p70"/>
            <p:cNvSpPr txBox="1"/>
            <p:nvPr/>
          </p:nvSpPr>
          <p:spPr>
            <a:xfrm>
              <a:off x="6191250" y="4640263"/>
              <a:ext cx="5475817" cy="1036887"/>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datagrams with source or destination in this network have 10.0.0/24 address for  source, destination (as usual)</a:t>
              </a:r>
              <a:endParaRPr/>
            </a:p>
          </p:txBody>
        </p:sp>
        <p:cxnSp>
          <p:nvCxnSpPr>
            <p:cNvPr id="3894" name="Google Shape;3894;p70"/>
            <p:cNvCxnSpPr/>
            <p:nvPr/>
          </p:nvCxnSpPr>
          <p:spPr>
            <a:xfrm flipH="1" rot="10800000">
              <a:off x="6731530" y="3243263"/>
              <a:ext cx="668337" cy="1427162"/>
            </a:xfrm>
            <a:prstGeom prst="straightConnector1">
              <a:avLst/>
            </a:prstGeom>
            <a:noFill/>
            <a:ln cap="flat" cmpd="sng" w="9525">
              <a:solidFill>
                <a:srgbClr val="CC0000"/>
              </a:solidFill>
              <a:prstDash val="solid"/>
              <a:round/>
              <a:headEnd len="med" w="med" type="none"/>
              <a:tailEnd len="med" w="med" type="none"/>
            </a:ln>
          </p:spPr>
        </p:cxnSp>
      </p:grpSp>
      <p:grpSp>
        <p:nvGrpSpPr>
          <p:cNvPr id="3895" name="Google Shape;3895;p70"/>
          <p:cNvGrpSpPr/>
          <p:nvPr/>
        </p:nvGrpSpPr>
        <p:grpSpPr>
          <a:xfrm>
            <a:off x="158331" y="4149268"/>
            <a:ext cx="5528261" cy="2475162"/>
            <a:chOff x="339669" y="3206750"/>
            <a:chExt cx="5528261" cy="2475162"/>
          </a:xfrm>
        </p:grpSpPr>
        <p:sp>
          <p:nvSpPr>
            <p:cNvPr id="3896" name="Google Shape;3896;p70"/>
            <p:cNvSpPr txBox="1"/>
            <p:nvPr/>
          </p:nvSpPr>
          <p:spPr>
            <a:xfrm>
              <a:off x="339669" y="4645025"/>
              <a:ext cx="5528261" cy="1036887"/>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all</a:t>
              </a:r>
              <a:r>
                <a:rPr b="0" i="0" lang="en-US" sz="2400" u="none" cap="none" strike="noStrike">
                  <a:solidFill>
                    <a:srgbClr val="CC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datagrams </a:t>
              </a:r>
              <a:r>
                <a:rPr b="0" i="1" lang="en-US" sz="2400" u="none" cap="none" strike="noStrike">
                  <a:solidFill>
                    <a:srgbClr val="CC0000"/>
                  </a:solidFill>
                  <a:latin typeface="Calibri"/>
                  <a:ea typeface="Calibri"/>
                  <a:cs typeface="Calibri"/>
                  <a:sym typeface="Calibri"/>
                </a:rPr>
                <a:t>leaving</a:t>
              </a:r>
              <a:r>
                <a:rPr b="0" i="0" lang="en-US" sz="2400" u="none" cap="none" strike="noStrike">
                  <a:solidFill>
                    <a:srgbClr val="000000"/>
                  </a:solidFill>
                  <a:latin typeface="Calibri"/>
                  <a:ea typeface="Calibri"/>
                  <a:cs typeface="Calibri"/>
                  <a:sym typeface="Calibri"/>
                </a:rPr>
                <a:t> local network have </a:t>
              </a:r>
              <a:r>
                <a:rPr b="0" i="1" lang="en-US" sz="2400" u="none" cap="none" strike="noStrike">
                  <a:solidFill>
                    <a:srgbClr val="CC0000"/>
                  </a:solidFill>
                  <a:latin typeface="Calibri"/>
                  <a:ea typeface="Calibri"/>
                  <a:cs typeface="Calibri"/>
                  <a:sym typeface="Calibri"/>
                </a:rPr>
                <a:t>same</a:t>
              </a:r>
              <a:r>
                <a:rPr b="0" i="0" lang="en-US" sz="2400" u="none" cap="none" strike="noStrike">
                  <a:solidFill>
                    <a:srgbClr val="000000"/>
                  </a:solidFill>
                  <a:latin typeface="Calibri"/>
                  <a:ea typeface="Calibri"/>
                  <a:cs typeface="Calibri"/>
                  <a:sym typeface="Calibri"/>
                </a:rPr>
                <a:t> source NAT IP address: 138.76.29.7,  but </a:t>
              </a:r>
              <a:r>
                <a:rPr b="0" i="1" lang="en-US" sz="2400" u="none" cap="none" strike="noStrike">
                  <a:solidFill>
                    <a:srgbClr val="000000"/>
                  </a:solidFill>
                  <a:latin typeface="Calibri"/>
                  <a:ea typeface="Calibri"/>
                  <a:cs typeface="Calibri"/>
                  <a:sym typeface="Calibri"/>
                </a:rPr>
                <a:t>different</a:t>
              </a:r>
              <a:r>
                <a:rPr b="0" i="0" lang="en-US" sz="2400" u="none" cap="none" strike="noStrike">
                  <a:solidFill>
                    <a:srgbClr val="000000"/>
                  </a:solidFill>
                  <a:latin typeface="Calibri"/>
                  <a:ea typeface="Calibri"/>
                  <a:cs typeface="Calibri"/>
                  <a:sym typeface="Calibri"/>
                </a:rPr>
                <a:t> source port numbers</a:t>
              </a:r>
              <a:endParaRPr/>
            </a:p>
          </p:txBody>
        </p:sp>
        <p:cxnSp>
          <p:nvCxnSpPr>
            <p:cNvPr id="3897" name="Google Shape;3897;p70"/>
            <p:cNvCxnSpPr/>
            <p:nvPr/>
          </p:nvCxnSpPr>
          <p:spPr>
            <a:xfrm flipH="1" rot="10800000">
              <a:off x="4620155" y="3206750"/>
              <a:ext cx="668337" cy="1427163"/>
            </a:xfrm>
            <a:prstGeom prst="straightConnector1">
              <a:avLst/>
            </a:prstGeom>
            <a:noFill/>
            <a:ln cap="flat" cmpd="sng" w="9525">
              <a:solidFill>
                <a:srgbClr val="CC0000"/>
              </a:solidFill>
              <a:prstDash val="solid"/>
              <a:round/>
              <a:headEnd len="med" w="med" type="none"/>
              <a:tailEnd len="med" w="med" type="none"/>
            </a:ln>
          </p:spPr>
        </p:cxnSp>
      </p:grpSp>
      <p:sp>
        <p:nvSpPr>
          <p:cNvPr id="3898" name="Google Shape;3898;p70"/>
          <p:cNvSpPr/>
          <p:nvPr/>
        </p:nvSpPr>
        <p:spPr>
          <a:xfrm>
            <a:off x="39853" y="1438721"/>
            <a:ext cx="8797928" cy="923330"/>
          </a:xfrm>
          <a:prstGeom prst="rect">
            <a:avLst/>
          </a:prstGeom>
          <a:noFill/>
          <a:ln>
            <a:noFill/>
          </a:ln>
        </p:spPr>
        <p:txBody>
          <a:bodyPr anchorCtr="0" anchor="t" bIns="45700" lIns="91425" spcFirstLastPara="1" rIns="91425" wrap="square" tIns="45700">
            <a:spAutoFit/>
          </a:bodyPr>
          <a:lstStyle/>
          <a:p>
            <a:pPr indent="0" lvl="0" marL="239713" marR="0" rtl="0" algn="l">
              <a:lnSpc>
                <a:spcPct val="90000"/>
              </a:lnSpc>
              <a:spcBef>
                <a:spcPts val="0"/>
              </a:spcBef>
              <a:spcAft>
                <a:spcPts val="0"/>
              </a:spcAft>
              <a:buClr>
                <a:srgbClr val="0000A3"/>
              </a:buClr>
              <a:buSzPts val="3200"/>
              <a:buFont typeface="Calibri"/>
              <a:buNone/>
            </a:pPr>
            <a:r>
              <a:rPr b="0" i="0" lang="en-US" sz="3200" u="none" cap="none" strike="noStrike">
                <a:solidFill>
                  <a:srgbClr val="CC0000"/>
                </a:solidFill>
                <a:latin typeface="Calibri"/>
                <a:ea typeface="Calibri"/>
                <a:cs typeface="Calibri"/>
                <a:sym typeface="Calibri"/>
              </a:rPr>
              <a:t>NAT:</a:t>
            </a:r>
            <a:r>
              <a:rPr b="0" i="0" lang="en-US" sz="3200" u="none" cap="none" strike="noStrike">
                <a:solidFill>
                  <a:srgbClr val="0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all devices in local network share just </a:t>
            </a:r>
            <a:r>
              <a:rPr b="0" i="0" lang="en-US" sz="2800" u="none" cap="none" strike="noStrike">
                <a:solidFill>
                  <a:srgbClr val="C00000"/>
                </a:solidFill>
                <a:latin typeface="Calibri"/>
                <a:ea typeface="Calibri"/>
                <a:cs typeface="Calibri"/>
                <a:sym typeface="Calibri"/>
              </a:rPr>
              <a:t>one</a:t>
            </a:r>
            <a:r>
              <a:rPr b="0" i="0" lang="en-US" sz="2800" u="none" cap="none" strike="noStrike">
                <a:solidFill>
                  <a:srgbClr val="000000"/>
                </a:solidFill>
                <a:latin typeface="Calibri"/>
                <a:ea typeface="Calibri"/>
                <a:cs typeface="Calibri"/>
                <a:sym typeface="Calibri"/>
              </a:rPr>
              <a:t> IPv4 address as far as outside world is concerned</a:t>
            </a:r>
            <a:endParaRPr/>
          </a:p>
        </p:txBody>
      </p:sp>
      <p:cxnSp>
        <p:nvCxnSpPr>
          <p:cNvPr id="3899" name="Google Shape;3899;p70"/>
          <p:cNvCxnSpPr/>
          <p:nvPr/>
        </p:nvCxnSpPr>
        <p:spPr>
          <a:xfrm>
            <a:off x="6522020" y="4166218"/>
            <a:ext cx="548895" cy="0"/>
          </a:xfrm>
          <a:prstGeom prst="straightConnector1">
            <a:avLst/>
          </a:prstGeom>
          <a:noFill/>
          <a:ln cap="flat" cmpd="sng" w="2540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2"/>
                                        </p:tgtEl>
                                        <p:attrNameLst>
                                          <p:attrName>style.visibility</p:attrName>
                                        </p:attrNameLst>
                                      </p:cBhvr>
                                      <p:to>
                                        <p:strVal val="visible"/>
                                      </p:to>
                                    </p:set>
                                    <p:animEffect filter="fade" transition="in">
                                      <p:cBhvr>
                                        <p:cTn dur="500"/>
                                        <p:tgtEl>
                                          <p:spTgt spid="3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5"/>
                                        </p:tgtEl>
                                        <p:attrNameLst>
                                          <p:attrName>style.visibility</p:attrName>
                                        </p:attrNameLst>
                                      </p:cBhvr>
                                      <p:to>
                                        <p:strVal val="visible"/>
                                      </p:to>
                                    </p:set>
                                    <p:animEffect filter="fade" transition="in">
                                      <p:cBhvr>
                                        <p:cTn dur="500"/>
                                        <p:tgtEl>
                                          <p:spTgt spid="3895"/>
                                        </p:tgtEl>
                                      </p:cBhvr>
                                    </p:animEffect>
                                  </p:childTnLst>
                                </p:cTn>
                              </p:par>
                              <p:par>
                                <p:cTn fill="hold" nodeType="withEffect" presetClass="entr" presetID="10" presetSubtype="0">
                                  <p:stCondLst>
                                    <p:cond delay="0"/>
                                  </p:stCondLst>
                                  <p:childTnLst>
                                    <p:set>
                                      <p:cBhvr>
                                        <p:cTn dur="1" fill="hold">
                                          <p:stCondLst>
                                            <p:cond delay="0"/>
                                          </p:stCondLst>
                                        </p:cTn>
                                        <p:tgtEl>
                                          <p:spTgt spid="3873"/>
                                        </p:tgtEl>
                                        <p:attrNameLst>
                                          <p:attrName>style.visibility</p:attrName>
                                        </p:attrNameLst>
                                      </p:cBhvr>
                                      <p:to>
                                        <p:strVal val="visible"/>
                                      </p:to>
                                    </p:set>
                                    <p:animEffect filter="fade" transition="in">
                                      <p:cBhvr>
                                        <p:cTn dur="500"/>
                                        <p:tgtEl>
                                          <p:spTgt spid="3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pic>
        <p:nvPicPr>
          <p:cNvPr descr="A close up of a logo&#10;&#10;Description automatically generated" id="3904" name="Google Shape;3904;p7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905" name="Google Shape;3905;p7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906" name="Google Shape;3906;p7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907" name="Google Shape;3907;p7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3908" name="Google Shape;3908;p71"/>
          <p:cNvSpPr txBox="1"/>
          <p:nvPr/>
        </p:nvSpPr>
        <p:spPr>
          <a:xfrm>
            <a:off x="55715" y="1513221"/>
            <a:ext cx="8741921" cy="5284694"/>
          </a:xfrm>
          <a:prstGeom prst="rect">
            <a:avLst/>
          </a:prstGeom>
          <a:noFill/>
          <a:ln>
            <a:noFill/>
          </a:ln>
        </p:spPr>
        <p:txBody>
          <a:bodyPr anchorCtr="0" anchor="t" bIns="45700" lIns="91425" spcFirstLastPara="1" rIns="91425" wrap="square" tIns="45700">
            <a:normAutofit/>
          </a:bodyPr>
          <a:lstStyle/>
          <a:p>
            <a:pPr indent="-290513" lvl="1" marL="695325" marR="0" rtl="0" algn="l">
              <a:lnSpc>
                <a:spcPct val="90000"/>
              </a:lnSpc>
              <a:spcBef>
                <a:spcPts val="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all devices in local network have 32-bit addresses in a “private” IP address space (10/8, 172.16/12, 192.168/16 prefixes) that can only be used in local network</a:t>
            </a:r>
            <a:endParaRPr/>
          </a:p>
          <a:p>
            <a:pPr indent="-290513"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advantages:</a:t>
            </a:r>
            <a:endParaRPr/>
          </a:p>
          <a:p>
            <a:pPr indent="-290513" lvl="2" marL="1143000" marR="0" rtl="0" algn="l">
              <a:lnSpc>
                <a:spcPct val="90000"/>
              </a:lnSpc>
              <a:spcBef>
                <a:spcPts val="5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just </a:t>
            </a:r>
            <a:r>
              <a:rPr b="0" i="0" lang="en-US" sz="2400" u="none" cap="none" strike="noStrike">
                <a:solidFill>
                  <a:srgbClr val="C00000"/>
                </a:solidFill>
                <a:latin typeface="Calibri"/>
                <a:ea typeface="Calibri"/>
                <a:cs typeface="Calibri"/>
                <a:sym typeface="Calibri"/>
              </a:rPr>
              <a:t>one</a:t>
            </a:r>
            <a:r>
              <a:rPr b="0" i="0" lang="en-US" sz="2400" u="none" cap="none" strike="noStrike">
                <a:solidFill>
                  <a:srgbClr val="000000"/>
                </a:solidFill>
                <a:latin typeface="Calibri"/>
                <a:ea typeface="Calibri"/>
                <a:cs typeface="Calibri"/>
                <a:sym typeface="Calibri"/>
              </a:rPr>
              <a:t> IP address needed from provider ISP for </a:t>
            </a:r>
            <a:r>
              <a:rPr b="0" i="1" lang="en-US" sz="2400" u="none" cap="none" strike="noStrike">
                <a:solidFill>
                  <a:srgbClr val="0000A3"/>
                </a:solidFill>
                <a:latin typeface="Calibri"/>
                <a:ea typeface="Calibri"/>
                <a:cs typeface="Calibri"/>
                <a:sym typeface="Calibri"/>
              </a:rPr>
              <a:t>all</a:t>
            </a:r>
            <a:r>
              <a:rPr b="0" i="0" lang="en-US" sz="2400" u="none" cap="none" strike="noStrike">
                <a:solidFill>
                  <a:srgbClr val="000000"/>
                </a:solidFill>
                <a:latin typeface="Calibri"/>
                <a:ea typeface="Calibri"/>
                <a:cs typeface="Calibri"/>
                <a:sym typeface="Calibri"/>
              </a:rPr>
              <a:t> devices</a:t>
            </a:r>
            <a:endParaRPr/>
          </a:p>
          <a:p>
            <a:pPr indent="-290513" lvl="2" marL="1143000"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can change addresses of host in local network without notifying outside world</a:t>
            </a:r>
            <a:endParaRPr/>
          </a:p>
          <a:p>
            <a:pPr indent="-290513" lvl="2" marL="1143000"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can change ISP without changing addresses of devices in local network</a:t>
            </a:r>
            <a:endParaRPr/>
          </a:p>
          <a:p>
            <a:pPr indent="-290513" lvl="2" marL="1143000"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security: devices inside local net not directly addressable, visible by outside world</a:t>
            </a:r>
            <a:endParaRPr/>
          </a:p>
          <a:p>
            <a:pPr indent="0" lvl="1" marL="349250" marR="0" rtl="0" algn="l">
              <a:lnSpc>
                <a:spcPct val="90000"/>
              </a:lnSpc>
              <a:spcBef>
                <a:spcPts val="500"/>
              </a:spcBef>
              <a:spcAft>
                <a:spcPts val="0"/>
              </a:spcAft>
              <a:buClr>
                <a:srgbClr val="0000A8"/>
              </a:buClr>
              <a:buSzPts val="2400"/>
              <a:buFont typeface="Arial"/>
              <a:buNone/>
            </a:pPr>
            <a:r>
              <a:t/>
            </a:r>
            <a:endParaRPr b="0" i="1" sz="2400" u="none" cap="none" strike="noStrike">
              <a:solidFill>
                <a:srgbClr val="CC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0" st="0"/>
                                            </p:txEl>
                                          </p:spTgt>
                                        </p:tgtEl>
                                        <p:attrNameLst>
                                          <p:attrName>style.visibility</p:attrName>
                                        </p:attrNameLst>
                                      </p:cBhvr>
                                      <p:to>
                                        <p:strVal val="visible"/>
                                      </p:to>
                                    </p:set>
                                    <p:animEffect filter="fade" transition="in">
                                      <p:cBhvr>
                                        <p:cTn dur="500"/>
                                        <p:tgtEl>
                                          <p:spTgt spid="39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1" st="1"/>
                                            </p:txEl>
                                          </p:spTgt>
                                        </p:tgtEl>
                                        <p:attrNameLst>
                                          <p:attrName>style.visibility</p:attrName>
                                        </p:attrNameLst>
                                      </p:cBhvr>
                                      <p:to>
                                        <p:strVal val="visible"/>
                                      </p:to>
                                    </p:set>
                                    <p:animEffect filter="fade" transition="in">
                                      <p:cBhvr>
                                        <p:cTn dur="500"/>
                                        <p:tgtEl>
                                          <p:spTgt spid="39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2" st="2"/>
                                            </p:txEl>
                                          </p:spTgt>
                                        </p:tgtEl>
                                        <p:attrNameLst>
                                          <p:attrName>style.visibility</p:attrName>
                                        </p:attrNameLst>
                                      </p:cBhvr>
                                      <p:to>
                                        <p:strVal val="visible"/>
                                      </p:to>
                                    </p:set>
                                    <p:animEffect filter="fade" transition="in">
                                      <p:cBhvr>
                                        <p:cTn dur="500"/>
                                        <p:tgtEl>
                                          <p:spTgt spid="39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3" st="3"/>
                                            </p:txEl>
                                          </p:spTgt>
                                        </p:tgtEl>
                                        <p:attrNameLst>
                                          <p:attrName>style.visibility</p:attrName>
                                        </p:attrNameLst>
                                      </p:cBhvr>
                                      <p:to>
                                        <p:strVal val="visible"/>
                                      </p:to>
                                    </p:set>
                                    <p:animEffect filter="fade" transition="in">
                                      <p:cBhvr>
                                        <p:cTn dur="500"/>
                                        <p:tgtEl>
                                          <p:spTgt spid="39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4" st="4"/>
                                            </p:txEl>
                                          </p:spTgt>
                                        </p:tgtEl>
                                        <p:attrNameLst>
                                          <p:attrName>style.visibility</p:attrName>
                                        </p:attrNameLst>
                                      </p:cBhvr>
                                      <p:to>
                                        <p:strVal val="visible"/>
                                      </p:to>
                                    </p:set>
                                    <p:animEffect filter="fade" transition="in">
                                      <p:cBhvr>
                                        <p:cTn dur="500"/>
                                        <p:tgtEl>
                                          <p:spTgt spid="39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5" st="5"/>
                                            </p:txEl>
                                          </p:spTgt>
                                        </p:tgtEl>
                                        <p:attrNameLst>
                                          <p:attrName>style.visibility</p:attrName>
                                        </p:attrNameLst>
                                      </p:cBhvr>
                                      <p:to>
                                        <p:strVal val="visible"/>
                                      </p:to>
                                    </p:set>
                                    <p:animEffect filter="fade" transition="in">
                                      <p:cBhvr>
                                        <p:cTn dur="500"/>
                                        <p:tgtEl>
                                          <p:spTgt spid="39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8">
                                            <p:txEl>
                                              <p:pRg end="6" st="6"/>
                                            </p:txEl>
                                          </p:spTgt>
                                        </p:tgtEl>
                                        <p:attrNameLst>
                                          <p:attrName>style.visibility</p:attrName>
                                        </p:attrNameLst>
                                      </p:cBhvr>
                                      <p:to>
                                        <p:strVal val="visible"/>
                                      </p:to>
                                    </p:set>
                                    <p:animEffect filter="fade" transition="in">
                                      <p:cBhvr>
                                        <p:cTn dur="500"/>
                                        <p:tgtEl>
                                          <p:spTgt spid="390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2" name="Shape 3912"/>
        <p:cNvGrpSpPr/>
        <p:nvPr/>
      </p:nvGrpSpPr>
      <p:grpSpPr>
        <a:xfrm>
          <a:off x="0" y="0"/>
          <a:ext cx="0" cy="0"/>
          <a:chOff x="0" y="0"/>
          <a:chExt cx="0" cy="0"/>
        </a:xfrm>
      </p:grpSpPr>
      <p:pic>
        <p:nvPicPr>
          <p:cNvPr descr="A close up of a logo&#10;&#10;Description automatically generated" id="3913" name="Google Shape;3913;p7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914" name="Google Shape;3914;p7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915" name="Google Shape;3915;p7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916" name="Google Shape;3916;p7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3917" name="Google Shape;3917;p72"/>
          <p:cNvSpPr txBox="1"/>
          <p:nvPr/>
        </p:nvSpPr>
        <p:spPr>
          <a:xfrm>
            <a:off x="105653" y="1435933"/>
            <a:ext cx="9024492" cy="5190154"/>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80000"/>
              </a:lnSpc>
              <a:spcBef>
                <a:spcPts val="0"/>
              </a:spcBef>
              <a:spcAft>
                <a:spcPts val="0"/>
              </a:spcAft>
              <a:buClr>
                <a:srgbClr val="0000A3"/>
              </a:buClr>
              <a:buSzPts val="2800"/>
              <a:buFont typeface="Noto Sans Symbols"/>
              <a:buNone/>
            </a:pPr>
            <a:r>
              <a:rPr b="0" i="0" lang="en-US" sz="2800" u="none" cap="none" strike="noStrike">
                <a:solidFill>
                  <a:srgbClr val="FF0000"/>
                </a:solidFill>
                <a:latin typeface="Calibri"/>
                <a:ea typeface="Calibri"/>
                <a:cs typeface="Calibri"/>
                <a:sym typeface="Calibri"/>
              </a:rPr>
              <a:t> </a:t>
            </a:r>
            <a:r>
              <a:rPr b="0" i="0" lang="en-US" sz="2800" u="none" cap="none" strike="noStrike">
                <a:solidFill>
                  <a:srgbClr val="CC0000"/>
                </a:solidFill>
                <a:latin typeface="Calibri"/>
                <a:ea typeface="Calibri"/>
                <a:cs typeface="Calibri"/>
                <a:sym typeface="Calibri"/>
              </a:rPr>
              <a:t>implementation:</a:t>
            </a:r>
            <a:r>
              <a:rPr b="0" i="0" lang="en-US" sz="2800" u="none" cap="none" strike="noStrike">
                <a:solidFill>
                  <a:srgbClr val="000000"/>
                </a:solidFill>
                <a:latin typeface="Calibri"/>
                <a:ea typeface="Calibri"/>
                <a:cs typeface="Calibri"/>
                <a:sym typeface="Calibri"/>
              </a:rPr>
              <a:t> NAT router must (transparently):</a:t>
            </a:r>
            <a:endParaRPr b="0" i="0" sz="2400" u="none" cap="none" strike="noStrike">
              <a:solidFill>
                <a:srgbClr val="000000"/>
              </a:solidFill>
              <a:latin typeface="Calibri"/>
              <a:ea typeface="Calibri"/>
              <a:cs typeface="Calibri"/>
              <a:sym typeface="Calibri"/>
            </a:endParaRPr>
          </a:p>
          <a:p>
            <a:pPr indent="-290513" lvl="1" marL="695325" marR="0" rtl="0" algn="l">
              <a:lnSpc>
                <a:spcPct val="100000"/>
              </a:lnSpc>
              <a:spcBef>
                <a:spcPts val="1100"/>
              </a:spcBef>
              <a:spcAft>
                <a:spcPts val="0"/>
              </a:spcAft>
              <a:buClr>
                <a:srgbClr val="0000A8"/>
              </a:buClr>
              <a:buSzPts val="2400"/>
              <a:buFont typeface="Noto Sans Symbols"/>
              <a:buChar char="▪"/>
            </a:pPr>
            <a:r>
              <a:rPr b="0" i="0" lang="en-US" sz="2400" u="none" cap="none" strike="noStrike">
                <a:solidFill>
                  <a:srgbClr val="000099"/>
                </a:solidFill>
                <a:latin typeface="Calibri"/>
                <a:ea typeface="Calibri"/>
                <a:cs typeface="Calibri"/>
                <a:sym typeface="Calibri"/>
              </a:rPr>
              <a:t>outgoing datagrams: replace</a:t>
            </a:r>
            <a:r>
              <a:rPr b="0" i="0" lang="en-US" sz="2400" u="none" cap="none" strike="noStrike">
                <a:solidFill>
                  <a:srgbClr val="000000"/>
                </a:solidFill>
                <a:latin typeface="Calibri"/>
                <a:ea typeface="Calibri"/>
                <a:cs typeface="Calibri"/>
                <a:sym typeface="Calibri"/>
              </a:rPr>
              <a:t> (source IP address, port #) of every outgoing datagram to (NAT IP address, new port #)</a:t>
            </a:r>
            <a:endParaRPr/>
          </a:p>
          <a:p>
            <a:pPr indent="-287338" lvl="3" marL="1150938" marR="0" rtl="0" algn="l">
              <a:lnSpc>
                <a:spcPct val="100000"/>
              </a:lnSpc>
              <a:spcBef>
                <a:spcPts val="1100"/>
              </a:spcBef>
              <a:spcAft>
                <a:spcPts val="0"/>
              </a:spcAft>
              <a:buClr>
                <a:srgbClr val="0000A3"/>
              </a:buClr>
              <a:buSzPts val="2400"/>
              <a:buFont typeface="Arial"/>
              <a:buChar char="•"/>
            </a:pPr>
            <a:r>
              <a:rPr b="0" i="0" lang="en-US" sz="2400" u="none" cap="none" strike="noStrike">
                <a:solidFill>
                  <a:srgbClr val="000000"/>
                </a:solidFill>
                <a:latin typeface="Calibri"/>
                <a:ea typeface="Calibri"/>
                <a:cs typeface="Calibri"/>
                <a:sym typeface="Calibri"/>
              </a:rPr>
              <a:t>remote clients/servers will respond using (NAT IP address, new port #) as destination address</a:t>
            </a:r>
            <a:endParaRPr/>
          </a:p>
          <a:p>
            <a:pPr indent="-290513" lvl="1" marL="695325" marR="0" rtl="0" algn="l">
              <a:lnSpc>
                <a:spcPct val="100000"/>
              </a:lnSpc>
              <a:spcBef>
                <a:spcPts val="1100"/>
              </a:spcBef>
              <a:spcAft>
                <a:spcPts val="0"/>
              </a:spcAft>
              <a:buClr>
                <a:srgbClr val="0000A8"/>
              </a:buClr>
              <a:buSzPts val="2400"/>
              <a:buFont typeface="Noto Sans Symbols"/>
              <a:buChar char="▪"/>
            </a:pPr>
            <a:r>
              <a:rPr b="0" i="0" lang="en-US" sz="2400" u="none" cap="none" strike="noStrike">
                <a:solidFill>
                  <a:srgbClr val="000099"/>
                </a:solidFill>
                <a:latin typeface="Calibri"/>
                <a:ea typeface="Calibri"/>
                <a:cs typeface="Calibri"/>
                <a:sym typeface="Calibri"/>
              </a:rPr>
              <a:t>remember (in NAT translation table)</a:t>
            </a:r>
            <a:r>
              <a:rPr b="0" i="0" lang="en-US" sz="2400" u="none" cap="none" strike="noStrike">
                <a:solidFill>
                  <a:srgbClr val="ED7D31"/>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every (source IP address, port #)  to (NAT IP address, new port #) translation pair</a:t>
            </a:r>
            <a:endParaRPr/>
          </a:p>
          <a:p>
            <a:pPr indent="-290513" lvl="1" marL="695325" marR="0" rtl="0" algn="l">
              <a:lnSpc>
                <a:spcPct val="100000"/>
              </a:lnSpc>
              <a:spcBef>
                <a:spcPts val="1100"/>
              </a:spcBef>
              <a:spcAft>
                <a:spcPts val="0"/>
              </a:spcAft>
              <a:buClr>
                <a:srgbClr val="0000A8"/>
              </a:buClr>
              <a:buSzPts val="2400"/>
              <a:buFont typeface="Noto Sans Symbols"/>
              <a:buChar char="▪"/>
            </a:pPr>
            <a:r>
              <a:rPr b="0" i="0" lang="en-US" sz="2400" u="none" cap="none" strike="noStrike">
                <a:solidFill>
                  <a:srgbClr val="000099"/>
                </a:solidFill>
                <a:latin typeface="Calibri"/>
                <a:ea typeface="Calibri"/>
                <a:cs typeface="Calibri"/>
                <a:sym typeface="Calibri"/>
              </a:rPr>
              <a:t>incoming datagrams: replace</a:t>
            </a:r>
            <a:r>
              <a:rPr b="0" i="0" lang="en-US" sz="2400" u="none" cap="none" strike="noStrike">
                <a:solidFill>
                  <a:srgbClr val="000000"/>
                </a:solidFill>
                <a:latin typeface="Calibri"/>
                <a:ea typeface="Calibri"/>
                <a:cs typeface="Calibri"/>
                <a:sym typeface="Calibri"/>
              </a:rPr>
              <a:t> (NAT IP address, new port #) in destination fields of every incoming datagram with corresponding (source IP address, port #) stored in NAT table</a:t>
            </a:r>
            <a:endParaRPr b="0" i="1" sz="2800" u="none" cap="none" strike="noStrike">
              <a:solidFill>
                <a:srgbClr val="CC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pic>
        <p:nvPicPr>
          <p:cNvPr descr="A close up of a logo&#10;&#10;Description automatically generated" id="3922" name="Google Shape;3922;p7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3923" name="Google Shape;3923;p7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924" name="Google Shape;3924;p7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3925" name="Google Shape;3925;p7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3926" name="Google Shape;3926;p73"/>
          <p:cNvSpPr/>
          <p:nvPr/>
        </p:nvSpPr>
        <p:spPr>
          <a:xfrm>
            <a:off x="1631701" y="4113277"/>
            <a:ext cx="4089400" cy="1355725"/>
          </a:xfrm>
          <a:custGeom>
            <a:rect b="b" l="l" r="r" t="t"/>
            <a:pathLst>
              <a:path extrusionOk="0" h="854" w="2269">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a:gsLst>
              <a:gs pos="0">
                <a:srgbClr val="FFFFFF">
                  <a:alpha val="97647"/>
                </a:srgbClr>
              </a:gs>
              <a:gs pos="100000">
                <a:srgbClr val="66CC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27" name="Google Shape;3927;p73"/>
          <p:cNvSpPr/>
          <p:nvPr/>
        </p:nvSpPr>
        <p:spPr>
          <a:xfrm>
            <a:off x="5921126" y="3384615"/>
            <a:ext cx="3738562" cy="2697162"/>
          </a:xfrm>
          <a:custGeom>
            <a:rect b="b" l="l" r="r" t="t"/>
            <a:pathLst>
              <a:path extrusionOk="0" h="1699" w="2355">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28" name="Google Shape;3928;p73"/>
          <p:cNvGrpSpPr/>
          <p:nvPr/>
        </p:nvGrpSpPr>
        <p:grpSpPr>
          <a:xfrm>
            <a:off x="7083176" y="3317940"/>
            <a:ext cx="1871662" cy="1033462"/>
            <a:chOff x="3550" y="2055"/>
            <a:chExt cx="1179" cy="651"/>
          </a:xfrm>
        </p:grpSpPr>
        <p:grpSp>
          <p:nvGrpSpPr>
            <p:cNvPr id="3929" name="Google Shape;3929;p73"/>
            <p:cNvGrpSpPr/>
            <p:nvPr/>
          </p:nvGrpSpPr>
          <p:grpSpPr>
            <a:xfrm>
              <a:off x="3550" y="2055"/>
              <a:ext cx="1179" cy="357"/>
              <a:chOff x="4381" y="786"/>
              <a:chExt cx="1108" cy="357"/>
            </a:xfrm>
          </p:grpSpPr>
          <p:sp>
            <p:nvSpPr>
              <p:cNvPr id="3930" name="Google Shape;3930;p73"/>
              <p:cNvSpPr/>
              <p:nvPr/>
            </p:nvSpPr>
            <p:spPr>
              <a:xfrm>
                <a:off x="4385" y="830"/>
                <a:ext cx="1104" cy="2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1" name="Google Shape;3931;p73"/>
              <p:cNvSpPr txBox="1"/>
              <p:nvPr/>
            </p:nvSpPr>
            <p:spPr>
              <a:xfrm>
                <a:off x="4381" y="813"/>
                <a:ext cx="1045"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 10.0.0.1, 3345</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D: 128.119.40.186, 80</a:t>
                </a:r>
                <a:endParaRPr/>
              </a:p>
            </p:txBody>
          </p:sp>
          <p:grpSp>
            <p:nvGrpSpPr>
              <p:cNvPr id="3932" name="Google Shape;3932;p73"/>
              <p:cNvGrpSpPr/>
              <p:nvPr/>
            </p:nvGrpSpPr>
            <p:grpSpPr>
              <a:xfrm>
                <a:off x="5394" y="786"/>
                <a:ext cx="48" cy="99"/>
                <a:chOff x="5508" y="1599"/>
                <a:chExt cx="48" cy="99"/>
              </a:xfrm>
            </p:grpSpPr>
            <p:sp>
              <p:nvSpPr>
                <p:cNvPr id="3933" name="Google Shape;3933;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34" name="Google Shape;3934;p73"/>
                <p:cNvCxnSpPr/>
                <p:nvPr/>
              </p:nvCxnSpPr>
              <p:spPr>
                <a:xfrm flipH="1">
                  <a:off x="5512" y="1608"/>
                  <a:ext cx="22" cy="68"/>
                </a:xfrm>
                <a:prstGeom prst="straightConnector1">
                  <a:avLst/>
                </a:prstGeom>
                <a:noFill/>
                <a:ln cap="flat" cmpd="sng" w="9525">
                  <a:solidFill>
                    <a:srgbClr val="000000"/>
                  </a:solidFill>
                  <a:prstDash val="solid"/>
                  <a:round/>
                  <a:headEnd len="med" w="med" type="none"/>
                  <a:tailEnd len="med" w="med" type="none"/>
                </a:ln>
              </p:spPr>
            </p:cxnSp>
            <p:cxnSp>
              <p:nvCxnSpPr>
                <p:cNvPr id="3935" name="Google Shape;3935;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grpSp>
            <p:nvGrpSpPr>
              <p:cNvPr id="3936" name="Google Shape;3936;p73"/>
              <p:cNvGrpSpPr/>
              <p:nvPr/>
            </p:nvGrpSpPr>
            <p:grpSpPr>
              <a:xfrm>
                <a:off x="5382" y="1044"/>
                <a:ext cx="48" cy="99"/>
                <a:chOff x="5508" y="1599"/>
                <a:chExt cx="48" cy="99"/>
              </a:xfrm>
            </p:grpSpPr>
            <p:sp>
              <p:nvSpPr>
                <p:cNvPr id="3937" name="Google Shape;3937;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38" name="Google Shape;3938;p73"/>
                <p:cNvCxnSpPr/>
                <p:nvPr/>
              </p:nvCxnSpPr>
              <p:spPr>
                <a:xfrm flipH="1">
                  <a:off x="5512" y="1608"/>
                  <a:ext cx="22" cy="68"/>
                </a:xfrm>
                <a:prstGeom prst="straightConnector1">
                  <a:avLst/>
                </a:prstGeom>
                <a:noFill/>
                <a:ln cap="flat" cmpd="sng" w="9525">
                  <a:solidFill>
                    <a:srgbClr val="000000"/>
                  </a:solidFill>
                  <a:prstDash val="solid"/>
                  <a:round/>
                  <a:headEnd len="med" w="med" type="none"/>
                  <a:tailEnd len="med" w="med" type="none"/>
                </a:ln>
              </p:spPr>
            </p:cxnSp>
            <p:cxnSp>
              <p:nvCxnSpPr>
                <p:cNvPr id="3939" name="Google Shape;3939;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grpSp>
        <p:sp>
          <p:nvSpPr>
            <p:cNvPr id="3940" name="Google Shape;3940;p73"/>
            <p:cNvSpPr/>
            <p:nvPr/>
          </p:nvSpPr>
          <p:spPr>
            <a:xfrm>
              <a:off x="3573" y="2364"/>
              <a:ext cx="564" cy="342"/>
            </a:xfrm>
            <a:custGeom>
              <a:rect b="b" l="l" r="r" t="t"/>
              <a:pathLst>
                <a:path extrusionOk="0" h="264" w="417">
                  <a:moveTo>
                    <a:pt x="0" y="264"/>
                  </a:moveTo>
                  <a:lnTo>
                    <a:pt x="417" y="264"/>
                  </a:lnTo>
                  <a:lnTo>
                    <a:pt x="417" y="0"/>
                  </a:lnTo>
                </a:path>
              </a:pathLst>
            </a:custGeom>
            <a:noFill/>
            <a:ln cap="flat" cmpd="sng" w="28575">
              <a:solidFill>
                <a:srgbClr val="00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41" name="Google Shape;3941;p73"/>
            <p:cNvGrpSpPr/>
            <p:nvPr/>
          </p:nvGrpSpPr>
          <p:grpSpPr>
            <a:xfrm>
              <a:off x="4032" y="2416"/>
              <a:ext cx="218" cy="231"/>
              <a:chOff x="5140" y="400"/>
              <a:chExt cx="218" cy="231"/>
            </a:xfrm>
          </p:grpSpPr>
          <p:sp>
            <p:nvSpPr>
              <p:cNvPr id="3942" name="Google Shape;3942;p73"/>
              <p:cNvSpPr/>
              <p:nvPr/>
            </p:nvSpPr>
            <p:spPr>
              <a:xfrm>
                <a:off x="5140" y="410"/>
                <a:ext cx="218" cy="218"/>
              </a:xfrm>
              <a:prstGeom prst="ellipse">
                <a:avLst/>
              </a:prstGeom>
              <a:solidFill>
                <a:srgbClr val="FFFFFF"/>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3" name="Google Shape;3943;p73"/>
              <p:cNvSpPr txBox="1"/>
              <p:nvPr/>
            </p:nvSpPr>
            <p:spPr>
              <a:xfrm>
                <a:off x="5154" y="400"/>
                <a:ext cx="196"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Calibri"/>
                  <a:buNone/>
                </a:pPr>
                <a:r>
                  <a:rPr b="0" i="0" lang="en-US" sz="1800" u="none" cap="none" strike="noStrike">
                    <a:solidFill>
                      <a:srgbClr val="CC0000"/>
                    </a:solidFill>
                    <a:latin typeface="Calibri"/>
                    <a:ea typeface="Calibri"/>
                    <a:cs typeface="Calibri"/>
                    <a:sym typeface="Calibri"/>
                  </a:rPr>
                  <a:t>1</a:t>
                </a:r>
                <a:endParaRPr/>
              </a:p>
            </p:txBody>
          </p:sp>
        </p:grpSp>
      </p:grpSp>
      <p:sp>
        <p:nvSpPr>
          <p:cNvPr id="3944" name="Google Shape;3944;p73"/>
          <p:cNvSpPr txBox="1"/>
          <p:nvPr/>
        </p:nvSpPr>
        <p:spPr>
          <a:xfrm>
            <a:off x="6113038" y="4299524"/>
            <a:ext cx="8595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10.0.0.4</a:t>
            </a:r>
            <a:endParaRPr/>
          </a:p>
        </p:txBody>
      </p:sp>
      <p:sp>
        <p:nvSpPr>
          <p:cNvPr id="3945" name="Google Shape;3945;p73"/>
          <p:cNvSpPr txBox="1"/>
          <p:nvPr/>
        </p:nvSpPr>
        <p:spPr>
          <a:xfrm>
            <a:off x="4142998" y="4788279"/>
            <a:ext cx="11721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138.76.29.7</a:t>
            </a:r>
            <a:endParaRPr/>
          </a:p>
        </p:txBody>
      </p:sp>
      <p:grpSp>
        <p:nvGrpSpPr>
          <p:cNvPr id="3946" name="Google Shape;3946;p73"/>
          <p:cNvGrpSpPr/>
          <p:nvPr/>
        </p:nvGrpSpPr>
        <p:grpSpPr>
          <a:xfrm>
            <a:off x="7921378" y="2032065"/>
            <a:ext cx="3351213" cy="1389062"/>
            <a:chOff x="3944" y="989"/>
            <a:chExt cx="2111" cy="875"/>
          </a:xfrm>
        </p:grpSpPr>
        <p:sp>
          <p:nvSpPr>
            <p:cNvPr id="3947" name="Google Shape;3947;p73"/>
            <p:cNvSpPr txBox="1"/>
            <p:nvPr/>
          </p:nvSpPr>
          <p:spPr>
            <a:xfrm>
              <a:off x="4121" y="989"/>
              <a:ext cx="1934" cy="554"/>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1" i="1" lang="en-US" sz="2000" u="none" cap="none" strike="noStrike">
                  <a:solidFill>
                    <a:srgbClr val="CC0000"/>
                  </a:solidFill>
                  <a:latin typeface="Calibri"/>
                  <a:ea typeface="Calibri"/>
                  <a:cs typeface="Calibri"/>
                  <a:sym typeface="Calibri"/>
                </a:rPr>
                <a:t>1:</a:t>
              </a:r>
              <a:r>
                <a:rPr b="0" i="0" lang="en-US" sz="2000" u="none" cap="none" strike="noStrike">
                  <a:solidFill>
                    <a:srgbClr val="FF0000"/>
                  </a:solidFill>
                  <a:latin typeface="Calibri"/>
                  <a:ea typeface="Calibri"/>
                  <a:cs typeface="Calibri"/>
                  <a:sym typeface="Calibri"/>
                </a:rPr>
                <a:t> </a:t>
              </a:r>
              <a:r>
                <a:rPr b="0" i="0" lang="en-US" sz="2000" u="none" cap="none" strike="noStrike">
                  <a:solidFill>
                    <a:srgbClr val="000099"/>
                  </a:solidFill>
                  <a:latin typeface="Calibri"/>
                  <a:ea typeface="Calibri"/>
                  <a:cs typeface="Calibri"/>
                  <a:sym typeface="Calibri"/>
                </a:rPr>
                <a:t>host 10.0.0.1 sends datagram to 128.119.40.186, 80</a:t>
              </a:r>
              <a:endParaRPr/>
            </a:p>
          </p:txBody>
        </p:sp>
        <p:cxnSp>
          <p:nvCxnSpPr>
            <p:cNvPr id="3948" name="Google Shape;3948;p73"/>
            <p:cNvCxnSpPr/>
            <p:nvPr/>
          </p:nvCxnSpPr>
          <p:spPr>
            <a:xfrm flipH="1">
              <a:off x="3944" y="1105"/>
              <a:ext cx="197" cy="759"/>
            </a:xfrm>
            <a:prstGeom prst="straightConnector1">
              <a:avLst/>
            </a:prstGeom>
            <a:noFill/>
            <a:ln cap="flat" cmpd="sng" w="12700">
              <a:solidFill>
                <a:srgbClr val="CC0000"/>
              </a:solidFill>
              <a:prstDash val="solid"/>
              <a:round/>
              <a:headEnd len="med" w="med" type="none"/>
              <a:tailEnd len="med" w="med" type="none"/>
            </a:ln>
          </p:spPr>
        </p:cxnSp>
      </p:grpSp>
      <p:sp>
        <p:nvSpPr>
          <p:cNvPr id="3949" name="Google Shape;3949;p73"/>
          <p:cNvSpPr/>
          <p:nvPr/>
        </p:nvSpPr>
        <p:spPr>
          <a:xfrm>
            <a:off x="3797051" y="3089340"/>
            <a:ext cx="3862387" cy="1531937"/>
          </a:xfrm>
          <a:custGeom>
            <a:rect b="b" l="l" r="r" t="t"/>
            <a:pathLst>
              <a:path extrusionOk="0" h="965" w="2433">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a:gsLst>
              <a:gs pos="0">
                <a:srgbClr val="BFBFBF"/>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50" name="Google Shape;3950;p73"/>
          <p:cNvSpPr/>
          <p:nvPr/>
        </p:nvSpPr>
        <p:spPr>
          <a:xfrm>
            <a:off x="3797051" y="1836802"/>
            <a:ext cx="3784600" cy="135413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1" name="Google Shape;3951;p73"/>
          <p:cNvSpPr txBox="1"/>
          <p:nvPr/>
        </p:nvSpPr>
        <p:spPr>
          <a:xfrm>
            <a:off x="3850670" y="1841496"/>
            <a:ext cx="365196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NAT translation table</a:t>
            </a:r>
            <a:endParaRPr/>
          </a:p>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WAN side addr        LAN side addr</a:t>
            </a:r>
            <a:endParaRPr/>
          </a:p>
        </p:txBody>
      </p:sp>
      <p:cxnSp>
        <p:nvCxnSpPr>
          <p:cNvPr id="3952" name="Google Shape;3952;p73"/>
          <p:cNvCxnSpPr/>
          <p:nvPr/>
        </p:nvCxnSpPr>
        <p:spPr>
          <a:xfrm flipH="1" rot="10800000">
            <a:off x="3797051" y="2209865"/>
            <a:ext cx="3790950" cy="11112"/>
          </a:xfrm>
          <a:prstGeom prst="straightConnector1">
            <a:avLst/>
          </a:prstGeom>
          <a:noFill/>
          <a:ln cap="flat" cmpd="sng" w="9525">
            <a:solidFill>
              <a:srgbClr val="000000"/>
            </a:solidFill>
            <a:prstDash val="solid"/>
            <a:round/>
            <a:headEnd len="med" w="med" type="none"/>
            <a:tailEnd len="med" w="med" type="none"/>
          </a:ln>
        </p:spPr>
      </p:cxnSp>
      <p:cxnSp>
        <p:nvCxnSpPr>
          <p:cNvPr id="3953" name="Google Shape;3953;p73"/>
          <p:cNvCxnSpPr/>
          <p:nvPr/>
        </p:nvCxnSpPr>
        <p:spPr>
          <a:xfrm flipH="1" rot="10800000">
            <a:off x="3811338" y="2487677"/>
            <a:ext cx="3749675" cy="11113"/>
          </a:xfrm>
          <a:prstGeom prst="straightConnector1">
            <a:avLst/>
          </a:prstGeom>
          <a:noFill/>
          <a:ln cap="flat" cmpd="sng" w="9525">
            <a:solidFill>
              <a:srgbClr val="000000"/>
            </a:solidFill>
            <a:prstDash val="solid"/>
            <a:round/>
            <a:headEnd len="med" w="med" type="none"/>
            <a:tailEnd len="med" w="med" type="none"/>
          </a:ln>
        </p:spPr>
      </p:cxnSp>
      <p:cxnSp>
        <p:nvCxnSpPr>
          <p:cNvPr id="3954" name="Google Shape;3954;p73"/>
          <p:cNvCxnSpPr/>
          <p:nvPr/>
        </p:nvCxnSpPr>
        <p:spPr>
          <a:xfrm>
            <a:off x="5921126" y="2232090"/>
            <a:ext cx="3175" cy="955675"/>
          </a:xfrm>
          <a:prstGeom prst="straightConnector1">
            <a:avLst/>
          </a:prstGeom>
          <a:noFill/>
          <a:ln cap="flat" cmpd="sng" w="9525">
            <a:solidFill>
              <a:srgbClr val="000000"/>
            </a:solidFill>
            <a:prstDash val="solid"/>
            <a:round/>
            <a:headEnd len="med" w="med" type="none"/>
            <a:tailEnd len="med" w="med" type="none"/>
          </a:ln>
        </p:spPr>
      </p:cxnSp>
      <p:sp>
        <p:nvSpPr>
          <p:cNvPr id="3955" name="Google Shape;3955;p73"/>
          <p:cNvSpPr txBox="1"/>
          <p:nvPr/>
        </p:nvSpPr>
        <p:spPr>
          <a:xfrm>
            <a:off x="4021111" y="2506727"/>
            <a:ext cx="336823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Calibri"/>
              <a:buNone/>
            </a:pPr>
            <a:r>
              <a:rPr b="0" i="0" lang="en-US" sz="1800" u="none" cap="none" strike="noStrike">
                <a:solidFill>
                  <a:srgbClr val="CC0000"/>
                </a:solidFill>
                <a:latin typeface="Calibri"/>
                <a:ea typeface="Calibri"/>
                <a:cs typeface="Calibri"/>
                <a:sym typeface="Calibri"/>
              </a:rPr>
              <a:t>138.76.29.7, 5001   10.0.0.1, 3345</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a:t>
            </a:r>
            <a:endParaRPr/>
          </a:p>
        </p:txBody>
      </p:sp>
      <p:grpSp>
        <p:nvGrpSpPr>
          <p:cNvPr id="3956" name="Google Shape;3956;p73"/>
          <p:cNvGrpSpPr/>
          <p:nvPr/>
        </p:nvGrpSpPr>
        <p:grpSpPr>
          <a:xfrm>
            <a:off x="6217988" y="3897377"/>
            <a:ext cx="2784475" cy="1638300"/>
            <a:chOff x="3002" y="2417"/>
            <a:chExt cx="1754" cy="1032"/>
          </a:xfrm>
        </p:grpSpPr>
        <p:sp>
          <p:nvSpPr>
            <p:cNvPr id="3957" name="Google Shape;3957;p73"/>
            <p:cNvSpPr/>
            <p:nvPr/>
          </p:nvSpPr>
          <p:spPr>
            <a:xfrm>
              <a:off x="3002" y="3051"/>
              <a:ext cx="1175" cy="2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8" name="Google Shape;3958;p73"/>
            <p:cNvSpPr txBox="1"/>
            <p:nvPr/>
          </p:nvSpPr>
          <p:spPr>
            <a:xfrm>
              <a:off x="3104" y="3042"/>
              <a:ext cx="1112" cy="4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 128.119.40.186, 80 </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D: 10.0.0.1, 3345</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Calibri"/>
                <a:ea typeface="Calibri"/>
                <a:cs typeface="Calibri"/>
                <a:sym typeface="Calibri"/>
              </a:endParaRPr>
            </a:p>
          </p:txBody>
        </p:sp>
        <p:grpSp>
          <p:nvGrpSpPr>
            <p:cNvPr id="3959" name="Google Shape;3959;p73"/>
            <p:cNvGrpSpPr/>
            <p:nvPr/>
          </p:nvGrpSpPr>
          <p:grpSpPr>
            <a:xfrm>
              <a:off x="3054" y="3007"/>
              <a:ext cx="51" cy="99"/>
              <a:chOff x="5508" y="1599"/>
              <a:chExt cx="48" cy="99"/>
            </a:xfrm>
          </p:grpSpPr>
          <p:sp>
            <p:nvSpPr>
              <p:cNvPr id="3960" name="Google Shape;3960;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61" name="Google Shape;3961;p73"/>
              <p:cNvCxnSpPr/>
              <p:nvPr/>
            </p:nvCxnSpPr>
            <p:spPr>
              <a:xfrm flipH="1">
                <a:off x="5512" y="1608"/>
                <a:ext cx="22" cy="68"/>
              </a:xfrm>
              <a:prstGeom prst="straightConnector1">
                <a:avLst/>
              </a:prstGeom>
              <a:noFill/>
              <a:ln cap="flat" cmpd="sng" w="9525">
                <a:solidFill>
                  <a:srgbClr val="000000"/>
                </a:solidFill>
                <a:prstDash val="solid"/>
                <a:round/>
                <a:headEnd len="med" w="med" type="none"/>
                <a:tailEnd len="med" w="med" type="none"/>
              </a:ln>
            </p:spPr>
          </p:cxnSp>
          <p:cxnSp>
            <p:nvCxnSpPr>
              <p:cNvPr id="3962" name="Google Shape;3962;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grpSp>
          <p:nvGrpSpPr>
            <p:cNvPr id="3963" name="Google Shape;3963;p73"/>
            <p:cNvGrpSpPr/>
            <p:nvPr/>
          </p:nvGrpSpPr>
          <p:grpSpPr>
            <a:xfrm>
              <a:off x="3059" y="3248"/>
              <a:ext cx="51" cy="99"/>
              <a:chOff x="5508" y="1599"/>
              <a:chExt cx="48" cy="99"/>
            </a:xfrm>
          </p:grpSpPr>
          <p:sp>
            <p:nvSpPr>
              <p:cNvPr id="3964" name="Google Shape;3964;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65" name="Google Shape;3965;p73"/>
              <p:cNvCxnSpPr/>
              <p:nvPr/>
            </p:nvCxnSpPr>
            <p:spPr>
              <a:xfrm flipH="1">
                <a:off x="5512" y="1608"/>
                <a:ext cx="22" cy="68"/>
              </a:xfrm>
              <a:prstGeom prst="straightConnector1">
                <a:avLst/>
              </a:prstGeom>
              <a:noFill/>
              <a:ln cap="flat" cmpd="sng" w="9525">
                <a:solidFill>
                  <a:srgbClr val="000000"/>
                </a:solidFill>
                <a:prstDash val="solid"/>
                <a:round/>
                <a:headEnd len="med" w="med" type="none"/>
                <a:tailEnd len="med" w="med" type="none"/>
              </a:ln>
            </p:spPr>
          </p:cxnSp>
          <p:cxnSp>
            <p:nvCxnSpPr>
              <p:cNvPr id="3966" name="Google Shape;3966;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sp>
          <p:nvSpPr>
            <p:cNvPr id="3967" name="Google Shape;3967;p73"/>
            <p:cNvSpPr/>
            <p:nvPr/>
          </p:nvSpPr>
          <p:spPr>
            <a:xfrm>
              <a:off x="4179" y="2417"/>
              <a:ext cx="577" cy="768"/>
            </a:xfrm>
            <a:custGeom>
              <a:rect b="b" l="l" r="r" t="t"/>
              <a:pathLst>
                <a:path extrusionOk="0" h="768" w="577">
                  <a:moveTo>
                    <a:pt x="577" y="0"/>
                  </a:moveTo>
                  <a:lnTo>
                    <a:pt x="342" y="0"/>
                  </a:lnTo>
                  <a:lnTo>
                    <a:pt x="342" y="768"/>
                  </a:lnTo>
                  <a:lnTo>
                    <a:pt x="0" y="760"/>
                  </a:lnTo>
                </a:path>
              </a:pathLst>
            </a:custGeom>
            <a:noFill/>
            <a:ln cap="flat" cmpd="sng" w="28575">
              <a:solidFill>
                <a:srgbClr val="00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68" name="Google Shape;3968;p73"/>
            <p:cNvGrpSpPr/>
            <p:nvPr/>
          </p:nvGrpSpPr>
          <p:grpSpPr>
            <a:xfrm>
              <a:off x="4240" y="3061"/>
              <a:ext cx="218" cy="231"/>
              <a:chOff x="5140" y="400"/>
              <a:chExt cx="218" cy="231"/>
            </a:xfrm>
          </p:grpSpPr>
          <p:sp>
            <p:nvSpPr>
              <p:cNvPr id="3969" name="Google Shape;3969;p73"/>
              <p:cNvSpPr/>
              <p:nvPr/>
            </p:nvSpPr>
            <p:spPr>
              <a:xfrm>
                <a:off x="5140" y="410"/>
                <a:ext cx="218" cy="218"/>
              </a:xfrm>
              <a:prstGeom prst="ellipse">
                <a:avLst/>
              </a:prstGeom>
              <a:solidFill>
                <a:srgbClr val="FFFFFF"/>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0" name="Google Shape;3970;p73"/>
              <p:cNvSpPr txBox="1"/>
              <p:nvPr/>
            </p:nvSpPr>
            <p:spPr>
              <a:xfrm>
                <a:off x="5154" y="400"/>
                <a:ext cx="196"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Calibri"/>
                  <a:buNone/>
                </a:pPr>
                <a:r>
                  <a:rPr b="0" i="0" lang="en-US" sz="1800" u="none" cap="none" strike="noStrike">
                    <a:solidFill>
                      <a:srgbClr val="CC0000"/>
                    </a:solidFill>
                    <a:latin typeface="Calibri"/>
                    <a:ea typeface="Calibri"/>
                    <a:cs typeface="Calibri"/>
                    <a:sym typeface="Calibri"/>
                  </a:rPr>
                  <a:t>4</a:t>
                </a:r>
                <a:endParaRPr/>
              </a:p>
            </p:txBody>
          </p:sp>
        </p:grpSp>
      </p:grpSp>
      <p:grpSp>
        <p:nvGrpSpPr>
          <p:cNvPr id="3971" name="Google Shape;3971;p73"/>
          <p:cNvGrpSpPr/>
          <p:nvPr/>
        </p:nvGrpSpPr>
        <p:grpSpPr>
          <a:xfrm>
            <a:off x="2984251" y="4114865"/>
            <a:ext cx="2497137" cy="566737"/>
            <a:chOff x="1026" y="3559"/>
            <a:chExt cx="1573" cy="357"/>
          </a:xfrm>
        </p:grpSpPr>
        <p:grpSp>
          <p:nvGrpSpPr>
            <p:cNvPr id="3972" name="Google Shape;3972;p73"/>
            <p:cNvGrpSpPr/>
            <p:nvPr/>
          </p:nvGrpSpPr>
          <p:grpSpPr>
            <a:xfrm>
              <a:off x="1412" y="3559"/>
              <a:ext cx="1187" cy="357"/>
              <a:chOff x="4381" y="786"/>
              <a:chExt cx="1108" cy="357"/>
            </a:xfrm>
          </p:grpSpPr>
          <p:sp>
            <p:nvSpPr>
              <p:cNvPr id="3973" name="Google Shape;3973;p73"/>
              <p:cNvSpPr/>
              <p:nvPr/>
            </p:nvSpPr>
            <p:spPr>
              <a:xfrm>
                <a:off x="4385" y="830"/>
                <a:ext cx="1104" cy="2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4" name="Google Shape;3974;p73"/>
              <p:cNvSpPr txBox="1"/>
              <p:nvPr/>
            </p:nvSpPr>
            <p:spPr>
              <a:xfrm>
                <a:off x="4381" y="813"/>
                <a:ext cx="1045"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 138.76.29.7, 5001</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D: 128.119.40.186, 80</a:t>
                </a:r>
                <a:endParaRPr/>
              </a:p>
            </p:txBody>
          </p:sp>
          <p:grpSp>
            <p:nvGrpSpPr>
              <p:cNvPr id="3975" name="Google Shape;3975;p73"/>
              <p:cNvGrpSpPr/>
              <p:nvPr/>
            </p:nvGrpSpPr>
            <p:grpSpPr>
              <a:xfrm>
                <a:off x="5394" y="786"/>
                <a:ext cx="49" cy="99"/>
                <a:chOff x="5508" y="1599"/>
                <a:chExt cx="49" cy="99"/>
              </a:xfrm>
            </p:grpSpPr>
            <p:sp>
              <p:nvSpPr>
                <p:cNvPr id="3976" name="Google Shape;3976;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77" name="Google Shape;3977;p73"/>
                <p:cNvCxnSpPr/>
                <p:nvPr/>
              </p:nvCxnSpPr>
              <p:spPr>
                <a:xfrm flipH="1">
                  <a:off x="5512" y="1608"/>
                  <a:ext cx="21" cy="68"/>
                </a:xfrm>
                <a:prstGeom prst="straightConnector1">
                  <a:avLst/>
                </a:prstGeom>
                <a:noFill/>
                <a:ln cap="flat" cmpd="sng" w="9525">
                  <a:solidFill>
                    <a:srgbClr val="000000"/>
                  </a:solidFill>
                  <a:prstDash val="solid"/>
                  <a:round/>
                  <a:headEnd len="med" w="med" type="none"/>
                  <a:tailEnd len="med" w="med" type="none"/>
                </a:ln>
              </p:spPr>
            </p:cxnSp>
            <p:cxnSp>
              <p:nvCxnSpPr>
                <p:cNvPr id="3978" name="Google Shape;3978;p73"/>
                <p:cNvCxnSpPr/>
                <p:nvPr/>
              </p:nvCxnSpPr>
              <p:spPr>
                <a:xfrm flipH="1">
                  <a:off x="5536" y="1620"/>
                  <a:ext cx="21" cy="68"/>
                </a:xfrm>
                <a:prstGeom prst="straightConnector1">
                  <a:avLst/>
                </a:prstGeom>
                <a:noFill/>
                <a:ln cap="flat" cmpd="sng" w="9525">
                  <a:solidFill>
                    <a:srgbClr val="000000"/>
                  </a:solidFill>
                  <a:prstDash val="solid"/>
                  <a:round/>
                  <a:headEnd len="med" w="med" type="none"/>
                  <a:tailEnd len="med" w="med" type="none"/>
                </a:ln>
              </p:spPr>
            </p:cxnSp>
          </p:grpSp>
          <p:grpSp>
            <p:nvGrpSpPr>
              <p:cNvPr id="3979" name="Google Shape;3979;p73"/>
              <p:cNvGrpSpPr/>
              <p:nvPr/>
            </p:nvGrpSpPr>
            <p:grpSpPr>
              <a:xfrm>
                <a:off x="5382" y="1044"/>
                <a:ext cx="49" cy="99"/>
                <a:chOff x="5508" y="1599"/>
                <a:chExt cx="49" cy="99"/>
              </a:xfrm>
            </p:grpSpPr>
            <p:sp>
              <p:nvSpPr>
                <p:cNvPr id="3980" name="Google Shape;3980;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81" name="Google Shape;3981;p73"/>
                <p:cNvCxnSpPr/>
                <p:nvPr/>
              </p:nvCxnSpPr>
              <p:spPr>
                <a:xfrm flipH="1">
                  <a:off x="5510" y="1608"/>
                  <a:ext cx="21" cy="68"/>
                </a:xfrm>
                <a:prstGeom prst="straightConnector1">
                  <a:avLst/>
                </a:prstGeom>
                <a:noFill/>
                <a:ln cap="flat" cmpd="sng" w="9525">
                  <a:solidFill>
                    <a:srgbClr val="000000"/>
                  </a:solidFill>
                  <a:prstDash val="solid"/>
                  <a:round/>
                  <a:headEnd len="med" w="med" type="none"/>
                  <a:tailEnd len="med" w="med" type="none"/>
                </a:ln>
              </p:spPr>
            </p:cxnSp>
            <p:cxnSp>
              <p:nvCxnSpPr>
                <p:cNvPr id="3982" name="Google Shape;3982;p73"/>
                <p:cNvCxnSpPr/>
                <p:nvPr/>
              </p:nvCxnSpPr>
              <p:spPr>
                <a:xfrm flipH="1">
                  <a:off x="5536" y="1620"/>
                  <a:ext cx="21" cy="68"/>
                </a:xfrm>
                <a:prstGeom prst="straightConnector1">
                  <a:avLst/>
                </a:prstGeom>
                <a:noFill/>
                <a:ln cap="flat" cmpd="sng" w="9525">
                  <a:solidFill>
                    <a:srgbClr val="000000"/>
                  </a:solidFill>
                  <a:prstDash val="solid"/>
                  <a:round/>
                  <a:headEnd len="med" w="med" type="none"/>
                  <a:tailEnd len="med" w="med" type="none"/>
                </a:ln>
              </p:spPr>
            </p:cxnSp>
          </p:grpSp>
        </p:grpSp>
        <p:cxnSp>
          <p:nvCxnSpPr>
            <p:cNvPr id="3983" name="Google Shape;3983;p73"/>
            <p:cNvCxnSpPr/>
            <p:nvPr/>
          </p:nvCxnSpPr>
          <p:spPr>
            <a:xfrm rot="10800000">
              <a:off x="1026" y="3729"/>
              <a:ext cx="376" cy="0"/>
            </a:xfrm>
            <a:prstGeom prst="straightConnector1">
              <a:avLst/>
            </a:prstGeom>
            <a:noFill/>
            <a:ln cap="flat" cmpd="sng" w="19050">
              <a:solidFill>
                <a:srgbClr val="000000"/>
              </a:solidFill>
              <a:prstDash val="solid"/>
              <a:round/>
              <a:headEnd len="med" w="med" type="none"/>
              <a:tailEnd len="med" w="med" type="triangle"/>
            </a:ln>
          </p:spPr>
        </p:cxnSp>
        <p:grpSp>
          <p:nvGrpSpPr>
            <p:cNvPr id="3984" name="Google Shape;3984;p73"/>
            <p:cNvGrpSpPr/>
            <p:nvPr/>
          </p:nvGrpSpPr>
          <p:grpSpPr>
            <a:xfrm>
              <a:off x="1143" y="3613"/>
              <a:ext cx="218" cy="231"/>
              <a:chOff x="5140" y="400"/>
              <a:chExt cx="218" cy="231"/>
            </a:xfrm>
          </p:grpSpPr>
          <p:sp>
            <p:nvSpPr>
              <p:cNvPr id="3985" name="Google Shape;3985;p73"/>
              <p:cNvSpPr/>
              <p:nvPr/>
            </p:nvSpPr>
            <p:spPr>
              <a:xfrm>
                <a:off x="5140" y="410"/>
                <a:ext cx="218" cy="218"/>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6" name="Google Shape;3986;p73"/>
              <p:cNvSpPr txBox="1"/>
              <p:nvPr/>
            </p:nvSpPr>
            <p:spPr>
              <a:xfrm>
                <a:off x="5154" y="400"/>
                <a:ext cx="196"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Calibri"/>
                  <a:buNone/>
                </a:pPr>
                <a:r>
                  <a:rPr b="0" i="0" lang="en-US" sz="1800" u="none" cap="none" strike="noStrike">
                    <a:solidFill>
                      <a:srgbClr val="CC0000"/>
                    </a:solidFill>
                    <a:latin typeface="Calibri"/>
                    <a:ea typeface="Calibri"/>
                    <a:cs typeface="Calibri"/>
                    <a:sym typeface="Calibri"/>
                  </a:rPr>
                  <a:t>2</a:t>
                </a:r>
                <a:endParaRPr/>
              </a:p>
            </p:txBody>
          </p:sp>
        </p:grpSp>
      </p:grpSp>
      <p:grpSp>
        <p:nvGrpSpPr>
          <p:cNvPr id="3987" name="Google Shape;3987;p73"/>
          <p:cNvGrpSpPr/>
          <p:nvPr/>
        </p:nvGrpSpPr>
        <p:grpSpPr>
          <a:xfrm>
            <a:off x="141038" y="2133665"/>
            <a:ext cx="6465888" cy="2052637"/>
            <a:chOff x="-826" y="1306"/>
            <a:chExt cx="4073" cy="1293"/>
          </a:xfrm>
        </p:grpSpPr>
        <p:sp>
          <p:nvSpPr>
            <p:cNvPr id="3988" name="Google Shape;3988;p73"/>
            <p:cNvSpPr txBox="1"/>
            <p:nvPr/>
          </p:nvSpPr>
          <p:spPr>
            <a:xfrm>
              <a:off x="-826" y="1306"/>
              <a:ext cx="1986" cy="884"/>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1" i="1" lang="en-US" sz="2000" u="none" cap="none" strike="noStrike">
                  <a:solidFill>
                    <a:srgbClr val="CC0000"/>
                  </a:solidFill>
                  <a:latin typeface="Calibri"/>
                  <a:ea typeface="Calibri"/>
                  <a:cs typeface="Calibri"/>
                  <a:sym typeface="Calibri"/>
                </a:rPr>
                <a:t>2:</a:t>
              </a:r>
              <a:r>
                <a:rPr b="0" i="0" lang="en-US" sz="2000" u="none" cap="none" strike="noStrike">
                  <a:solidFill>
                    <a:srgbClr val="FF0000"/>
                  </a:solidFill>
                  <a:latin typeface="Calibri"/>
                  <a:ea typeface="Calibri"/>
                  <a:cs typeface="Calibri"/>
                  <a:sym typeface="Calibri"/>
                </a:rPr>
                <a:t> </a:t>
              </a:r>
              <a:r>
                <a:rPr b="0" i="0" lang="en-US" sz="2000" u="none" cap="none" strike="noStrike">
                  <a:solidFill>
                    <a:srgbClr val="000099"/>
                  </a:solidFill>
                  <a:latin typeface="Calibri"/>
                  <a:ea typeface="Calibri"/>
                  <a:cs typeface="Calibri"/>
                  <a:sym typeface="Calibri"/>
                </a:rPr>
                <a:t>NAT router changes datagram source address from 10.0.0.1, 3345 to 138.76.29.7, 5001,</a:t>
              </a:r>
              <a:endParaRPr/>
            </a:p>
            <a:p>
              <a:pPr indent="0" lvl="0" marL="0" marR="0" rtl="0" algn="l">
                <a:lnSpc>
                  <a:spcPct val="85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updates table</a:t>
              </a:r>
              <a:endParaRPr b="0" i="0" sz="1800" u="none" cap="none" strike="noStrike">
                <a:solidFill>
                  <a:srgbClr val="000099"/>
                </a:solidFill>
                <a:latin typeface="Calibri"/>
                <a:ea typeface="Calibri"/>
                <a:cs typeface="Calibri"/>
                <a:sym typeface="Calibri"/>
              </a:endParaRPr>
            </a:p>
          </p:txBody>
        </p:sp>
        <p:cxnSp>
          <p:nvCxnSpPr>
            <p:cNvPr id="3989" name="Google Shape;3989;p73"/>
            <p:cNvCxnSpPr/>
            <p:nvPr/>
          </p:nvCxnSpPr>
          <p:spPr>
            <a:xfrm>
              <a:off x="1285" y="2243"/>
              <a:ext cx="147" cy="356"/>
            </a:xfrm>
            <a:prstGeom prst="straightConnector1">
              <a:avLst/>
            </a:prstGeom>
            <a:noFill/>
            <a:ln cap="flat" cmpd="sng" w="12700">
              <a:solidFill>
                <a:srgbClr val="CC0000"/>
              </a:solidFill>
              <a:prstDash val="solid"/>
              <a:round/>
              <a:headEnd len="med" w="med" type="none"/>
              <a:tailEnd len="med" w="med" type="none"/>
            </a:ln>
          </p:spPr>
        </p:cxnSp>
        <p:cxnSp>
          <p:nvCxnSpPr>
            <p:cNvPr id="3990" name="Google Shape;3990;p73"/>
            <p:cNvCxnSpPr/>
            <p:nvPr/>
          </p:nvCxnSpPr>
          <p:spPr>
            <a:xfrm flipH="1" rot="10800000">
              <a:off x="1275" y="1788"/>
              <a:ext cx="663" cy="455"/>
            </a:xfrm>
            <a:prstGeom prst="straightConnector1">
              <a:avLst/>
            </a:prstGeom>
            <a:noFill/>
            <a:ln cap="flat" cmpd="sng" w="12700">
              <a:solidFill>
                <a:srgbClr val="CC0000"/>
              </a:solidFill>
              <a:prstDash val="solid"/>
              <a:round/>
              <a:headEnd len="med" w="med" type="none"/>
              <a:tailEnd len="med" w="med" type="none"/>
            </a:ln>
          </p:spPr>
        </p:cxnSp>
        <p:cxnSp>
          <p:nvCxnSpPr>
            <p:cNvPr id="3991" name="Google Shape;3991;p73"/>
            <p:cNvCxnSpPr/>
            <p:nvPr/>
          </p:nvCxnSpPr>
          <p:spPr>
            <a:xfrm flipH="1" rot="10800000">
              <a:off x="1275" y="1751"/>
              <a:ext cx="1972" cy="491"/>
            </a:xfrm>
            <a:prstGeom prst="straightConnector1">
              <a:avLst/>
            </a:prstGeom>
            <a:noFill/>
            <a:ln cap="flat" cmpd="sng" w="12700">
              <a:solidFill>
                <a:srgbClr val="CC0000"/>
              </a:solidFill>
              <a:prstDash val="solid"/>
              <a:round/>
              <a:headEnd len="med" w="med" type="none"/>
              <a:tailEnd len="med" w="med" type="none"/>
            </a:ln>
          </p:spPr>
        </p:cxnSp>
      </p:grpSp>
      <p:grpSp>
        <p:nvGrpSpPr>
          <p:cNvPr id="3992" name="Google Shape;3992;p73"/>
          <p:cNvGrpSpPr/>
          <p:nvPr/>
        </p:nvGrpSpPr>
        <p:grpSpPr>
          <a:xfrm>
            <a:off x="2812801" y="5143565"/>
            <a:ext cx="2471737" cy="703262"/>
            <a:chOff x="1163" y="3752"/>
            <a:chExt cx="1557" cy="443"/>
          </a:xfrm>
        </p:grpSpPr>
        <p:sp>
          <p:nvSpPr>
            <p:cNvPr id="3993" name="Google Shape;3993;p73"/>
            <p:cNvSpPr/>
            <p:nvPr/>
          </p:nvSpPr>
          <p:spPr>
            <a:xfrm>
              <a:off x="1163" y="3796"/>
              <a:ext cx="1183" cy="2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4" name="Google Shape;3994;p73"/>
            <p:cNvSpPr txBox="1"/>
            <p:nvPr/>
          </p:nvSpPr>
          <p:spPr>
            <a:xfrm>
              <a:off x="1281" y="3788"/>
              <a:ext cx="1120" cy="4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 128.119.40.186, 80 </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D: 138.76.29.7, 5001</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Calibri"/>
                <a:ea typeface="Calibri"/>
                <a:cs typeface="Calibri"/>
                <a:sym typeface="Calibri"/>
              </a:endParaRPr>
            </a:p>
          </p:txBody>
        </p:sp>
        <p:grpSp>
          <p:nvGrpSpPr>
            <p:cNvPr id="3995" name="Google Shape;3995;p73"/>
            <p:cNvGrpSpPr/>
            <p:nvPr/>
          </p:nvGrpSpPr>
          <p:grpSpPr>
            <a:xfrm>
              <a:off x="1214" y="3752"/>
              <a:ext cx="52" cy="99"/>
              <a:chOff x="5508" y="1599"/>
              <a:chExt cx="48" cy="99"/>
            </a:xfrm>
          </p:grpSpPr>
          <p:sp>
            <p:nvSpPr>
              <p:cNvPr id="3996" name="Google Shape;3996;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97" name="Google Shape;3997;p73"/>
              <p:cNvCxnSpPr/>
              <p:nvPr/>
            </p:nvCxnSpPr>
            <p:spPr>
              <a:xfrm flipH="1">
                <a:off x="5512" y="1608"/>
                <a:ext cx="20" cy="68"/>
              </a:xfrm>
              <a:prstGeom prst="straightConnector1">
                <a:avLst/>
              </a:prstGeom>
              <a:noFill/>
              <a:ln cap="flat" cmpd="sng" w="9525">
                <a:solidFill>
                  <a:srgbClr val="000000"/>
                </a:solidFill>
                <a:prstDash val="solid"/>
                <a:round/>
                <a:headEnd len="med" w="med" type="none"/>
                <a:tailEnd len="med" w="med" type="none"/>
              </a:ln>
            </p:spPr>
          </p:cxnSp>
          <p:cxnSp>
            <p:nvCxnSpPr>
              <p:cNvPr id="3998" name="Google Shape;3998;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grpSp>
          <p:nvGrpSpPr>
            <p:cNvPr id="3999" name="Google Shape;3999;p73"/>
            <p:cNvGrpSpPr/>
            <p:nvPr/>
          </p:nvGrpSpPr>
          <p:grpSpPr>
            <a:xfrm>
              <a:off x="1193" y="3984"/>
              <a:ext cx="52" cy="99"/>
              <a:chOff x="5508" y="1599"/>
              <a:chExt cx="48" cy="99"/>
            </a:xfrm>
          </p:grpSpPr>
          <p:sp>
            <p:nvSpPr>
              <p:cNvPr id="4000" name="Google Shape;4000;p73"/>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01" name="Google Shape;4001;p73"/>
              <p:cNvCxnSpPr/>
              <p:nvPr/>
            </p:nvCxnSpPr>
            <p:spPr>
              <a:xfrm flipH="1">
                <a:off x="5512" y="1608"/>
                <a:ext cx="20" cy="68"/>
              </a:xfrm>
              <a:prstGeom prst="straightConnector1">
                <a:avLst/>
              </a:prstGeom>
              <a:noFill/>
              <a:ln cap="flat" cmpd="sng" w="9525">
                <a:solidFill>
                  <a:srgbClr val="000000"/>
                </a:solidFill>
                <a:prstDash val="solid"/>
                <a:round/>
                <a:headEnd len="med" w="med" type="none"/>
                <a:tailEnd len="med" w="med" type="none"/>
              </a:ln>
            </p:spPr>
          </p:cxnSp>
          <p:cxnSp>
            <p:nvCxnSpPr>
              <p:cNvPr id="4002" name="Google Shape;4002;p73"/>
              <p:cNvCxnSpPr/>
              <p:nvPr/>
            </p:nvCxnSpPr>
            <p:spPr>
              <a:xfrm flipH="1">
                <a:off x="5536" y="1620"/>
                <a:ext cx="20" cy="68"/>
              </a:xfrm>
              <a:prstGeom prst="straightConnector1">
                <a:avLst/>
              </a:prstGeom>
              <a:noFill/>
              <a:ln cap="flat" cmpd="sng" w="9525">
                <a:solidFill>
                  <a:srgbClr val="000000"/>
                </a:solidFill>
                <a:prstDash val="solid"/>
                <a:round/>
                <a:headEnd len="med" w="med" type="none"/>
                <a:tailEnd len="med" w="med" type="none"/>
              </a:ln>
            </p:spPr>
          </p:cxnSp>
        </p:grpSp>
        <p:cxnSp>
          <p:nvCxnSpPr>
            <p:cNvPr id="4003" name="Google Shape;4003;p73"/>
            <p:cNvCxnSpPr/>
            <p:nvPr/>
          </p:nvCxnSpPr>
          <p:spPr>
            <a:xfrm rot="10800000">
              <a:off x="2344" y="3931"/>
              <a:ext cx="376" cy="0"/>
            </a:xfrm>
            <a:prstGeom prst="straightConnector1">
              <a:avLst/>
            </a:prstGeom>
            <a:noFill/>
            <a:ln cap="flat" cmpd="sng" w="19050">
              <a:solidFill>
                <a:srgbClr val="000000"/>
              </a:solidFill>
              <a:prstDash val="solid"/>
              <a:round/>
              <a:headEnd len="med" w="med" type="triangle"/>
              <a:tailEnd len="med" w="med" type="none"/>
            </a:ln>
          </p:spPr>
        </p:cxnSp>
        <p:grpSp>
          <p:nvGrpSpPr>
            <p:cNvPr id="4004" name="Google Shape;4004;p73"/>
            <p:cNvGrpSpPr/>
            <p:nvPr/>
          </p:nvGrpSpPr>
          <p:grpSpPr>
            <a:xfrm>
              <a:off x="2409" y="3815"/>
              <a:ext cx="218" cy="231"/>
              <a:chOff x="5140" y="400"/>
              <a:chExt cx="218" cy="231"/>
            </a:xfrm>
          </p:grpSpPr>
          <p:sp>
            <p:nvSpPr>
              <p:cNvPr id="4005" name="Google Shape;4005;p73"/>
              <p:cNvSpPr/>
              <p:nvPr/>
            </p:nvSpPr>
            <p:spPr>
              <a:xfrm>
                <a:off x="5140" y="410"/>
                <a:ext cx="218" cy="218"/>
              </a:xfrm>
              <a:prstGeom prst="ellipse">
                <a:avLst/>
              </a:prstGeom>
              <a:solidFill>
                <a:srgbClr val="FFFFFF"/>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6" name="Google Shape;4006;p73"/>
              <p:cNvSpPr txBox="1"/>
              <p:nvPr/>
            </p:nvSpPr>
            <p:spPr>
              <a:xfrm>
                <a:off x="5154" y="400"/>
                <a:ext cx="196"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Calibri"/>
                  <a:buNone/>
                </a:pPr>
                <a:r>
                  <a:rPr b="0" i="0" lang="en-US" sz="1800" u="none" cap="none" strike="noStrike">
                    <a:solidFill>
                      <a:srgbClr val="CC0000"/>
                    </a:solidFill>
                    <a:latin typeface="Calibri"/>
                    <a:ea typeface="Calibri"/>
                    <a:cs typeface="Calibri"/>
                    <a:sym typeface="Calibri"/>
                  </a:rPr>
                  <a:t>3</a:t>
                </a:r>
                <a:endParaRPr/>
              </a:p>
            </p:txBody>
          </p:sp>
        </p:grpSp>
      </p:grpSp>
      <p:sp>
        <p:nvSpPr>
          <p:cNvPr id="4007" name="Google Shape;4007;p73"/>
          <p:cNvSpPr txBox="1"/>
          <p:nvPr/>
        </p:nvSpPr>
        <p:spPr>
          <a:xfrm>
            <a:off x="2716928" y="5698776"/>
            <a:ext cx="3559175"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1" i="1" lang="en-US" sz="2000" u="none" cap="none" strike="noStrike">
                <a:solidFill>
                  <a:srgbClr val="CC0000"/>
                </a:solidFill>
                <a:latin typeface="Calibri"/>
                <a:ea typeface="Calibri"/>
                <a:cs typeface="Calibri"/>
                <a:sym typeface="Calibri"/>
              </a:rPr>
              <a:t>3:</a:t>
            </a:r>
            <a:r>
              <a:rPr b="0" i="0" lang="en-US" sz="2000" u="none" cap="none" strike="noStrike">
                <a:solidFill>
                  <a:srgbClr val="FF0000"/>
                </a:solidFill>
                <a:latin typeface="Calibri"/>
                <a:ea typeface="Calibri"/>
                <a:cs typeface="Calibri"/>
                <a:sym typeface="Calibri"/>
              </a:rPr>
              <a:t> </a:t>
            </a:r>
            <a:r>
              <a:rPr b="0" i="0" lang="en-US" sz="2000" u="none" cap="none" strike="noStrike">
                <a:solidFill>
                  <a:srgbClr val="000099"/>
                </a:solidFill>
                <a:latin typeface="Calibri"/>
                <a:ea typeface="Calibri"/>
                <a:cs typeface="Calibri"/>
                <a:sym typeface="Calibri"/>
              </a:rPr>
              <a:t>reply arrives, destination address: 138.76.29.7, 5001</a:t>
            </a:r>
            <a:endParaRPr/>
          </a:p>
        </p:txBody>
      </p:sp>
      <p:sp>
        <p:nvSpPr>
          <p:cNvPr id="4008" name="Google Shape;4008;p73"/>
          <p:cNvSpPr txBox="1"/>
          <p:nvPr/>
        </p:nvSpPr>
        <p:spPr>
          <a:xfrm>
            <a:off x="9012632" y="3709075"/>
            <a:ext cx="8595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10.0.0.1</a:t>
            </a:r>
            <a:endParaRPr/>
          </a:p>
        </p:txBody>
      </p:sp>
      <p:sp>
        <p:nvSpPr>
          <p:cNvPr id="4009" name="Google Shape;4009;p73"/>
          <p:cNvSpPr txBox="1"/>
          <p:nvPr/>
        </p:nvSpPr>
        <p:spPr>
          <a:xfrm>
            <a:off x="8957881" y="4402354"/>
            <a:ext cx="8595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10.0.0.2</a:t>
            </a:r>
            <a:endParaRPr/>
          </a:p>
        </p:txBody>
      </p:sp>
      <p:sp>
        <p:nvSpPr>
          <p:cNvPr id="4010" name="Google Shape;4010;p73"/>
          <p:cNvSpPr txBox="1"/>
          <p:nvPr/>
        </p:nvSpPr>
        <p:spPr>
          <a:xfrm>
            <a:off x="8931528" y="5124984"/>
            <a:ext cx="8595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10.0.0.3</a:t>
            </a:r>
            <a:endParaRPr/>
          </a:p>
        </p:txBody>
      </p:sp>
      <p:grpSp>
        <p:nvGrpSpPr>
          <p:cNvPr id="4011" name="Google Shape;4011;p73"/>
          <p:cNvGrpSpPr/>
          <p:nvPr/>
        </p:nvGrpSpPr>
        <p:grpSpPr>
          <a:xfrm flipH="1">
            <a:off x="9764647" y="3549231"/>
            <a:ext cx="641350" cy="558800"/>
            <a:chOff x="-44" y="1473"/>
            <a:chExt cx="981" cy="1105"/>
          </a:xfrm>
        </p:grpSpPr>
        <p:pic>
          <p:nvPicPr>
            <p:cNvPr descr="desktop_computer_stylized_medium" id="4012" name="Google Shape;4012;p7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13" name="Google Shape;4013;p7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4014" name="Google Shape;4014;p73"/>
          <p:cNvGrpSpPr/>
          <p:nvPr/>
        </p:nvGrpSpPr>
        <p:grpSpPr>
          <a:xfrm flipH="1">
            <a:off x="9691447" y="4240147"/>
            <a:ext cx="641350" cy="558800"/>
            <a:chOff x="-44" y="1473"/>
            <a:chExt cx="981" cy="1105"/>
          </a:xfrm>
        </p:grpSpPr>
        <p:pic>
          <p:nvPicPr>
            <p:cNvPr descr="desktop_computer_stylized_medium" id="4015" name="Google Shape;4015;p7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16" name="Google Shape;4016;p7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nvGrpSpPr>
          <p:cNvPr id="4017" name="Google Shape;4017;p73"/>
          <p:cNvGrpSpPr/>
          <p:nvPr/>
        </p:nvGrpSpPr>
        <p:grpSpPr>
          <a:xfrm flipH="1">
            <a:off x="9710673" y="4949053"/>
            <a:ext cx="641350" cy="558800"/>
            <a:chOff x="-44" y="1473"/>
            <a:chExt cx="981" cy="1105"/>
          </a:xfrm>
        </p:grpSpPr>
        <p:pic>
          <p:nvPicPr>
            <p:cNvPr descr="desktop_computer_stylized_medium" id="4018" name="Google Shape;4018;p7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19" name="Google Shape;4019;p7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cxnSp>
        <p:nvCxnSpPr>
          <p:cNvPr id="4020" name="Google Shape;4020;p73"/>
          <p:cNvCxnSpPr/>
          <p:nvPr/>
        </p:nvCxnSpPr>
        <p:spPr>
          <a:xfrm>
            <a:off x="9534072" y="3995989"/>
            <a:ext cx="293511" cy="0"/>
          </a:xfrm>
          <a:prstGeom prst="straightConnector1">
            <a:avLst/>
          </a:prstGeom>
          <a:noFill/>
          <a:ln cap="flat" cmpd="sng" w="19050">
            <a:solidFill>
              <a:schemeClr val="dk1"/>
            </a:solidFill>
            <a:prstDash val="solid"/>
            <a:miter lim="800000"/>
            <a:headEnd len="sm" w="sm" type="none"/>
            <a:tailEnd len="sm" w="sm" type="none"/>
          </a:ln>
        </p:spPr>
      </p:cxnSp>
      <p:cxnSp>
        <p:nvCxnSpPr>
          <p:cNvPr id="4021" name="Google Shape;4021;p73"/>
          <p:cNvCxnSpPr/>
          <p:nvPr/>
        </p:nvCxnSpPr>
        <p:spPr>
          <a:xfrm>
            <a:off x="9461682" y="4681789"/>
            <a:ext cx="293511" cy="0"/>
          </a:xfrm>
          <a:prstGeom prst="straightConnector1">
            <a:avLst/>
          </a:prstGeom>
          <a:noFill/>
          <a:ln cap="flat" cmpd="sng" w="19050">
            <a:solidFill>
              <a:schemeClr val="dk1"/>
            </a:solidFill>
            <a:prstDash val="solid"/>
            <a:miter lim="800000"/>
            <a:headEnd len="sm" w="sm" type="none"/>
            <a:tailEnd len="sm" w="sm" type="none"/>
          </a:ln>
        </p:spPr>
      </p:cxnSp>
      <p:cxnSp>
        <p:nvCxnSpPr>
          <p:cNvPr id="4022" name="Google Shape;4022;p73"/>
          <p:cNvCxnSpPr/>
          <p:nvPr/>
        </p:nvCxnSpPr>
        <p:spPr>
          <a:xfrm>
            <a:off x="9480732" y="5398069"/>
            <a:ext cx="293511" cy="0"/>
          </a:xfrm>
          <a:prstGeom prst="straightConnector1">
            <a:avLst/>
          </a:prstGeom>
          <a:noFill/>
          <a:ln cap="flat" cmpd="sng" w="19050">
            <a:solidFill>
              <a:schemeClr val="dk1"/>
            </a:solidFill>
            <a:prstDash val="solid"/>
            <a:miter lim="800000"/>
            <a:headEnd len="sm" w="sm" type="none"/>
            <a:tailEnd len="sm" w="sm" type="none"/>
          </a:ln>
        </p:spPr>
      </p:cxnSp>
      <p:grpSp>
        <p:nvGrpSpPr>
          <p:cNvPr id="4023" name="Google Shape;4023;p73"/>
          <p:cNvGrpSpPr/>
          <p:nvPr/>
        </p:nvGrpSpPr>
        <p:grpSpPr>
          <a:xfrm>
            <a:off x="3508056" y="4596705"/>
            <a:ext cx="3034748" cy="304800"/>
            <a:chOff x="2454675" y="2927412"/>
            <a:chExt cx="4705166" cy="431082"/>
          </a:xfrm>
        </p:grpSpPr>
        <p:cxnSp>
          <p:nvCxnSpPr>
            <p:cNvPr id="4024" name="Google Shape;4024;p73"/>
            <p:cNvCxnSpPr/>
            <p:nvPr/>
          </p:nvCxnSpPr>
          <p:spPr>
            <a:xfrm>
              <a:off x="2454675" y="3124940"/>
              <a:ext cx="4705166" cy="0"/>
            </a:xfrm>
            <a:prstGeom prst="straightConnector1">
              <a:avLst/>
            </a:prstGeom>
            <a:noFill/>
            <a:ln cap="flat" cmpd="sng" w="25400">
              <a:solidFill>
                <a:schemeClr val="dk1"/>
              </a:solidFill>
              <a:prstDash val="solid"/>
              <a:miter lim="800000"/>
              <a:headEnd len="sm" w="sm" type="none"/>
              <a:tailEnd len="sm" w="sm" type="none"/>
            </a:ln>
          </p:spPr>
        </p:cxnSp>
        <p:grpSp>
          <p:nvGrpSpPr>
            <p:cNvPr id="4025" name="Google Shape;4025;p73"/>
            <p:cNvGrpSpPr/>
            <p:nvPr/>
          </p:nvGrpSpPr>
          <p:grpSpPr>
            <a:xfrm>
              <a:off x="5427861" y="2927412"/>
              <a:ext cx="1040553" cy="431082"/>
              <a:chOff x="7493876" y="2774731"/>
              <a:chExt cx="1481958" cy="894622"/>
            </a:xfrm>
          </p:grpSpPr>
          <p:sp>
            <p:nvSpPr>
              <p:cNvPr id="4026" name="Google Shape;4026;p7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027" name="Google Shape;4027;p7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028" name="Google Shape;4028;p73"/>
              <p:cNvGrpSpPr/>
              <p:nvPr/>
            </p:nvGrpSpPr>
            <p:grpSpPr>
              <a:xfrm>
                <a:off x="7713663" y="2848339"/>
                <a:ext cx="1042107" cy="425543"/>
                <a:chOff x="7786941" y="2884917"/>
                <a:chExt cx="897649" cy="353919"/>
              </a:xfrm>
            </p:grpSpPr>
            <p:sp>
              <p:nvSpPr>
                <p:cNvPr id="4029" name="Google Shape;4029;p7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30" name="Google Shape;4030;p7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31" name="Google Shape;4031;p7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32" name="Google Shape;4032;p7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cxnSp>
        <p:nvCxnSpPr>
          <p:cNvPr id="4033" name="Google Shape;4033;p73"/>
          <p:cNvCxnSpPr/>
          <p:nvPr/>
        </p:nvCxnSpPr>
        <p:spPr>
          <a:xfrm rot="10800000">
            <a:off x="5272057" y="4766786"/>
            <a:ext cx="0" cy="273831"/>
          </a:xfrm>
          <a:prstGeom prst="straightConnector1">
            <a:avLst/>
          </a:prstGeom>
          <a:noFill/>
          <a:ln cap="flat" cmpd="sng" w="19050">
            <a:solidFill>
              <a:schemeClr val="dk1"/>
            </a:solidFill>
            <a:prstDash val="solid"/>
            <a:miter lim="800000"/>
            <a:headEnd len="sm" w="sm" type="none"/>
            <a:tailEnd len="med" w="med" type="triangle"/>
          </a:ln>
        </p:spPr>
      </p:cxnSp>
      <p:cxnSp>
        <p:nvCxnSpPr>
          <p:cNvPr id="4034" name="Google Shape;4034;p73"/>
          <p:cNvCxnSpPr/>
          <p:nvPr/>
        </p:nvCxnSpPr>
        <p:spPr>
          <a:xfrm>
            <a:off x="6148153" y="4430202"/>
            <a:ext cx="0" cy="273831"/>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8"/>
                                        </p:tgtEl>
                                        <p:attrNameLst>
                                          <p:attrName>style.visibility</p:attrName>
                                        </p:attrNameLst>
                                      </p:cBhvr>
                                      <p:to>
                                        <p:strVal val="visible"/>
                                      </p:to>
                                    </p:set>
                                    <p:animEffect filter="fade" transition="in">
                                      <p:cBhvr>
                                        <p:cTn dur="1000"/>
                                        <p:tgtEl>
                                          <p:spTgt spid="3928"/>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1"/>
                                        </p:tgtEl>
                                        <p:attrNameLst>
                                          <p:attrName>style.visibility</p:attrName>
                                        </p:attrNameLst>
                                      </p:cBhvr>
                                      <p:to>
                                        <p:strVal val="visible"/>
                                      </p:to>
                                    </p:set>
                                    <p:animEffect filter="fade" transition="in">
                                      <p:cBhvr>
                                        <p:cTn dur="1000"/>
                                        <p:tgtEl>
                                          <p:spTgt spid="3971"/>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955"/>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3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2"/>
                                        </p:tgtEl>
                                        <p:attrNameLst>
                                          <p:attrName>style.visibility</p:attrName>
                                        </p:attrNameLst>
                                      </p:cBhvr>
                                      <p:to>
                                        <p:strVal val="visible"/>
                                      </p:to>
                                    </p:set>
                                    <p:animEffect filter="fade" transition="in">
                                      <p:cBhvr>
                                        <p:cTn dur="1000"/>
                                        <p:tgtEl>
                                          <p:spTgt spid="399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0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6"/>
                                        </p:tgtEl>
                                        <p:attrNameLst>
                                          <p:attrName>style.visibility</p:attrName>
                                        </p:attrNameLst>
                                      </p:cBhvr>
                                      <p:to>
                                        <p:strVal val="visible"/>
                                      </p:to>
                                    </p:set>
                                    <p:animEffect filter="fade" transition="in">
                                      <p:cBhvr>
                                        <p:cTn dur="1000"/>
                                        <p:tgtEl>
                                          <p:spTgt spid="3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8" name="Shape 4038"/>
        <p:cNvGrpSpPr/>
        <p:nvPr/>
      </p:nvGrpSpPr>
      <p:grpSpPr>
        <a:xfrm>
          <a:off x="0" y="0"/>
          <a:ext cx="0" cy="0"/>
          <a:chOff x="0" y="0"/>
          <a:chExt cx="0" cy="0"/>
        </a:xfrm>
      </p:grpSpPr>
      <p:pic>
        <p:nvPicPr>
          <p:cNvPr descr="A close up of a logo&#10;&#10;Description automatically generated" id="4039" name="Google Shape;4039;p7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040" name="Google Shape;4040;p7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041" name="Google Shape;4041;p7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042" name="Google Shape;4042;p7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4043" name="Google Shape;4043;p74"/>
          <p:cNvSpPr txBox="1"/>
          <p:nvPr/>
        </p:nvSpPr>
        <p:spPr>
          <a:xfrm>
            <a:off x="147218" y="1463643"/>
            <a:ext cx="8484164" cy="5190154"/>
          </a:xfrm>
          <a:prstGeom prst="rect">
            <a:avLst/>
          </a:prstGeom>
          <a:noFill/>
          <a:ln>
            <a:noFill/>
          </a:ln>
        </p:spPr>
        <p:txBody>
          <a:bodyPr anchorCtr="0" anchor="t" bIns="45700" lIns="91425" spcFirstLastPara="1" rIns="91425" wrap="square" tIns="45700">
            <a:normAutofit/>
          </a:bodyPr>
          <a:lstStyle/>
          <a:p>
            <a:pPr indent="-341313" lvl="0" marL="471488" marR="0" rtl="0" algn="l">
              <a:lnSpc>
                <a:spcPct val="10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NAT has been controversial:</a:t>
            </a:r>
            <a:endParaRPr/>
          </a:p>
          <a:p>
            <a:pPr indent="-231775" lvl="1" marL="695325" marR="0" rtl="0" algn="l">
              <a:lnSpc>
                <a:spcPct val="10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routers “should” only process up to layer 3</a:t>
            </a:r>
            <a:endParaRPr/>
          </a:p>
          <a:p>
            <a:pPr indent="-231775" lvl="1" marL="695325" marR="0" rtl="0" algn="l">
              <a:lnSpc>
                <a:spcPct val="10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address “shortage” should be solved by IPv6</a:t>
            </a:r>
            <a:endParaRPr/>
          </a:p>
          <a:p>
            <a:pPr indent="-231775" lvl="1" marL="695325" marR="0" rtl="0" algn="l">
              <a:lnSpc>
                <a:spcPct val="10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violates end-to-end argument </a:t>
            </a:r>
            <a:r>
              <a:rPr b="0" i="0" lang="en-US" sz="2000" u="none" cap="none" strike="noStrike">
                <a:solidFill>
                  <a:srgbClr val="000000"/>
                </a:solidFill>
                <a:latin typeface="Calibri"/>
                <a:ea typeface="Calibri"/>
                <a:cs typeface="Calibri"/>
                <a:sym typeface="Calibri"/>
              </a:rPr>
              <a:t>(port # manipulation by network-layer device)</a:t>
            </a:r>
            <a:endParaRPr b="0" i="0" sz="2400" u="none" cap="none" strike="noStrike">
              <a:solidFill>
                <a:srgbClr val="000000"/>
              </a:solidFill>
              <a:latin typeface="Calibri"/>
              <a:ea typeface="Calibri"/>
              <a:cs typeface="Calibri"/>
              <a:sym typeface="Calibri"/>
            </a:endParaRPr>
          </a:p>
          <a:p>
            <a:pPr indent="-231775" lvl="1" marL="695325" marR="0" rtl="0" algn="l">
              <a:lnSpc>
                <a:spcPct val="10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NAT traversal: what if client wants to connect to server behind NAT?</a:t>
            </a:r>
            <a:endParaRPr/>
          </a:p>
          <a:p>
            <a:pPr indent="-341313" lvl="0" marL="471488" marR="0" rtl="0" algn="l">
              <a:lnSpc>
                <a:spcPct val="10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but NAT is here to stay:</a:t>
            </a:r>
            <a:endParaRPr/>
          </a:p>
          <a:p>
            <a:pPr indent="-231775" lvl="1" marL="695325" marR="0" rtl="0" algn="l">
              <a:lnSpc>
                <a:spcPct val="10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extensively used in home and institutional nets, 4G/5G cellular  nets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0" st="0"/>
                                            </p:txEl>
                                          </p:spTgt>
                                        </p:tgtEl>
                                        <p:attrNameLst>
                                          <p:attrName>style.visibility</p:attrName>
                                        </p:attrNameLst>
                                      </p:cBhvr>
                                      <p:to>
                                        <p:strVal val="visible"/>
                                      </p:to>
                                    </p:set>
                                    <p:animEffect filter="fade" transition="in">
                                      <p:cBhvr>
                                        <p:cTn dur="500"/>
                                        <p:tgtEl>
                                          <p:spTgt spid="40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1" st="1"/>
                                            </p:txEl>
                                          </p:spTgt>
                                        </p:tgtEl>
                                        <p:attrNameLst>
                                          <p:attrName>style.visibility</p:attrName>
                                        </p:attrNameLst>
                                      </p:cBhvr>
                                      <p:to>
                                        <p:strVal val="visible"/>
                                      </p:to>
                                    </p:set>
                                    <p:animEffect filter="fade" transition="in">
                                      <p:cBhvr>
                                        <p:cTn dur="500"/>
                                        <p:tgtEl>
                                          <p:spTgt spid="40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2" st="2"/>
                                            </p:txEl>
                                          </p:spTgt>
                                        </p:tgtEl>
                                        <p:attrNameLst>
                                          <p:attrName>style.visibility</p:attrName>
                                        </p:attrNameLst>
                                      </p:cBhvr>
                                      <p:to>
                                        <p:strVal val="visible"/>
                                      </p:to>
                                    </p:set>
                                    <p:animEffect filter="fade" transition="in">
                                      <p:cBhvr>
                                        <p:cTn dur="500"/>
                                        <p:tgtEl>
                                          <p:spTgt spid="40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3" st="3"/>
                                            </p:txEl>
                                          </p:spTgt>
                                        </p:tgtEl>
                                        <p:attrNameLst>
                                          <p:attrName>style.visibility</p:attrName>
                                        </p:attrNameLst>
                                      </p:cBhvr>
                                      <p:to>
                                        <p:strVal val="visible"/>
                                      </p:to>
                                    </p:set>
                                    <p:animEffect filter="fade" transition="in">
                                      <p:cBhvr>
                                        <p:cTn dur="500"/>
                                        <p:tgtEl>
                                          <p:spTgt spid="40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4" st="4"/>
                                            </p:txEl>
                                          </p:spTgt>
                                        </p:tgtEl>
                                        <p:attrNameLst>
                                          <p:attrName>style.visibility</p:attrName>
                                        </p:attrNameLst>
                                      </p:cBhvr>
                                      <p:to>
                                        <p:strVal val="visible"/>
                                      </p:to>
                                    </p:set>
                                    <p:animEffect filter="fade" transition="in">
                                      <p:cBhvr>
                                        <p:cTn dur="500"/>
                                        <p:tgtEl>
                                          <p:spTgt spid="40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5" st="5"/>
                                            </p:txEl>
                                          </p:spTgt>
                                        </p:tgtEl>
                                        <p:attrNameLst>
                                          <p:attrName>style.visibility</p:attrName>
                                        </p:attrNameLst>
                                      </p:cBhvr>
                                      <p:to>
                                        <p:strVal val="visible"/>
                                      </p:to>
                                    </p:set>
                                    <p:animEffect filter="fade" transition="in">
                                      <p:cBhvr>
                                        <p:cTn dur="500"/>
                                        <p:tgtEl>
                                          <p:spTgt spid="40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3">
                                            <p:txEl>
                                              <p:pRg end="6" st="6"/>
                                            </p:txEl>
                                          </p:spTgt>
                                        </p:tgtEl>
                                        <p:attrNameLst>
                                          <p:attrName>style.visibility</p:attrName>
                                        </p:attrNameLst>
                                      </p:cBhvr>
                                      <p:to>
                                        <p:strVal val="visible"/>
                                      </p:to>
                                    </p:set>
                                    <p:animEffect filter="fade" transition="in">
                                      <p:cBhvr>
                                        <p:cTn dur="500"/>
                                        <p:tgtEl>
                                          <p:spTgt spid="404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7" name="Shape 4047"/>
        <p:cNvGrpSpPr/>
        <p:nvPr/>
      </p:nvGrpSpPr>
      <p:grpSpPr>
        <a:xfrm>
          <a:off x="0" y="0"/>
          <a:ext cx="0" cy="0"/>
          <a:chOff x="0" y="0"/>
          <a:chExt cx="0" cy="0"/>
        </a:xfrm>
      </p:grpSpPr>
      <p:pic>
        <p:nvPicPr>
          <p:cNvPr descr="A close up of a logo&#10;&#10;Description automatically generated" id="4048" name="Google Shape;4048;p7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049" name="Google Shape;4049;p7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050" name="Google Shape;4050;p7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051" name="Google Shape;4051;p7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NAT: Network Address Translation</a:t>
            </a:r>
            <a:endParaRPr/>
          </a:p>
        </p:txBody>
      </p:sp>
      <p:sp>
        <p:nvSpPr>
          <p:cNvPr id="4052" name="Google Shape;4052;p75"/>
          <p:cNvSpPr/>
          <p:nvPr/>
        </p:nvSpPr>
        <p:spPr>
          <a:xfrm>
            <a:off x="2639423" y="2907479"/>
            <a:ext cx="1676400" cy="2487612"/>
          </a:xfrm>
          <a:custGeom>
            <a:rect b="b" l="l" r="r" t="t"/>
            <a:pathLst>
              <a:path extrusionOk="0" h="1567" w="1056">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053" name="Google Shape;4053;p75"/>
          <p:cNvCxnSpPr/>
          <p:nvPr/>
        </p:nvCxnSpPr>
        <p:spPr>
          <a:xfrm>
            <a:off x="3664948" y="3334516"/>
            <a:ext cx="133350" cy="6350"/>
          </a:xfrm>
          <a:prstGeom prst="straightConnector1">
            <a:avLst/>
          </a:prstGeom>
          <a:noFill/>
          <a:ln cap="flat" cmpd="sng" w="19050">
            <a:solidFill>
              <a:schemeClr val="dk1"/>
            </a:solidFill>
            <a:prstDash val="solid"/>
            <a:round/>
            <a:headEnd len="med" w="med" type="none"/>
            <a:tailEnd len="med" w="med" type="none"/>
          </a:ln>
        </p:spPr>
      </p:cxnSp>
      <p:cxnSp>
        <p:nvCxnSpPr>
          <p:cNvPr id="4054" name="Google Shape;4054;p75"/>
          <p:cNvCxnSpPr/>
          <p:nvPr/>
        </p:nvCxnSpPr>
        <p:spPr>
          <a:xfrm>
            <a:off x="3558586" y="4839466"/>
            <a:ext cx="171450" cy="0"/>
          </a:xfrm>
          <a:prstGeom prst="straightConnector1">
            <a:avLst/>
          </a:prstGeom>
          <a:noFill/>
          <a:ln cap="flat" cmpd="sng" w="19050">
            <a:solidFill>
              <a:schemeClr val="dk1"/>
            </a:solidFill>
            <a:prstDash val="solid"/>
            <a:round/>
            <a:headEnd len="med" w="med" type="none"/>
            <a:tailEnd len="med" w="med" type="none"/>
          </a:ln>
        </p:spPr>
      </p:cxnSp>
      <p:sp>
        <p:nvSpPr>
          <p:cNvPr id="4055" name="Google Shape;4055;p75"/>
          <p:cNvSpPr txBox="1"/>
          <p:nvPr/>
        </p:nvSpPr>
        <p:spPr>
          <a:xfrm>
            <a:off x="3429998" y="2718566"/>
            <a:ext cx="9191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10.0.0.1</a:t>
            </a:r>
            <a:endParaRPr/>
          </a:p>
        </p:txBody>
      </p:sp>
      <p:sp>
        <p:nvSpPr>
          <p:cNvPr id="4056" name="Google Shape;4056;p75"/>
          <p:cNvSpPr txBox="1"/>
          <p:nvPr/>
        </p:nvSpPr>
        <p:spPr>
          <a:xfrm>
            <a:off x="2658473" y="3667891"/>
            <a:ext cx="9191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10.0.0.4</a:t>
            </a:r>
            <a:endParaRPr/>
          </a:p>
        </p:txBody>
      </p:sp>
      <p:cxnSp>
        <p:nvCxnSpPr>
          <p:cNvPr id="4057" name="Google Shape;4057;p75"/>
          <p:cNvCxnSpPr/>
          <p:nvPr/>
        </p:nvCxnSpPr>
        <p:spPr>
          <a:xfrm flipH="1">
            <a:off x="2782298" y="3923479"/>
            <a:ext cx="85725" cy="128587"/>
          </a:xfrm>
          <a:prstGeom prst="straightConnector1">
            <a:avLst/>
          </a:prstGeom>
          <a:noFill/>
          <a:ln cap="flat" cmpd="sng" w="19050">
            <a:solidFill>
              <a:schemeClr val="dk1"/>
            </a:solidFill>
            <a:prstDash val="solid"/>
            <a:round/>
            <a:headEnd len="med" w="med" type="none"/>
            <a:tailEnd len="med" w="med" type="triangle"/>
          </a:ln>
        </p:spPr>
      </p:cxnSp>
      <p:cxnSp>
        <p:nvCxnSpPr>
          <p:cNvPr id="4058" name="Google Shape;4058;p75"/>
          <p:cNvCxnSpPr/>
          <p:nvPr/>
        </p:nvCxnSpPr>
        <p:spPr>
          <a:xfrm flipH="1">
            <a:off x="2042523" y="4161604"/>
            <a:ext cx="85725" cy="128587"/>
          </a:xfrm>
          <a:prstGeom prst="straightConnector1">
            <a:avLst/>
          </a:prstGeom>
          <a:noFill/>
          <a:ln cap="flat" cmpd="sng" w="19050">
            <a:solidFill>
              <a:schemeClr val="dk1"/>
            </a:solidFill>
            <a:prstDash val="solid"/>
            <a:round/>
            <a:headEnd len="med" w="med" type="triangle"/>
            <a:tailEnd len="med" w="med" type="none"/>
          </a:ln>
        </p:spPr>
      </p:cxnSp>
      <p:sp>
        <p:nvSpPr>
          <p:cNvPr id="4059" name="Google Shape;4059;p75"/>
          <p:cNvSpPr txBox="1"/>
          <p:nvPr/>
        </p:nvSpPr>
        <p:spPr>
          <a:xfrm>
            <a:off x="2137773" y="4272729"/>
            <a:ext cx="781050" cy="55880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None/>
            </a:pPr>
            <a:r>
              <a:rPr lang="en-US" sz="1800">
                <a:solidFill>
                  <a:srgbClr val="CC0000"/>
                </a:solidFill>
                <a:latin typeface="Arial"/>
                <a:ea typeface="Arial"/>
                <a:cs typeface="Arial"/>
                <a:sym typeface="Arial"/>
              </a:rPr>
              <a:t>NAT </a:t>
            </a:r>
            <a:endParaRPr/>
          </a:p>
          <a:p>
            <a:pPr indent="0" lvl="0" marL="0" marR="0" rtl="0" algn="ctr">
              <a:lnSpc>
                <a:spcPct val="85000"/>
              </a:lnSpc>
              <a:spcBef>
                <a:spcPts val="0"/>
              </a:spcBef>
              <a:spcAft>
                <a:spcPts val="0"/>
              </a:spcAft>
              <a:buNone/>
            </a:pPr>
            <a:r>
              <a:rPr lang="en-US" sz="1800">
                <a:solidFill>
                  <a:srgbClr val="CC0000"/>
                </a:solidFill>
                <a:latin typeface="Arial"/>
                <a:ea typeface="Arial"/>
                <a:cs typeface="Arial"/>
                <a:sym typeface="Arial"/>
              </a:rPr>
              <a:t>router</a:t>
            </a:r>
            <a:endParaRPr/>
          </a:p>
        </p:txBody>
      </p:sp>
      <p:sp>
        <p:nvSpPr>
          <p:cNvPr id="4060" name="Google Shape;4060;p75"/>
          <p:cNvSpPr txBox="1"/>
          <p:nvPr/>
        </p:nvSpPr>
        <p:spPr>
          <a:xfrm>
            <a:off x="820148" y="4225104"/>
            <a:ext cx="12573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138.76.29.7</a:t>
            </a:r>
            <a:endParaRPr/>
          </a:p>
        </p:txBody>
      </p:sp>
      <p:cxnSp>
        <p:nvCxnSpPr>
          <p:cNvPr id="4061" name="Google Shape;4061;p75"/>
          <p:cNvCxnSpPr/>
          <p:nvPr/>
        </p:nvCxnSpPr>
        <p:spPr>
          <a:xfrm>
            <a:off x="1869486" y="4144141"/>
            <a:ext cx="401637" cy="0"/>
          </a:xfrm>
          <a:prstGeom prst="straightConnector1">
            <a:avLst/>
          </a:prstGeom>
          <a:noFill/>
          <a:ln cap="flat" cmpd="sng" w="9525">
            <a:solidFill>
              <a:schemeClr val="dk1"/>
            </a:solidFill>
            <a:prstDash val="solid"/>
            <a:round/>
            <a:headEnd len="med" w="med" type="none"/>
            <a:tailEnd len="med" w="med" type="none"/>
          </a:ln>
        </p:spPr>
      </p:cxnSp>
      <p:sp>
        <p:nvSpPr>
          <p:cNvPr id="4062" name="Google Shape;4062;p75"/>
          <p:cNvSpPr txBox="1"/>
          <p:nvPr/>
        </p:nvSpPr>
        <p:spPr>
          <a:xfrm>
            <a:off x="570911" y="2904304"/>
            <a:ext cx="7175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client</a:t>
            </a:r>
            <a:endParaRPr/>
          </a:p>
        </p:txBody>
      </p:sp>
      <p:sp>
        <p:nvSpPr>
          <p:cNvPr id="4063" name="Google Shape;4063;p75"/>
          <p:cNvSpPr txBox="1"/>
          <p:nvPr/>
        </p:nvSpPr>
        <p:spPr>
          <a:xfrm>
            <a:off x="1193211" y="3126554"/>
            <a:ext cx="409575" cy="579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0099"/>
                </a:solidFill>
                <a:latin typeface="Arial"/>
                <a:ea typeface="Arial"/>
                <a:cs typeface="Arial"/>
                <a:sym typeface="Arial"/>
              </a:rPr>
              <a:t>?</a:t>
            </a:r>
            <a:endParaRPr/>
          </a:p>
        </p:txBody>
      </p:sp>
      <p:cxnSp>
        <p:nvCxnSpPr>
          <p:cNvPr id="4064" name="Google Shape;4064;p75"/>
          <p:cNvCxnSpPr/>
          <p:nvPr/>
        </p:nvCxnSpPr>
        <p:spPr>
          <a:xfrm>
            <a:off x="1177336" y="3740916"/>
            <a:ext cx="401637" cy="277813"/>
          </a:xfrm>
          <a:prstGeom prst="straightConnector1">
            <a:avLst/>
          </a:prstGeom>
          <a:noFill/>
          <a:ln cap="flat" cmpd="sng" w="9525">
            <a:solidFill>
              <a:schemeClr val="dk1"/>
            </a:solidFill>
            <a:prstDash val="solid"/>
            <a:round/>
            <a:headEnd len="med" w="med" type="none"/>
            <a:tailEnd len="med" w="med" type="triangle"/>
          </a:ln>
        </p:spPr>
      </p:cxnSp>
      <p:grpSp>
        <p:nvGrpSpPr>
          <p:cNvPr id="4065" name="Google Shape;4065;p75"/>
          <p:cNvGrpSpPr/>
          <p:nvPr/>
        </p:nvGrpSpPr>
        <p:grpSpPr>
          <a:xfrm>
            <a:off x="2180636" y="3925066"/>
            <a:ext cx="587375" cy="323850"/>
            <a:chOff x="4396" y="1245"/>
            <a:chExt cx="672" cy="248"/>
          </a:xfrm>
        </p:grpSpPr>
        <p:sp>
          <p:nvSpPr>
            <p:cNvPr id="4066" name="Google Shape;4066;p7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67" name="Google Shape;4067;p7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4068" name="Google Shape;4068;p7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4069" name="Google Shape;4069;p75"/>
            <p:cNvGrpSpPr/>
            <p:nvPr/>
          </p:nvGrpSpPr>
          <p:grpSpPr>
            <a:xfrm>
              <a:off x="4530" y="1287"/>
              <a:ext cx="377" cy="75"/>
              <a:chOff x="2468" y="1332"/>
              <a:chExt cx="310" cy="60"/>
            </a:xfrm>
          </p:grpSpPr>
          <p:sp>
            <p:nvSpPr>
              <p:cNvPr id="4070" name="Google Shape;4070;p7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1" name="Google Shape;4071;p7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072" name="Google Shape;4072;p75"/>
            <p:cNvCxnSpPr/>
            <p:nvPr/>
          </p:nvCxnSpPr>
          <p:spPr>
            <a:xfrm>
              <a:off x="4400" y="1322"/>
              <a:ext cx="0" cy="108"/>
            </a:xfrm>
            <a:prstGeom prst="straightConnector1">
              <a:avLst/>
            </a:prstGeom>
            <a:noFill/>
            <a:ln cap="flat" cmpd="sng" w="19050">
              <a:solidFill>
                <a:srgbClr val="000000"/>
              </a:solidFill>
              <a:prstDash val="solid"/>
              <a:round/>
              <a:headEnd len="med" w="med" type="none"/>
              <a:tailEnd len="med" w="med" type="none"/>
            </a:ln>
          </p:spPr>
        </p:cxnSp>
        <p:cxnSp>
          <p:nvCxnSpPr>
            <p:cNvPr id="4073" name="Google Shape;4073;p75"/>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4074" name="Google Shape;4074;p75"/>
          <p:cNvGrpSpPr/>
          <p:nvPr/>
        </p:nvGrpSpPr>
        <p:grpSpPr>
          <a:xfrm>
            <a:off x="545511" y="3374204"/>
            <a:ext cx="685800" cy="649287"/>
            <a:chOff x="-44" y="1473"/>
            <a:chExt cx="981" cy="1105"/>
          </a:xfrm>
        </p:grpSpPr>
        <p:pic>
          <p:nvPicPr>
            <p:cNvPr descr="desktop_computer_stylized_medium" id="4075" name="Google Shape;4075;p7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76" name="Google Shape;4076;p7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77" name="Google Shape;4077;p75"/>
          <p:cNvGrpSpPr/>
          <p:nvPr/>
        </p:nvGrpSpPr>
        <p:grpSpPr>
          <a:xfrm flipH="1">
            <a:off x="3633198" y="3885379"/>
            <a:ext cx="641350" cy="558800"/>
            <a:chOff x="-44" y="1473"/>
            <a:chExt cx="981" cy="1105"/>
          </a:xfrm>
        </p:grpSpPr>
        <p:pic>
          <p:nvPicPr>
            <p:cNvPr descr="desktop_computer_stylized_medium" id="4078" name="Google Shape;4078;p7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79" name="Google Shape;4079;p7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80" name="Google Shape;4080;p75"/>
          <p:cNvGrpSpPr/>
          <p:nvPr/>
        </p:nvGrpSpPr>
        <p:grpSpPr>
          <a:xfrm flipH="1">
            <a:off x="3607798" y="4648966"/>
            <a:ext cx="641350" cy="558800"/>
            <a:chOff x="-44" y="1473"/>
            <a:chExt cx="981" cy="1105"/>
          </a:xfrm>
        </p:grpSpPr>
        <p:pic>
          <p:nvPicPr>
            <p:cNvPr descr="desktop_computer_stylized_medium" id="4081" name="Google Shape;4081;p7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82" name="Google Shape;4082;p7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083" name="Google Shape;4083;p75"/>
          <p:cNvCxnSpPr/>
          <p:nvPr/>
        </p:nvCxnSpPr>
        <p:spPr>
          <a:xfrm>
            <a:off x="2761661" y="4110804"/>
            <a:ext cx="257175" cy="0"/>
          </a:xfrm>
          <a:prstGeom prst="straightConnector1">
            <a:avLst/>
          </a:prstGeom>
          <a:noFill/>
          <a:ln cap="flat" cmpd="sng" w="19050">
            <a:solidFill>
              <a:schemeClr val="dk1"/>
            </a:solidFill>
            <a:prstDash val="solid"/>
            <a:round/>
            <a:headEnd len="med" w="med" type="none"/>
            <a:tailEnd len="med" w="med" type="none"/>
          </a:ln>
        </p:spPr>
      </p:cxnSp>
      <p:grpSp>
        <p:nvGrpSpPr>
          <p:cNvPr id="4084" name="Google Shape;4084;p75"/>
          <p:cNvGrpSpPr/>
          <p:nvPr/>
        </p:nvGrpSpPr>
        <p:grpSpPr>
          <a:xfrm>
            <a:off x="3784011" y="3083691"/>
            <a:ext cx="346075" cy="623888"/>
            <a:chOff x="4140" y="429"/>
            <a:chExt cx="1425" cy="2396"/>
          </a:xfrm>
        </p:grpSpPr>
        <p:sp>
          <p:nvSpPr>
            <p:cNvPr id="4085" name="Google Shape;4085;p7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6" name="Google Shape;4086;p75"/>
            <p:cNvSpPr/>
            <p:nvPr/>
          </p:nvSpPr>
          <p:spPr>
            <a:xfrm>
              <a:off x="4205" y="429"/>
              <a:ext cx="1046"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7" name="Google Shape;4087;p7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8" name="Google Shape;4088;p7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9" name="Google Shape;4089;p75"/>
            <p:cNvSpPr/>
            <p:nvPr/>
          </p:nvSpPr>
          <p:spPr>
            <a:xfrm>
              <a:off x="4212" y="691"/>
              <a:ext cx="595"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090" name="Google Shape;4090;p75"/>
            <p:cNvGrpSpPr/>
            <p:nvPr/>
          </p:nvGrpSpPr>
          <p:grpSpPr>
            <a:xfrm>
              <a:off x="4748" y="667"/>
              <a:ext cx="582" cy="146"/>
              <a:chOff x="613" y="2567"/>
              <a:chExt cx="726" cy="140"/>
            </a:xfrm>
          </p:grpSpPr>
          <p:sp>
            <p:nvSpPr>
              <p:cNvPr id="4091" name="Google Shape;4091;p75"/>
              <p:cNvSpPr/>
              <p:nvPr/>
            </p:nvSpPr>
            <p:spPr>
              <a:xfrm>
                <a:off x="613" y="2567"/>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2" name="Google Shape;4092;p75"/>
              <p:cNvSpPr/>
              <p:nvPr/>
            </p:nvSpPr>
            <p:spPr>
              <a:xfrm>
                <a:off x="629" y="2584"/>
                <a:ext cx="693"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093" name="Google Shape;4093;p75"/>
            <p:cNvSpPr/>
            <p:nvPr/>
          </p:nvSpPr>
          <p:spPr>
            <a:xfrm>
              <a:off x="4225" y="1020"/>
              <a:ext cx="595" cy="43"/>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094" name="Google Shape;4094;p75"/>
            <p:cNvGrpSpPr/>
            <p:nvPr/>
          </p:nvGrpSpPr>
          <p:grpSpPr>
            <a:xfrm>
              <a:off x="4748" y="996"/>
              <a:ext cx="582" cy="134"/>
              <a:chOff x="615" y="2570"/>
              <a:chExt cx="726" cy="139"/>
            </a:xfrm>
          </p:grpSpPr>
          <p:sp>
            <p:nvSpPr>
              <p:cNvPr id="4095" name="Google Shape;4095;p75"/>
              <p:cNvSpPr/>
              <p:nvPr/>
            </p:nvSpPr>
            <p:spPr>
              <a:xfrm>
                <a:off x="615" y="2570"/>
                <a:ext cx="726"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6" name="Google Shape;4096;p75"/>
              <p:cNvSpPr/>
              <p:nvPr/>
            </p:nvSpPr>
            <p:spPr>
              <a:xfrm>
                <a:off x="631" y="2589"/>
                <a:ext cx="693"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097" name="Google Shape;4097;p75"/>
            <p:cNvSpPr/>
            <p:nvPr/>
          </p:nvSpPr>
          <p:spPr>
            <a:xfrm>
              <a:off x="4218" y="1356"/>
              <a:ext cx="595"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8" name="Google Shape;4098;p75"/>
            <p:cNvSpPr/>
            <p:nvPr/>
          </p:nvSpPr>
          <p:spPr>
            <a:xfrm>
              <a:off x="4225" y="1654"/>
              <a:ext cx="601"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099" name="Google Shape;4099;p75"/>
            <p:cNvGrpSpPr/>
            <p:nvPr/>
          </p:nvGrpSpPr>
          <p:grpSpPr>
            <a:xfrm>
              <a:off x="4735" y="1636"/>
              <a:ext cx="582" cy="140"/>
              <a:chOff x="614" y="2576"/>
              <a:chExt cx="725" cy="129"/>
            </a:xfrm>
          </p:grpSpPr>
          <p:sp>
            <p:nvSpPr>
              <p:cNvPr id="4100" name="Google Shape;4100;p75"/>
              <p:cNvSpPr/>
              <p:nvPr/>
            </p:nvSpPr>
            <p:spPr>
              <a:xfrm>
                <a:off x="614" y="2576"/>
                <a:ext cx="725" cy="12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1" name="Google Shape;4101;p75"/>
              <p:cNvSpPr/>
              <p:nvPr/>
            </p:nvSpPr>
            <p:spPr>
              <a:xfrm>
                <a:off x="630" y="2588"/>
                <a:ext cx="692"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02" name="Google Shape;4102;p7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03" name="Google Shape;4103;p75"/>
            <p:cNvGrpSpPr/>
            <p:nvPr/>
          </p:nvGrpSpPr>
          <p:grpSpPr>
            <a:xfrm>
              <a:off x="4741" y="1325"/>
              <a:ext cx="582" cy="140"/>
              <a:chOff x="617" y="2566"/>
              <a:chExt cx="725" cy="140"/>
            </a:xfrm>
          </p:grpSpPr>
          <p:sp>
            <p:nvSpPr>
              <p:cNvPr id="4104" name="Google Shape;4104;p75"/>
              <p:cNvSpPr/>
              <p:nvPr/>
            </p:nvSpPr>
            <p:spPr>
              <a:xfrm>
                <a:off x="617" y="2566"/>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5" name="Google Shape;4105;p75"/>
              <p:cNvSpPr/>
              <p:nvPr/>
            </p:nvSpPr>
            <p:spPr>
              <a:xfrm>
                <a:off x="633" y="2585"/>
                <a:ext cx="692"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06" name="Google Shape;4106;p75"/>
            <p:cNvSpPr/>
            <p:nvPr/>
          </p:nvSpPr>
          <p:spPr>
            <a:xfrm>
              <a:off x="5251" y="429"/>
              <a:ext cx="65" cy="228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7" name="Google Shape;4107;p7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8" name="Google Shape;4108;p7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9" name="Google Shape;4109;p75"/>
            <p:cNvSpPr/>
            <p:nvPr/>
          </p:nvSpPr>
          <p:spPr>
            <a:xfrm>
              <a:off x="5519" y="2612"/>
              <a:ext cx="46" cy="98"/>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0" name="Google Shape;4110;p7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1" name="Google Shape;4111;p75"/>
            <p:cNvSpPr/>
            <p:nvPr/>
          </p:nvSpPr>
          <p:spPr>
            <a:xfrm>
              <a:off x="4140" y="2679"/>
              <a:ext cx="1196"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2" name="Google Shape;4112;p75"/>
            <p:cNvSpPr/>
            <p:nvPr/>
          </p:nvSpPr>
          <p:spPr>
            <a:xfrm>
              <a:off x="4205" y="2709"/>
              <a:ext cx="1072" cy="8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3" name="Google Shape;4113;p75"/>
            <p:cNvSpPr/>
            <p:nvPr/>
          </p:nvSpPr>
          <p:spPr>
            <a:xfrm>
              <a:off x="4310" y="2386"/>
              <a:ext cx="157"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4" name="Google Shape;4114;p75"/>
            <p:cNvSpPr/>
            <p:nvPr/>
          </p:nvSpPr>
          <p:spPr>
            <a:xfrm>
              <a:off x="4486" y="2386"/>
              <a:ext cx="157"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Arial"/>
                <a:ea typeface="Arial"/>
                <a:cs typeface="Arial"/>
                <a:sym typeface="Arial"/>
              </a:endParaRPr>
            </a:p>
          </p:txBody>
        </p:sp>
        <p:sp>
          <p:nvSpPr>
            <p:cNvPr id="4115" name="Google Shape;4115;p75"/>
            <p:cNvSpPr/>
            <p:nvPr/>
          </p:nvSpPr>
          <p:spPr>
            <a:xfrm>
              <a:off x="4663" y="2380"/>
              <a:ext cx="157"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6" name="Google Shape;4116;p75"/>
            <p:cNvSpPr/>
            <p:nvPr/>
          </p:nvSpPr>
          <p:spPr>
            <a:xfrm>
              <a:off x="5062" y="1837"/>
              <a:ext cx="85" cy="756"/>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4117" name="Google Shape;4117;p75"/>
          <p:cNvCxnSpPr/>
          <p:nvPr/>
        </p:nvCxnSpPr>
        <p:spPr>
          <a:xfrm>
            <a:off x="3582398" y="4121916"/>
            <a:ext cx="123825" cy="0"/>
          </a:xfrm>
          <a:prstGeom prst="straightConnector1">
            <a:avLst/>
          </a:prstGeom>
          <a:noFill/>
          <a:ln cap="flat" cmpd="sng" w="19050">
            <a:solidFill>
              <a:schemeClr val="dk1"/>
            </a:solidFill>
            <a:prstDash val="solid"/>
            <a:round/>
            <a:headEnd len="med" w="med" type="none"/>
            <a:tailEnd len="med" w="med" type="none"/>
          </a:ln>
        </p:spPr>
      </p:cxnSp>
      <p:sp>
        <p:nvSpPr>
          <p:cNvPr id="4118" name="Google Shape;4118;p75"/>
          <p:cNvSpPr txBox="1"/>
          <p:nvPr/>
        </p:nvSpPr>
        <p:spPr>
          <a:xfrm>
            <a:off x="5623213" y="2985987"/>
            <a:ext cx="4439256"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CC0000"/>
                </a:solidFill>
                <a:latin typeface="Calibri"/>
                <a:ea typeface="Calibri"/>
                <a:cs typeface="Calibri"/>
                <a:sym typeface="Calibri"/>
              </a:rPr>
              <a:t>Solution:</a:t>
            </a:r>
            <a:r>
              <a:rPr lang="en-US" sz="2400">
                <a:solidFill>
                  <a:schemeClr val="dk1"/>
                </a:solidFill>
                <a:latin typeface="Calibri"/>
                <a:ea typeface="Calibri"/>
                <a:cs typeface="Calibri"/>
                <a:sym typeface="Calibri"/>
              </a:rPr>
              <a:t> statically configure NAT to forward incoming connection requests at given port to server</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e.g., (123.76.29.7, port 25000) always forwarded to 10.0.0.1 port 25000</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pic>
        <p:nvPicPr>
          <p:cNvPr descr="A close up of a logo&#10;&#10;Description automatically generated" id="4123" name="Google Shape;4123;p7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4124" name="Google Shape;4124;p7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4125" name="Google Shape;4125;p76"/>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26" name="Google Shape;4126;p76"/>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000099"/>
                </a:solidFill>
                <a:latin typeface="Calibri"/>
                <a:ea typeface="Calibri"/>
                <a:cs typeface="Calibri"/>
                <a:sym typeface="Calibri"/>
              </a:rPr>
              <a:t>4.4</a:t>
            </a:r>
            <a:r>
              <a:rPr b="0" i="0" lang="en-US" sz="2220" u="none" cap="none" strike="noStrike">
                <a:solidFill>
                  <a:srgbClr val="BFBFBF"/>
                </a:solidFill>
                <a:latin typeface="Calibri"/>
                <a:ea typeface="Calibri"/>
                <a:cs typeface="Calibri"/>
                <a:sym typeface="Calibri"/>
              </a:rPr>
              <a:t> </a:t>
            </a:r>
            <a:r>
              <a:rPr b="0" i="0" lang="en-US" sz="2220" u="none" cap="none" strike="noStrike">
                <a:solidFill>
                  <a:schemeClr val="dk1"/>
                </a:solidFill>
                <a:latin typeface="Calibri"/>
                <a:ea typeface="Calibri"/>
                <a:cs typeface="Calibri"/>
                <a:sym typeface="Calibri"/>
              </a:rPr>
              <a:t>The Internet Protocol (IP)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IPv4 addressing</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NAT</a:t>
            </a:r>
            <a:endParaRPr/>
          </a:p>
          <a:p>
            <a:pPr indent="-228600" lvl="1" marL="685800" marR="0" rtl="0" algn="l">
              <a:lnSpc>
                <a:spcPct val="12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30000"/>
              </a:lnSpc>
              <a:spcBef>
                <a:spcPts val="500"/>
              </a:spcBef>
              <a:spcAft>
                <a:spcPts val="0"/>
              </a:spcAft>
              <a:buClr>
                <a:srgbClr val="BFBFBF"/>
              </a:buClr>
              <a:buSzPts val="1942"/>
              <a:buFont typeface="Arial"/>
              <a:buChar char="•"/>
            </a:pPr>
            <a:r>
              <a:rPr b="0" i="0" lang="en-US" sz="1942" u="none" cap="none" strike="noStrike">
                <a:solidFill>
                  <a:schemeClr val="dk1"/>
                </a:solidFill>
                <a:latin typeface="Calibri"/>
                <a:ea typeface="Calibri"/>
                <a:cs typeface="Calibri"/>
                <a:sym typeface="Calibri"/>
              </a:rPr>
              <a:t>ICMP</a:t>
            </a:r>
            <a:endParaRPr/>
          </a:p>
        </p:txBody>
      </p:sp>
      <p:sp>
        <p:nvSpPr>
          <p:cNvPr id="4127" name="Google Shape;4127;p76"/>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4128" name="Google Shape;4128;p76"/>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4.6 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IPv6 Protocol</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4.8 Introduction to Routing Algorithms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pic>
        <p:nvPicPr>
          <p:cNvPr descr="A close up of a logo&#10;&#10;Description automatically generated" id="4133" name="Google Shape;4133;p7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134" name="Google Shape;4134;p7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35" name="Google Shape;4135;p7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136" name="Google Shape;4136;p7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ICMP: Internet Control Message Protocol</a:t>
            </a:r>
            <a:endParaRPr/>
          </a:p>
        </p:txBody>
      </p:sp>
      <p:sp>
        <p:nvSpPr>
          <p:cNvPr id="4137" name="Google Shape;4137;p77"/>
          <p:cNvSpPr txBox="1"/>
          <p:nvPr/>
        </p:nvSpPr>
        <p:spPr>
          <a:xfrm>
            <a:off x="147218" y="1463643"/>
            <a:ext cx="5574709" cy="5190154"/>
          </a:xfrm>
          <a:prstGeom prst="rect">
            <a:avLst/>
          </a:prstGeom>
          <a:noFill/>
          <a:ln>
            <a:noFill/>
          </a:ln>
        </p:spPr>
        <p:txBody>
          <a:bodyPr anchorCtr="0" anchor="t" bIns="45700" lIns="91425" spcFirstLastPara="1" rIns="91425" wrap="square" tIns="45700">
            <a:normAutofit/>
          </a:bodyPr>
          <a:lstStyle/>
          <a:p>
            <a:pPr indent="-341313" lvl="0" marL="471488" marR="0" rtl="0" algn="l">
              <a:lnSpc>
                <a:spcPct val="100000"/>
              </a:lnSpc>
              <a:spcBef>
                <a:spcPts val="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Used by hosts and routers to communicate network-layer information.</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Typical use of ICMP is for error reporting.</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Eg: “Destination network unreachable”</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ICMP messages – carried as IP payloads.</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ICMP is often considered part of IP, but architecturally it lies just above IP.</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ICMP messages have a type and a code field.</a:t>
            </a:r>
            <a:endParaRPr sz="2400">
              <a:solidFill>
                <a:srgbClr val="000000"/>
              </a:solidFill>
              <a:latin typeface="Calibri"/>
              <a:ea typeface="Calibri"/>
              <a:cs typeface="Calibri"/>
              <a:sym typeface="Calibri"/>
            </a:endParaRPr>
          </a:p>
          <a:p>
            <a:pPr indent="-188912" lvl="0" marL="471488" marR="0" rtl="0" algn="l">
              <a:lnSpc>
                <a:spcPct val="100000"/>
              </a:lnSpc>
              <a:spcBef>
                <a:spcPts val="600"/>
              </a:spcBef>
              <a:spcAft>
                <a:spcPts val="0"/>
              </a:spcAft>
              <a:buClr>
                <a:srgbClr val="0000A3"/>
              </a:buClr>
              <a:buSzPts val="2400"/>
              <a:buFont typeface="Noto Sans Symbols"/>
              <a:buNone/>
            </a:pPr>
            <a:r>
              <a:t/>
            </a:r>
            <a:endParaRPr sz="2400">
              <a:solidFill>
                <a:srgbClr val="000000"/>
              </a:solidFill>
              <a:latin typeface="Calibri"/>
              <a:ea typeface="Calibri"/>
              <a:cs typeface="Calibri"/>
              <a:sym typeface="Calibri"/>
            </a:endParaRPr>
          </a:p>
          <a:p>
            <a:pPr indent="-163512" lvl="0" marL="471488" marR="0" rtl="0" algn="l">
              <a:lnSpc>
                <a:spcPct val="100000"/>
              </a:lnSpc>
              <a:spcBef>
                <a:spcPts val="6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4138" name="Google Shape;4138;p77"/>
          <p:cNvSpPr txBox="1"/>
          <p:nvPr/>
        </p:nvSpPr>
        <p:spPr>
          <a:xfrm>
            <a:off x="5959276" y="1701034"/>
            <a:ext cx="4487051" cy="4486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rPr>
              <a:t>Type</a:t>
            </a:r>
            <a:r>
              <a:rPr lang="en-US" sz="1800">
                <a:solidFill>
                  <a:schemeClr val="dk1"/>
                </a:solidFill>
                <a:latin typeface="Arial"/>
                <a:ea typeface="Arial"/>
                <a:cs typeface="Arial"/>
                <a:sym typeface="Arial"/>
              </a:rPr>
              <a:t>  </a:t>
            </a:r>
            <a:r>
              <a:rPr lang="en-US" sz="1800" u="sng">
                <a:solidFill>
                  <a:schemeClr val="dk1"/>
                </a:solidFill>
                <a:latin typeface="Arial"/>
                <a:ea typeface="Arial"/>
                <a:cs typeface="Arial"/>
                <a:sym typeface="Arial"/>
              </a:rPr>
              <a:t>Code</a:t>
            </a:r>
            <a:r>
              <a:rPr lang="en-US" sz="1800">
                <a:solidFill>
                  <a:schemeClr val="dk1"/>
                </a:solidFill>
                <a:latin typeface="Arial"/>
                <a:ea typeface="Arial"/>
                <a:cs typeface="Arial"/>
                <a:sym typeface="Arial"/>
              </a:rPr>
              <a:t>  </a:t>
            </a:r>
            <a:r>
              <a:rPr lang="en-US" sz="1800" u="sng">
                <a:solidFill>
                  <a:schemeClr val="dk1"/>
                </a:solidFill>
                <a:latin typeface="Arial"/>
                <a:ea typeface="Arial"/>
                <a:cs typeface="Arial"/>
                <a:sym typeface="Arial"/>
              </a:rPr>
              <a:t>description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0        0         echo reply (ping)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0         dest. network unreachable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1         dest host unreachable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2         dest protocol unreachable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3         dest port unreachable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6         dest network unknown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7         dest host unknown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4        0         source quench (congestion 	      control - not used)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8        0         echo request (ping)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9        0         route advertisement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      0         router discovery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11      0         TTL expired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12      0         bad IP header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8"/>
                                        </p:tgtEl>
                                        <p:attrNameLst>
                                          <p:attrName>style.visibility</p:attrName>
                                        </p:attrNameLst>
                                      </p:cBhvr>
                                      <p:to>
                                        <p:strVal val="visible"/>
                                      </p:to>
                                    </p:set>
                                    <p:animEffect filter="fade" transition="in">
                                      <p:cBhvr>
                                        <p:cTn dur="1000"/>
                                        <p:tgtEl>
                                          <p:spTgt spid="4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pic>
        <p:nvPicPr>
          <p:cNvPr descr="A close up of a logo&#10;&#10;Description automatically generated" id="4143" name="Google Shape;4143;p7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144" name="Google Shape;4144;p7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45" name="Google Shape;4145;p7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146" name="Google Shape;4146;p7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ICMP: Internet Control Message Protocol</a:t>
            </a:r>
            <a:endParaRPr/>
          </a:p>
        </p:txBody>
      </p:sp>
      <p:sp>
        <p:nvSpPr>
          <p:cNvPr id="4147" name="Google Shape;4147;p78"/>
          <p:cNvSpPr txBox="1"/>
          <p:nvPr/>
        </p:nvSpPr>
        <p:spPr>
          <a:xfrm>
            <a:off x="147218" y="1463643"/>
            <a:ext cx="7264964" cy="5190154"/>
          </a:xfrm>
          <a:prstGeom prst="rect">
            <a:avLst/>
          </a:prstGeom>
          <a:noFill/>
          <a:ln>
            <a:noFill/>
          </a:ln>
        </p:spPr>
        <p:txBody>
          <a:bodyPr anchorCtr="0" anchor="t" bIns="45700" lIns="91425" spcFirstLastPara="1" rIns="91425" wrap="square" tIns="45700">
            <a:normAutofit/>
          </a:bodyPr>
          <a:lstStyle/>
          <a:p>
            <a:pPr indent="-341313" lvl="0" marL="471488" marR="0" rtl="0" algn="l">
              <a:lnSpc>
                <a:spcPct val="100000"/>
              </a:lnSpc>
              <a:spcBef>
                <a:spcPts val="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Perform – Network diagnostics</a:t>
            </a:r>
            <a:endParaRPr sz="2400">
              <a:solidFill>
                <a:srgbClr val="000000"/>
              </a:solidFill>
              <a:latin typeface="Calibri"/>
              <a:ea typeface="Calibri"/>
              <a:cs typeface="Calibri"/>
              <a:sym typeface="Calibri"/>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Utilities traceroute and ping – use ICMP.</a:t>
            </a:r>
            <a:endParaRPr/>
          </a:p>
          <a:p>
            <a:pPr indent="-341313" lvl="0" marL="471488" marR="0" rtl="0" algn="l">
              <a:lnSpc>
                <a:spcPct val="100000"/>
              </a:lnSpc>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Other examples of ICMP messages:</a:t>
            </a:r>
            <a:endParaRPr/>
          </a:p>
          <a:p>
            <a:pPr indent="-341313" lvl="1" marL="814388" marR="0" rtl="0" algn="l">
              <a:lnSpc>
                <a:spcPct val="100000"/>
              </a:lnSpc>
              <a:spcBef>
                <a:spcPts val="6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Source quench message (congestion)</a:t>
            </a:r>
            <a:endParaRPr/>
          </a:p>
          <a:p>
            <a:pPr indent="-341313" lvl="1" marL="814388" marR="0" rtl="0" algn="l">
              <a:lnSpc>
                <a:spcPct val="100000"/>
              </a:lnSpc>
              <a:spcBef>
                <a:spcPts val="6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Parameter problem (bad IP header)</a:t>
            </a:r>
            <a:endParaRPr/>
          </a:p>
          <a:p>
            <a:pPr indent="-341313" lvl="1" marL="814388" marR="0" rtl="0" algn="l">
              <a:lnSpc>
                <a:spcPct val="100000"/>
              </a:lnSpc>
              <a:spcBef>
                <a:spcPts val="6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Time exceeded message (TTL)</a:t>
            </a:r>
            <a:endParaRPr/>
          </a:p>
          <a:p>
            <a:pPr indent="-341313" lvl="1" marL="814388" marR="0" rtl="0" algn="l">
              <a:lnSpc>
                <a:spcPct val="100000"/>
              </a:lnSpc>
              <a:spcBef>
                <a:spcPts val="6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Destination unreachable</a:t>
            </a:r>
            <a:endParaRPr/>
          </a:p>
          <a:p>
            <a:pPr indent="-341313" lvl="1" marL="814388" marR="0" rtl="0" algn="l">
              <a:lnSpc>
                <a:spcPct val="100000"/>
              </a:lnSpc>
              <a:spcBef>
                <a:spcPts val="6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Redirection message</a:t>
            </a:r>
            <a:endParaRPr/>
          </a:p>
          <a:p>
            <a:pPr indent="-188912" lvl="1" marL="814388" marR="0" rtl="0" algn="l">
              <a:lnSpc>
                <a:spcPct val="100000"/>
              </a:lnSpc>
              <a:spcBef>
                <a:spcPts val="600"/>
              </a:spcBef>
              <a:spcAft>
                <a:spcPts val="0"/>
              </a:spcAft>
              <a:buClr>
                <a:srgbClr val="0000A8"/>
              </a:buClr>
              <a:buSzPts val="2400"/>
              <a:buFont typeface="Arial"/>
              <a:buNone/>
            </a:pPr>
            <a:r>
              <a:t/>
            </a:r>
            <a:endParaRPr b="0" i="0" sz="2400" u="none" cap="none" strike="noStrike">
              <a:solidFill>
                <a:schemeClr val="dk1"/>
              </a:solidFill>
              <a:latin typeface="Calibri"/>
              <a:ea typeface="Calibri"/>
              <a:cs typeface="Calibri"/>
              <a:sym typeface="Calibri"/>
            </a:endParaRPr>
          </a:p>
          <a:p>
            <a:pPr indent="-188912" lvl="1" marL="814388" marR="0" rtl="0" algn="l">
              <a:lnSpc>
                <a:spcPct val="100000"/>
              </a:lnSpc>
              <a:spcBef>
                <a:spcPts val="600"/>
              </a:spcBef>
              <a:spcAft>
                <a:spcPts val="0"/>
              </a:spcAft>
              <a:buClr>
                <a:srgbClr val="0000A8"/>
              </a:buClr>
              <a:buSzPts val="2400"/>
              <a:buFont typeface="Arial"/>
              <a:buNone/>
            </a:pPr>
            <a:r>
              <a:t/>
            </a:r>
            <a:endParaRPr b="0" i="0" sz="2400" u="none" cap="none" strike="noStrike">
              <a:solidFill>
                <a:schemeClr val="dk1"/>
              </a:solidFill>
              <a:latin typeface="Calibri"/>
              <a:ea typeface="Calibri"/>
              <a:cs typeface="Calibri"/>
              <a:sym typeface="Calibri"/>
            </a:endParaRPr>
          </a:p>
          <a:p>
            <a:pPr indent="-188912" lvl="1" marL="814388" marR="0" rtl="0" algn="l">
              <a:lnSpc>
                <a:spcPct val="100000"/>
              </a:lnSpc>
              <a:spcBef>
                <a:spcPts val="600"/>
              </a:spcBef>
              <a:spcAft>
                <a:spcPts val="0"/>
              </a:spcAft>
              <a:buClr>
                <a:srgbClr val="0000A8"/>
              </a:buClr>
              <a:buSzPts val="2400"/>
              <a:buFont typeface="Arial"/>
              <a:buNone/>
            </a:pPr>
            <a:r>
              <a:t/>
            </a:r>
            <a:endParaRPr b="1" i="0" sz="2400" u="none" cap="none" strike="noStrike">
              <a:solidFill>
                <a:schemeClr val="dk1"/>
              </a:solidFill>
              <a:latin typeface="Calibri"/>
              <a:ea typeface="Calibri"/>
              <a:cs typeface="Calibri"/>
              <a:sym typeface="Calibri"/>
            </a:endParaRPr>
          </a:p>
          <a:p>
            <a:pPr indent="-214312" lvl="1" marL="814388" marR="0" rtl="0" algn="l">
              <a:lnSpc>
                <a:spcPct val="100000"/>
              </a:lnSpc>
              <a:spcBef>
                <a:spcPts val="600"/>
              </a:spcBef>
              <a:spcAft>
                <a:spcPts val="0"/>
              </a:spcAft>
              <a:buClr>
                <a:srgbClr val="0000A8"/>
              </a:buClr>
              <a:buSzPts val="2000"/>
              <a:buFont typeface="Arial"/>
              <a:buNone/>
            </a:pPr>
            <a:r>
              <a:t/>
            </a:r>
            <a:endParaRPr b="0" i="0" sz="2000" u="none" cap="none" strike="noStrike">
              <a:solidFill>
                <a:srgbClr val="000000"/>
              </a:solidFill>
              <a:latin typeface="Calibri"/>
              <a:ea typeface="Calibri"/>
              <a:cs typeface="Calibri"/>
              <a:sym typeface="Calibri"/>
            </a:endParaRPr>
          </a:p>
          <a:p>
            <a:pPr indent="-163512" lvl="0" marL="471488" marR="0" rtl="0" algn="l">
              <a:lnSpc>
                <a:spcPct val="100000"/>
              </a:lnSpc>
              <a:spcBef>
                <a:spcPts val="6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pic>
        <p:nvPicPr>
          <p:cNvPr id="4148" name="Google Shape;4148;p78"/>
          <p:cNvPicPr preferRelativeResize="0"/>
          <p:nvPr/>
        </p:nvPicPr>
        <p:blipFill rotWithShape="1">
          <a:blip r:embed="rId4">
            <a:alphaModFix/>
          </a:blip>
          <a:srcRect b="0" l="0" r="0" t="0"/>
          <a:stretch/>
        </p:blipFill>
        <p:spPr>
          <a:xfrm>
            <a:off x="4639867" y="4627594"/>
            <a:ext cx="6953250" cy="153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8"/>
                                        </p:tgtEl>
                                        <p:attrNameLst>
                                          <p:attrName>style.visibility</p:attrName>
                                        </p:attrNameLst>
                                      </p:cBhvr>
                                      <p:to>
                                        <p:strVal val="visible"/>
                                      </p:to>
                                    </p:set>
                                    <p:animEffect filter="fade" transition="in">
                                      <p:cBhvr>
                                        <p:cTn dur="1000"/>
                                        <p:tgtEl>
                                          <p:spTgt spid="4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2" name="Shape 4152"/>
        <p:cNvGrpSpPr/>
        <p:nvPr/>
      </p:nvGrpSpPr>
      <p:grpSpPr>
        <a:xfrm>
          <a:off x="0" y="0"/>
          <a:ext cx="0" cy="0"/>
          <a:chOff x="0" y="0"/>
          <a:chExt cx="0" cy="0"/>
        </a:xfrm>
      </p:grpSpPr>
      <p:pic>
        <p:nvPicPr>
          <p:cNvPr descr="A close up of a logo&#10;&#10;Description automatically generated" id="4153" name="Google Shape;4153;p7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sp>
        <p:nvSpPr>
          <p:cNvPr id="4154" name="Google Shape;4154;p7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cxnSp>
        <p:nvCxnSpPr>
          <p:cNvPr id="4155" name="Google Shape;4155;p79"/>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56" name="Google Shape;4156;p79"/>
          <p:cNvSpPr txBox="1"/>
          <p:nvPr/>
        </p:nvSpPr>
        <p:spPr>
          <a:xfrm>
            <a:off x="310548" y="1868852"/>
            <a:ext cx="5951707" cy="4736908"/>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90000"/>
              </a:lnSpc>
              <a:spcBef>
                <a:spcPts val="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4.1 Overview of Network Layer</a:t>
            </a:r>
            <a:endParaRPr/>
          </a:p>
          <a:p>
            <a:pPr indent="-228600" lvl="1" marL="685800" marR="0" rtl="0" algn="l">
              <a:lnSpc>
                <a:spcPct val="9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4.2 What’s Inside a Router?</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4.3 Switching</a:t>
            </a:r>
            <a:endParaRPr/>
          </a:p>
          <a:p>
            <a:pPr indent="-228600" lvl="1" marL="685800" marR="0" rtl="0" algn="l">
              <a:lnSpc>
                <a:spcPct val="10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4.4 The Internet Protocol (IP)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Datagram format</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Fragmentation</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IPv4 addressing</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NAT</a:t>
            </a:r>
            <a:endParaRPr/>
          </a:p>
          <a:p>
            <a:pPr indent="-228600" lvl="1" marL="685800" marR="0" rtl="0" algn="l">
              <a:lnSpc>
                <a:spcPct val="110000"/>
              </a:lnSpc>
              <a:spcBef>
                <a:spcPts val="500"/>
              </a:spcBef>
              <a:spcAft>
                <a:spcPts val="0"/>
              </a:spcAft>
              <a:buClr>
                <a:srgbClr val="BFBFBF"/>
              </a:buClr>
              <a:buSzPts val="2220"/>
              <a:buFont typeface="Arial"/>
              <a:buNone/>
            </a:pPr>
            <a:r>
              <a:rPr b="0" i="0" lang="en-US" sz="2220" u="none" cap="none" strike="noStrike">
                <a:solidFill>
                  <a:srgbClr val="BFBFBF"/>
                </a:solidFill>
                <a:latin typeface="Calibri"/>
                <a:ea typeface="Calibri"/>
                <a:cs typeface="Calibri"/>
                <a:sym typeface="Calibri"/>
              </a:rPr>
              <a:t>4.5 Introduction to Network Layer Protocols</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DHCP</a:t>
            </a:r>
            <a:endParaRPr/>
          </a:p>
          <a:p>
            <a:pPr indent="-228600" lvl="2" marL="1143000" marR="0" rtl="0" algn="l">
              <a:lnSpc>
                <a:spcPct val="120000"/>
              </a:lnSpc>
              <a:spcBef>
                <a:spcPts val="500"/>
              </a:spcBef>
              <a:spcAft>
                <a:spcPts val="0"/>
              </a:spcAft>
              <a:buClr>
                <a:srgbClr val="BFBFBF"/>
              </a:buClr>
              <a:buSzPts val="1942"/>
              <a:buFont typeface="Arial"/>
              <a:buChar char="•"/>
            </a:pPr>
            <a:r>
              <a:rPr b="0" i="0" lang="en-US" sz="1942" u="none" cap="none" strike="noStrike">
                <a:solidFill>
                  <a:srgbClr val="BFBFBF"/>
                </a:solidFill>
                <a:latin typeface="Calibri"/>
                <a:ea typeface="Calibri"/>
                <a:cs typeface="Calibri"/>
                <a:sym typeface="Calibri"/>
              </a:rPr>
              <a:t>ICMP</a:t>
            </a:r>
            <a:endParaRPr/>
          </a:p>
        </p:txBody>
      </p:sp>
      <p:sp>
        <p:nvSpPr>
          <p:cNvPr id="4157" name="Google Shape;4157;p79"/>
          <p:cNvSpPr/>
          <p:nvPr/>
        </p:nvSpPr>
        <p:spPr>
          <a:xfrm>
            <a:off x="393111" y="1126730"/>
            <a:ext cx="63401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Unit – 4 Network Layer and Internet Protocol</a:t>
            </a:r>
            <a:endParaRPr b="1" sz="2400">
              <a:solidFill>
                <a:srgbClr val="2F5496"/>
              </a:solidFill>
              <a:latin typeface="Calibri"/>
              <a:ea typeface="Calibri"/>
              <a:cs typeface="Calibri"/>
              <a:sym typeface="Calibri"/>
            </a:endParaRPr>
          </a:p>
        </p:txBody>
      </p:sp>
      <p:sp>
        <p:nvSpPr>
          <p:cNvPr id="4158" name="Google Shape;4158;p79"/>
          <p:cNvSpPr txBox="1"/>
          <p:nvPr/>
        </p:nvSpPr>
        <p:spPr>
          <a:xfrm>
            <a:off x="5638799" y="1868852"/>
            <a:ext cx="5611091"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10000"/>
              </a:lnSpc>
              <a:spcBef>
                <a:spcPts val="0"/>
              </a:spcBef>
              <a:spcAft>
                <a:spcPts val="0"/>
              </a:spcAft>
              <a:buClr>
                <a:srgbClr val="BFBFBF"/>
              </a:buClr>
              <a:buSzPts val="2200"/>
              <a:buFont typeface="Arial"/>
              <a:buNone/>
            </a:pPr>
            <a:r>
              <a:rPr b="0" i="0" lang="en-US" sz="2200" u="none" cap="none" strike="noStrike">
                <a:solidFill>
                  <a:srgbClr val="000099"/>
                </a:solidFill>
                <a:latin typeface="Calibri"/>
                <a:ea typeface="Calibri"/>
                <a:cs typeface="Calibri"/>
                <a:sym typeface="Calibri"/>
              </a:rPr>
              <a:t>4.6</a:t>
            </a:r>
            <a:r>
              <a:rPr b="0" i="0" lang="en-US" sz="2200" u="none" cap="none" strike="noStrike">
                <a:solidFill>
                  <a:srgbClr val="BFBFBF"/>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IPv6 Addressing</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4.7 IPv6 Protocol</a:t>
            </a:r>
            <a:endParaRPr/>
          </a:p>
          <a:p>
            <a:pPr indent="-228600" lvl="1" marL="685800" marR="0" rtl="0" algn="l">
              <a:lnSpc>
                <a:spcPct val="110000"/>
              </a:lnSpc>
              <a:spcBef>
                <a:spcPts val="500"/>
              </a:spcBef>
              <a:spcAft>
                <a:spcPts val="0"/>
              </a:spcAft>
              <a:buClr>
                <a:srgbClr val="BFBFBF"/>
              </a:buClr>
              <a:buSzPts val="2200"/>
              <a:buFont typeface="Arial"/>
              <a:buNone/>
            </a:pPr>
            <a:r>
              <a:rPr b="0" i="0" lang="en-US" sz="2200" u="none" cap="none" strike="noStrike">
                <a:solidFill>
                  <a:srgbClr val="BFBFBF"/>
                </a:solidFill>
                <a:latin typeface="Calibri"/>
                <a:ea typeface="Calibri"/>
                <a:cs typeface="Calibri"/>
                <a:sym typeface="Calibri"/>
              </a:rPr>
              <a:t>4.8 Introduction to Routing Algorithms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A close up of a logo&#10;&#10;Description automatically generated" id="874" name="Google Shape;874;p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875" name="Google Shape;875;p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6" name="Google Shape;876;p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877" name="Google Shape;877;p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Network Service Model</a:t>
            </a:r>
            <a:endParaRPr/>
          </a:p>
        </p:txBody>
      </p:sp>
      <p:sp>
        <p:nvSpPr>
          <p:cNvPr id="878" name="Google Shape;878;p8"/>
          <p:cNvSpPr txBox="1"/>
          <p:nvPr>
            <p:ph idx="1" type="body"/>
          </p:nvPr>
        </p:nvSpPr>
        <p:spPr>
          <a:xfrm>
            <a:off x="205095" y="2693206"/>
            <a:ext cx="4353050" cy="320847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Font typeface="Noto Sans Symbols"/>
              <a:buNone/>
            </a:pPr>
            <a:r>
              <a:rPr lang="en-US">
                <a:solidFill>
                  <a:srgbClr val="C00000"/>
                </a:solidFill>
              </a:rPr>
              <a:t>example services for </a:t>
            </a:r>
            <a:r>
              <a:rPr i="1" lang="en-US">
                <a:solidFill>
                  <a:srgbClr val="C00000"/>
                </a:solidFill>
              </a:rPr>
              <a:t>individual</a:t>
            </a:r>
            <a:r>
              <a:rPr lang="en-US">
                <a:solidFill>
                  <a:srgbClr val="C00000"/>
                </a:solidFill>
              </a:rPr>
              <a:t> datagrams</a:t>
            </a:r>
            <a:r>
              <a:rPr lang="en-US">
                <a:solidFill>
                  <a:srgbClr val="CC0000"/>
                </a:solidFill>
              </a:rPr>
              <a:t>:</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t>guaranteed delivery</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t>guaranteed delivery with less than 40 msec delay</a:t>
            </a:r>
            <a:endParaRPr/>
          </a:p>
          <a:p>
            <a:pPr indent="0" lvl="0" marL="130175" rtl="0" algn="l">
              <a:lnSpc>
                <a:spcPct val="90000"/>
              </a:lnSpc>
              <a:spcBef>
                <a:spcPts val="1000"/>
              </a:spcBef>
              <a:spcAft>
                <a:spcPts val="0"/>
              </a:spcAft>
              <a:buClr>
                <a:schemeClr val="dk1"/>
              </a:buClr>
              <a:buSzPts val="2400"/>
              <a:buNone/>
            </a:pPr>
            <a:r>
              <a:t/>
            </a:r>
            <a:endParaRPr sz="2400"/>
          </a:p>
        </p:txBody>
      </p:sp>
      <p:sp>
        <p:nvSpPr>
          <p:cNvPr id="879" name="Google Shape;879;p8"/>
          <p:cNvSpPr txBox="1"/>
          <p:nvPr/>
        </p:nvSpPr>
        <p:spPr>
          <a:xfrm>
            <a:off x="4656943" y="2688253"/>
            <a:ext cx="6002576" cy="356483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CC0000"/>
              </a:buClr>
              <a:buSzPts val="2800"/>
              <a:buFont typeface="Arial"/>
              <a:buNone/>
            </a:pPr>
            <a:r>
              <a:rPr lang="en-US" sz="2800">
                <a:solidFill>
                  <a:srgbClr val="CC0000"/>
                </a:solidFill>
                <a:latin typeface="Calibri"/>
                <a:ea typeface="Calibri"/>
                <a:cs typeface="Calibri"/>
                <a:sym typeface="Calibri"/>
              </a:rPr>
              <a:t>example services for a </a:t>
            </a:r>
            <a:r>
              <a:rPr i="1" lang="en-US" sz="2800">
                <a:solidFill>
                  <a:srgbClr val="CC0000"/>
                </a:solidFill>
                <a:latin typeface="Calibri"/>
                <a:ea typeface="Calibri"/>
                <a:cs typeface="Calibri"/>
                <a:sym typeface="Calibri"/>
              </a:rPr>
              <a:t>flow</a:t>
            </a:r>
            <a:r>
              <a:rPr lang="en-US" sz="2800">
                <a:solidFill>
                  <a:srgbClr val="CC0000"/>
                </a:solidFill>
                <a:latin typeface="Calibri"/>
                <a:ea typeface="Calibri"/>
                <a:cs typeface="Calibri"/>
                <a:sym typeface="Calibri"/>
              </a:rPr>
              <a:t> of datagrams:</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in-order datagram delivery</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guaranteed minimum bandwidth to flow</a:t>
            </a:r>
            <a:endParaRPr/>
          </a:p>
          <a:p>
            <a:pPr indent="-228600" lvl="0" marL="228600" marR="0" rtl="0" algn="l">
              <a:lnSpc>
                <a:spcPct val="9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restrictions on changes in inter-packet spacing</a:t>
            </a:r>
            <a:endParaRPr/>
          </a:p>
          <a:p>
            <a:pPr indent="-76200" lvl="0" marL="228600" marR="0" rtl="0" algn="l">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880" name="Google Shape;880;p8"/>
          <p:cNvSpPr/>
          <p:nvPr/>
        </p:nvSpPr>
        <p:spPr>
          <a:xfrm>
            <a:off x="188530" y="1473109"/>
            <a:ext cx="912172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D7D31"/>
              </a:buClr>
              <a:buSzPts val="2380"/>
              <a:buFont typeface="Arial"/>
              <a:buNone/>
            </a:pPr>
            <a:r>
              <a:rPr b="0" i="1" lang="en-US" sz="2800" u="none" cap="none" strike="noStrike">
                <a:solidFill>
                  <a:srgbClr val="CC0000"/>
                </a:solidFill>
                <a:latin typeface="Calibri"/>
                <a:ea typeface="Calibri"/>
                <a:cs typeface="Calibri"/>
                <a:sym typeface="Calibri"/>
              </a:rPr>
              <a:t>Q:</a:t>
            </a:r>
            <a:r>
              <a:rPr b="0" i="0" lang="en-US" sz="2800" u="none" cap="none" strike="noStrike">
                <a:solidFill>
                  <a:srgbClr val="000000"/>
                </a:solidFill>
                <a:latin typeface="Calibri"/>
                <a:ea typeface="Calibri"/>
                <a:cs typeface="Calibri"/>
                <a:sym typeface="Calibri"/>
              </a:rPr>
              <a:t> What </a:t>
            </a:r>
            <a:r>
              <a:rPr b="0" i="1" lang="en-US" sz="2800" u="none" cap="none" strike="noStrike">
                <a:solidFill>
                  <a:srgbClr val="000099"/>
                </a:solidFill>
                <a:latin typeface="Calibri"/>
                <a:ea typeface="Calibri"/>
                <a:cs typeface="Calibri"/>
                <a:sym typeface="Calibri"/>
              </a:rPr>
              <a:t>service model</a:t>
            </a:r>
            <a:r>
              <a:rPr b="0" i="0" lang="en-US" sz="2800" u="none" cap="none" strike="noStrike">
                <a:solidFill>
                  <a:srgbClr val="000000"/>
                </a:solidFill>
                <a:latin typeface="Calibri"/>
                <a:ea typeface="Calibri"/>
                <a:cs typeface="Calibri"/>
                <a:sym typeface="Calibri"/>
              </a:rPr>
              <a:t> for “channel” transporting datagrams from sender to receiver?</a:t>
            </a:r>
            <a:endParaRPr b="0" i="0" sz="2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0" st="0"/>
                                            </p:txEl>
                                          </p:spTgt>
                                        </p:tgtEl>
                                        <p:attrNameLst>
                                          <p:attrName>style.visibility</p:attrName>
                                        </p:attrNameLst>
                                      </p:cBhvr>
                                      <p:to>
                                        <p:strVal val="visible"/>
                                      </p:to>
                                    </p:set>
                                    <p:animEffect filter="fade" transition="in">
                                      <p:cBhvr>
                                        <p:cTn dur="500"/>
                                        <p:tgtEl>
                                          <p:spTgt spid="8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1" st="1"/>
                                            </p:txEl>
                                          </p:spTgt>
                                        </p:tgtEl>
                                        <p:attrNameLst>
                                          <p:attrName>style.visibility</p:attrName>
                                        </p:attrNameLst>
                                      </p:cBhvr>
                                      <p:to>
                                        <p:strVal val="visible"/>
                                      </p:to>
                                    </p:set>
                                    <p:animEffect filter="fade" transition="in">
                                      <p:cBhvr>
                                        <p:cTn dur="500"/>
                                        <p:tgtEl>
                                          <p:spTgt spid="8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2" st="2"/>
                                            </p:txEl>
                                          </p:spTgt>
                                        </p:tgtEl>
                                        <p:attrNameLst>
                                          <p:attrName>style.visibility</p:attrName>
                                        </p:attrNameLst>
                                      </p:cBhvr>
                                      <p:to>
                                        <p:strVal val="visible"/>
                                      </p:to>
                                    </p:set>
                                    <p:animEffect filter="fade" transition="in">
                                      <p:cBhvr>
                                        <p:cTn dur="500"/>
                                        <p:tgtEl>
                                          <p:spTgt spid="8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3" st="3"/>
                                            </p:txEl>
                                          </p:spTgt>
                                        </p:tgtEl>
                                        <p:attrNameLst>
                                          <p:attrName>style.visibility</p:attrName>
                                        </p:attrNameLst>
                                      </p:cBhvr>
                                      <p:to>
                                        <p:strVal val="visible"/>
                                      </p:to>
                                    </p:set>
                                    <p:animEffect filter="fade" transition="in">
                                      <p:cBhvr>
                                        <p:cTn dur="500"/>
                                        <p:tgtEl>
                                          <p:spTgt spid="8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pic>
        <p:nvPicPr>
          <p:cNvPr descr="A close up of a logo&#10;&#10;Description automatically generated" id="4163" name="Google Shape;4163;p8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164" name="Google Shape;4164;p8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65" name="Google Shape;4165;p8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166" name="Google Shape;4166;p8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Introduction to IPv6</a:t>
            </a:r>
            <a:endParaRPr/>
          </a:p>
        </p:txBody>
      </p:sp>
      <p:sp>
        <p:nvSpPr>
          <p:cNvPr id="4167" name="Google Shape;4167;p80"/>
          <p:cNvSpPr txBox="1"/>
          <p:nvPr/>
        </p:nvSpPr>
        <p:spPr>
          <a:xfrm>
            <a:off x="2819400" y="3352800"/>
            <a:ext cx="184150"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3200">
              <a:solidFill>
                <a:schemeClr val="dk1"/>
              </a:solidFill>
              <a:latin typeface="Arial"/>
              <a:ea typeface="Arial"/>
              <a:cs typeface="Arial"/>
              <a:sym typeface="Arial"/>
            </a:endParaRPr>
          </a:p>
        </p:txBody>
      </p:sp>
      <p:sp>
        <p:nvSpPr>
          <p:cNvPr id="4168" name="Google Shape;4168;p80"/>
          <p:cNvSpPr/>
          <p:nvPr/>
        </p:nvSpPr>
        <p:spPr>
          <a:xfrm>
            <a:off x="267737" y="1442464"/>
            <a:ext cx="7213718" cy="4847481"/>
          </a:xfrm>
          <a:prstGeom prst="rect">
            <a:avLst/>
          </a:prstGeom>
          <a:noFill/>
          <a:ln>
            <a:noFill/>
          </a:ln>
        </p:spPr>
        <p:txBody>
          <a:bodyPr anchorCtr="0" anchor="t" bIns="45700" lIns="91425" spcFirstLastPara="1" rIns="91425" wrap="square" tIns="45700">
            <a:spAutoFit/>
          </a:bodyPr>
          <a:lstStyle/>
          <a:p>
            <a:pPr indent="-341313" lvl="0" marL="471488" marR="0" rtl="0" algn="l">
              <a:spcBef>
                <a:spcPts val="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128 bits address</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340 undecillion address (340 + 33 digits)</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IPv6 address </a:t>
            </a:r>
            <a:r>
              <a:rPr lang="en-US" sz="2400">
                <a:latin typeface="Calibri"/>
                <a:ea typeface="Calibri"/>
                <a:cs typeface="Calibri"/>
                <a:sym typeface="Calibri"/>
              </a:rPr>
              <a:t>s</a:t>
            </a:r>
            <a:r>
              <a:rPr lang="en-US" sz="2400">
                <a:solidFill>
                  <a:srgbClr val="000000"/>
                </a:solidFill>
                <a:latin typeface="Calibri"/>
                <a:ea typeface="Calibri"/>
                <a:cs typeface="Calibri"/>
                <a:sym typeface="Calibri"/>
              </a:rPr>
              <a:t>pace is 2</a:t>
            </a:r>
            <a:r>
              <a:rPr baseline="30000" lang="en-US" sz="2400">
                <a:solidFill>
                  <a:srgbClr val="000000"/>
                </a:solidFill>
                <a:latin typeface="Calibri"/>
                <a:ea typeface="Calibri"/>
                <a:cs typeface="Calibri"/>
                <a:sym typeface="Calibri"/>
              </a:rPr>
              <a:t>96</a:t>
            </a:r>
            <a:r>
              <a:rPr lang="en-US" sz="2400">
                <a:solidFill>
                  <a:srgbClr val="000000"/>
                </a:solidFill>
                <a:latin typeface="Calibri"/>
                <a:ea typeface="Calibri"/>
                <a:cs typeface="Calibri"/>
                <a:sym typeface="Calibri"/>
              </a:rPr>
              <a:t> times of the IPv4 address.</a:t>
            </a:r>
            <a:endParaRPr sz="2400">
              <a:solidFill>
                <a:srgbClr val="000000"/>
              </a:solidFill>
              <a:latin typeface="Calibri"/>
              <a:ea typeface="Calibri"/>
              <a:cs typeface="Calibri"/>
              <a:sym typeface="Calibri"/>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Made up of eight 16-bit blocks (octet) </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Separated by ‘:’</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Hexadecimal, each hexadecimal character – 4 bits</a:t>
            </a:r>
            <a:endParaRPr/>
          </a:p>
          <a:p>
            <a:pPr indent="-188912" lvl="0" marL="471488" marR="0" rtl="0" algn="l">
              <a:spcBef>
                <a:spcPts val="600"/>
              </a:spcBef>
              <a:spcAft>
                <a:spcPts val="0"/>
              </a:spcAft>
              <a:buClr>
                <a:srgbClr val="0000A3"/>
              </a:buClr>
              <a:buSzPts val="2400"/>
              <a:buFont typeface="Noto Sans Symbols"/>
              <a:buNone/>
            </a:pPr>
            <a:r>
              <a:t/>
            </a:r>
            <a:endParaRPr sz="2400">
              <a:solidFill>
                <a:srgbClr val="000000"/>
              </a:solidFill>
              <a:latin typeface="Calibri"/>
              <a:ea typeface="Calibri"/>
              <a:cs typeface="Calibri"/>
              <a:sym typeface="Calibri"/>
            </a:endParaRPr>
          </a:p>
          <a:p>
            <a:pPr indent="0" lvl="0" marL="130175" marR="0" rtl="0" algn="l">
              <a:spcBef>
                <a:spcPts val="600"/>
              </a:spcBef>
              <a:spcAft>
                <a:spcPts val="0"/>
              </a:spcAft>
              <a:buNone/>
            </a:pPr>
            <a:r>
              <a:rPr b="1" lang="en-US" sz="2400">
                <a:solidFill>
                  <a:srgbClr val="000000"/>
                </a:solidFill>
                <a:latin typeface="Calibri"/>
                <a:ea typeface="Calibri"/>
                <a:cs typeface="Calibri"/>
                <a:sym typeface="Calibri"/>
              </a:rPr>
              <a:t>Rules:</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Discard leading Zero(es)</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If two of more blocks contain consecutive zeroes, omit them all and replace with double colon sign ::</a:t>
            </a:r>
            <a:endParaRPr sz="2400">
              <a:solidFill>
                <a:srgbClr val="000000"/>
              </a:solidFill>
              <a:latin typeface="Calibri"/>
              <a:ea typeface="Calibri"/>
              <a:cs typeface="Calibri"/>
              <a:sym typeface="Calibri"/>
            </a:endParaRPr>
          </a:p>
        </p:txBody>
      </p:sp>
      <p:pic>
        <p:nvPicPr>
          <p:cNvPr id="4169" name="Google Shape;4169;p80"/>
          <p:cNvPicPr preferRelativeResize="0"/>
          <p:nvPr/>
        </p:nvPicPr>
        <p:blipFill rotWithShape="1">
          <a:blip r:embed="rId4">
            <a:alphaModFix/>
          </a:blip>
          <a:srcRect b="0" l="0" r="0" t="0"/>
          <a:stretch/>
        </p:blipFill>
        <p:spPr>
          <a:xfrm>
            <a:off x="7616364" y="2063294"/>
            <a:ext cx="3310201" cy="4542466"/>
          </a:xfrm>
          <a:prstGeom prst="rect">
            <a:avLst/>
          </a:prstGeom>
          <a:noFill/>
          <a:ln>
            <a:noFill/>
          </a:ln>
        </p:spPr>
      </p:pic>
      <p:sp>
        <p:nvSpPr>
          <p:cNvPr id="4170" name="Google Shape;4170;p80"/>
          <p:cNvSpPr txBox="1"/>
          <p:nvPr/>
        </p:nvSpPr>
        <p:spPr>
          <a:xfrm>
            <a:off x="1445984" y="4149861"/>
            <a:ext cx="61029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FF0000"/>
                </a:solidFill>
                <a:latin typeface="Times New Roman"/>
                <a:ea typeface="Times New Roman"/>
                <a:cs typeface="Times New Roman"/>
                <a:sym typeface="Times New Roman"/>
              </a:rPr>
              <a:t>340,282,366,920,938,463,374,607,431,768,211,456</a:t>
            </a:r>
            <a:endParaRPr b="1"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0"/>
                                        </p:tgtEl>
                                        <p:attrNameLst>
                                          <p:attrName>style.visibility</p:attrName>
                                        </p:attrNameLst>
                                      </p:cBhvr>
                                      <p:to>
                                        <p:strVal val="visible"/>
                                      </p:to>
                                    </p:set>
                                    <p:animEffect filter="fade" transition="in">
                                      <p:cBhvr>
                                        <p:cTn dur="1000"/>
                                        <p:tgtEl>
                                          <p:spTgt spid="4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pic>
        <p:nvPicPr>
          <p:cNvPr descr="A close up of a logo&#10;&#10;Description automatically generated" id="4175" name="Google Shape;4175;p8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176" name="Google Shape;4176;p8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77" name="Google Shape;4177;p8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178" name="Google Shape;4178;p8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Introduction to IPv6</a:t>
            </a:r>
            <a:endParaRPr/>
          </a:p>
        </p:txBody>
      </p:sp>
      <p:sp>
        <p:nvSpPr>
          <p:cNvPr id="4179" name="Google Shape;4179;p81"/>
          <p:cNvSpPr txBox="1"/>
          <p:nvPr/>
        </p:nvSpPr>
        <p:spPr>
          <a:xfrm>
            <a:off x="2957950" y="2369125"/>
            <a:ext cx="184150"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3200">
              <a:solidFill>
                <a:schemeClr val="dk1"/>
              </a:solidFill>
              <a:latin typeface="Arial"/>
              <a:ea typeface="Arial"/>
              <a:cs typeface="Arial"/>
              <a:sym typeface="Arial"/>
            </a:endParaRPr>
          </a:p>
        </p:txBody>
      </p:sp>
      <p:pic>
        <p:nvPicPr>
          <p:cNvPr id="4180" name="Google Shape;4180;p81"/>
          <p:cNvPicPr preferRelativeResize="0"/>
          <p:nvPr/>
        </p:nvPicPr>
        <p:blipFill rotWithShape="1">
          <a:blip r:embed="rId4">
            <a:alphaModFix/>
          </a:blip>
          <a:srcRect b="0" l="0" r="0" t="0"/>
          <a:stretch/>
        </p:blipFill>
        <p:spPr>
          <a:xfrm>
            <a:off x="1177636" y="1535369"/>
            <a:ext cx="7194002" cy="791869"/>
          </a:xfrm>
          <a:prstGeom prst="rect">
            <a:avLst/>
          </a:prstGeom>
          <a:noFill/>
          <a:ln>
            <a:noFill/>
          </a:ln>
        </p:spPr>
      </p:pic>
      <p:pic>
        <p:nvPicPr>
          <p:cNvPr id="4181" name="Google Shape;4181;p81"/>
          <p:cNvPicPr preferRelativeResize="0"/>
          <p:nvPr/>
        </p:nvPicPr>
        <p:blipFill rotWithShape="1">
          <a:blip r:embed="rId5">
            <a:alphaModFix/>
          </a:blip>
          <a:srcRect b="0" l="0" r="0" t="0"/>
          <a:stretch/>
        </p:blipFill>
        <p:spPr>
          <a:xfrm>
            <a:off x="3092344" y="2765512"/>
            <a:ext cx="6992463" cy="301076"/>
          </a:xfrm>
          <a:prstGeom prst="rect">
            <a:avLst/>
          </a:prstGeom>
          <a:noFill/>
          <a:ln>
            <a:noFill/>
          </a:ln>
        </p:spPr>
      </p:pic>
      <p:pic>
        <p:nvPicPr>
          <p:cNvPr id="4182" name="Google Shape;4182;p81"/>
          <p:cNvPicPr preferRelativeResize="0"/>
          <p:nvPr/>
        </p:nvPicPr>
        <p:blipFill rotWithShape="1">
          <a:blip r:embed="rId6">
            <a:alphaModFix/>
          </a:blip>
          <a:srcRect b="0" l="0" r="0" t="0"/>
          <a:stretch/>
        </p:blipFill>
        <p:spPr>
          <a:xfrm>
            <a:off x="3092344" y="3373336"/>
            <a:ext cx="5026420" cy="627919"/>
          </a:xfrm>
          <a:prstGeom prst="rect">
            <a:avLst/>
          </a:prstGeom>
          <a:noFill/>
          <a:ln>
            <a:noFill/>
          </a:ln>
        </p:spPr>
      </p:pic>
      <p:sp>
        <p:nvSpPr>
          <p:cNvPr id="4183" name="Google Shape;4183;p81"/>
          <p:cNvSpPr/>
          <p:nvPr/>
        </p:nvSpPr>
        <p:spPr>
          <a:xfrm>
            <a:off x="288794" y="2641985"/>
            <a:ext cx="231392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Colon hexadecimal notation</a:t>
            </a:r>
            <a:endParaRPr/>
          </a:p>
        </p:txBody>
      </p:sp>
      <p:sp>
        <p:nvSpPr>
          <p:cNvPr id="4184" name="Google Shape;4184;p81"/>
          <p:cNvSpPr/>
          <p:nvPr/>
        </p:nvSpPr>
        <p:spPr>
          <a:xfrm>
            <a:off x="531661" y="3510931"/>
            <a:ext cx="182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Zero compression</a:t>
            </a:r>
            <a:endParaRPr sz="1800">
              <a:solidFill>
                <a:schemeClr val="dk1"/>
              </a:solidFill>
              <a:latin typeface="Calibri"/>
              <a:ea typeface="Calibri"/>
              <a:cs typeface="Calibri"/>
              <a:sym typeface="Calibri"/>
            </a:endParaRPr>
          </a:p>
        </p:txBody>
      </p:sp>
      <p:sp>
        <p:nvSpPr>
          <p:cNvPr id="4185" name="Google Shape;4185;p81"/>
          <p:cNvSpPr/>
          <p:nvPr/>
        </p:nvSpPr>
        <p:spPr>
          <a:xfrm>
            <a:off x="815823" y="4379580"/>
            <a:ext cx="1490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CIDR address</a:t>
            </a:r>
            <a:endParaRPr/>
          </a:p>
        </p:txBody>
      </p:sp>
      <p:pic>
        <p:nvPicPr>
          <p:cNvPr id="4186" name="Google Shape;4186;p81"/>
          <p:cNvPicPr preferRelativeResize="0"/>
          <p:nvPr/>
        </p:nvPicPr>
        <p:blipFill rotWithShape="1">
          <a:blip r:embed="rId7">
            <a:alphaModFix/>
          </a:blip>
          <a:srcRect b="0" l="0" r="0" t="0"/>
          <a:stretch/>
        </p:blipFill>
        <p:spPr>
          <a:xfrm>
            <a:off x="3092344" y="4305781"/>
            <a:ext cx="2463329" cy="479198"/>
          </a:xfrm>
          <a:prstGeom prst="rect">
            <a:avLst/>
          </a:prstGeom>
          <a:noFill/>
          <a:ln>
            <a:noFill/>
          </a:ln>
        </p:spPr>
      </p:pic>
      <p:pic>
        <p:nvPicPr>
          <p:cNvPr id="4187" name="Google Shape;4187;p81"/>
          <p:cNvPicPr preferRelativeResize="0"/>
          <p:nvPr/>
        </p:nvPicPr>
        <p:blipFill rotWithShape="1">
          <a:blip r:embed="rId8">
            <a:alphaModFix/>
          </a:blip>
          <a:srcRect b="0" l="0" r="0" t="0"/>
          <a:stretch/>
        </p:blipFill>
        <p:spPr>
          <a:xfrm>
            <a:off x="1938000" y="5056659"/>
            <a:ext cx="4597684" cy="383140"/>
          </a:xfrm>
          <a:prstGeom prst="rect">
            <a:avLst/>
          </a:prstGeom>
          <a:noFill/>
          <a:ln>
            <a:noFill/>
          </a:ln>
        </p:spPr>
      </p:pic>
      <p:sp>
        <p:nvSpPr>
          <p:cNvPr id="4188" name="Google Shape;4188;p81"/>
          <p:cNvSpPr/>
          <p:nvPr/>
        </p:nvSpPr>
        <p:spPr>
          <a:xfrm>
            <a:off x="815823" y="5025796"/>
            <a:ext cx="7809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Rule 1</a:t>
            </a:r>
            <a:endParaRPr/>
          </a:p>
        </p:txBody>
      </p:sp>
      <p:sp>
        <p:nvSpPr>
          <p:cNvPr id="4189" name="Google Shape;4189;p81"/>
          <p:cNvSpPr/>
          <p:nvPr/>
        </p:nvSpPr>
        <p:spPr>
          <a:xfrm>
            <a:off x="815822" y="6028340"/>
            <a:ext cx="7809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Rule 2</a:t>
            </a:r>
            <a:endParaRPr/>
          </a:p>
        </p:txBody>
      </p:sp>
      <p:pic>
        <p:nvPicPr>
          <p:cNvPr id="4190" name="Google Shape;4190;p81"/>
          <p:cNvPicPr preferRelativeResize="0"/>
          <p:nvPr/>
        </p:nvPicPr>
        <p:blipFill rotWithShape="1">
          <a:blip r:embed="rId9">
            <a:alphaModFix/>
          </a:blip>
          <a:srcRect b="0" l="0" r="0" t="0"/>
          <a:stretch/>
        </p:blipFill>
        <p:spPr>
          <a:xfrm>
            <a:off x="7335736" y="5049724"/>
            <a:ext cx="4386806" cy="367838"/>
          </a:xfrm>
          <a:prstGeom prst="rect">
            <a:avLst/>
          </a:prstGeom>
          <a:noFill/>
          <a:ln>
            <a:noFill/>
          </a:ln>
        </p:spPr>
      </p:pic>
      <p:pic>
        <p:nvPicPr>
          <p:cNvPr id="4191" name="Google Shape;4191;p81"/>
          <p:cNvPicPr preferRelativeResize="0"/>
          <p:nvPr/>
        </p:nvPicPr>
        <p:blipFill rotWithShape="1">
          <a:blip r:embed="rId8">
            <a:alphaModFix/>
          </a:blip>
          <a:srcRect b="0" l="0" r="0" t="0"/>
          <a:stretch/>
        </p:blipFill>
        <p:spPr>
          <a:xfrm>
            <a:off x="1938000" y="6014532"/>
            <a:ext cx="4597684" cy="383140"/>
          </a:xfrm>
          <a:prstGeom prst="rect">
            <a:avLst/>
          </a:prstGeom>
          <a:noFill/>
          <a:ln>
            <a:noFill/>
          </a:ln>
        </p:spPr>
      </p:pic>
      <p:pic>
        <p:nvPicPr>
          <p:cNvPr id="4192" name="Google Shape;4192;p81"/>
          <p:cNvPicPr preferRelativeResize="0"/>
          <p:nvPr/>
        </p:nvPicPr>
        <p:blipFill rotWithShape="1">
          <a:blip r:embed="rId10">
            <a:alphaModFix/>
          </a:blip>
          <a:srcRect b="0" l="0" r="0" t="0"/>
          <a:stretch/>
        </p:blipFill>
        <p:spPr>
          <a:xfrm>
            <a:off x="7171488" y="5789869"/>
            <a:ext cx="3218368" cy="383139"/>
          </a:xfrm>
          <a:prstGeom prst="rect">
            <a:avLst/>
          </a:prstGeom>
          <a:noFill/>
          <a:ln>
            <a:noFill/>
          </a:ln>
        </p:spPr>
      </p:pic>
      <p:pic>
        <p:nvPicPr>
          <p:cNvPr id="4193" name="Google Shape;4193;p81"/>
          <p:cNvPicPr preferRelativeResize="0"/>
          <p:nvPr/>
        </p:nvPicPr>
        <p:blipFill rotWithShape="1">
          <a:blip r:embed="rId11">
            <a:alphaModFix/>
          </a:blip>
          <a:srcRect b="0" l="0" r="0" t="0"/>
          <a:stretch/>
        </p:blipFill>
        <p:spPr>
          <a:xfrm>
            <a:off x="7171488" y="6204123"/>
            <a:ext cx="2825819" cy="387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3"/>
                                        </p:tgtEl>
                                        <p:attrNameLst>
                                          <p:attrName>style.visibility</p:attrName>
                                        </p:attrNameLst>
                                      </p:cBhvr>
                                      <p:to>
                                        <p:strVal val="visible"/>
                                      </p:to>
                                    </p:set>
                                    <p:animEffect filter="fade" transition="in">
                                      <p:cBhvr>
                                        <p:cTn dur="1000"/>
                                        <p:tgtEl>
                                          <p:spTgt spid="4183"/>
                                        </p:tgtEl>
                                      </p:cBhvr>
                                    </p:animEffect>
                                  </p:childTnLst>
                                </p:cTn>
                              </p:par>
                              <p:par>
                                <p:cTn fill="hold" nodeType="withEffect" presetClass="entr" presetID="10" presetSubtype="0">
                                  <p:stCondLst>
                                    <p:cond delay="0"/>
                                  </p:stCondLst>
                                  <p:childTnLst>
                                    <p:set>
                                      <p:cBhvr>
                                        <p:cTn dur="1" fill="hold">
                                          <p:stCondLst>
                                            <p:cond delay="0"/>
                                          </p:stCondLst>
                                        </p:cTn>
                                        <p:tgtEl>
                                          <p:spTgt spid="4181"/>
                                        </p:tgtEl>
                                        <p:attrNameLst>
                                          <p:attrName>style.visibility</p:attrName>
                                        </p:attrNameLst>
                                      </p:cBhvr>
                                      <p:to>
                                        <p:strVal val="visible"/>
                                      </p:to>
                                    </p:set>
                                    <p:animEffect filter="fade" transition="in">
                                      <p:cBhvr>
                                        <p:cTn dur="1000"/>
                                        <p:tgtEl>
                                          <p:spTgt spid="4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4"/>
                                        </p:tgtEl>
                                        <p:attrNameLst>
                                          <p:attrName>style.visibility</p:attrName>
                                        </p:attrNameLst>
                                      </p:cBhvr>
                                      <p:to>
                                        <p:strVal val="visible"/>
                                      </p:to>
                                    </p:set>
                                    <p:animEffect filter="fade" transition="in">
                                      <p:cBhvr>
                                        <p:cTn dur="1000"/>
                                        <p:tgtEl>
                                          <p:spTgt spid="4184"/>
                                        </p:tgtEl>
                                      </p:cBhvr>
                                    </p:animEffect>
                                  </p:childTnLst>
                                </p:cTn>
                              </p:par>
                              <p:par>
                                <p:cTn fill="hold" nodeType="withEffect" presetClass="entr" presetID="10" presetSubtype="0">
                                  <p:stCondLst>
                                    <p:cond delay="0"/>
                                  </p:stCondLst>
                                  <p:childTnLst>
                                    <p:set>
                                      <p:cBhvr>
                                        <p:cTn dur="1" fill="hold">
                                          <p:stCondLst>
                                            <p:cond delay="0"/>
                                          </p:stCondLst>
                                        </p:cTn>
                                        <p:tgtEl>
                                          <p:spTgt spid="4182"/>
                                        </p:tgtEl>
                                        <p:attrNameLst>
                                          <p:attrName>style.visibility</p:attrName>
                                        </p:attrNameLst>
                                      </p:cBhvr>
                                      <p:to>
                                        <p:strVal val="visible"/>
                                      </p:to>
                                    </p:set>
                                    <p:animEffect filter="fade" transition="in">
                                      <p:cBhvr>
                                        <p:cTn dur="1000"/>
                                        <p:tgtEl>
                                          <p:spTgt spid="4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gtEl>
                                        <p:attrNameLst>
                                          <p:attrName>style.visibility</p:attrName>
                                        </p:attrNameLst>
                                      </p:cBhvr>
                                      <p:to>
                                        <p:strVal val="visible"/>
                                      </p:to>
                                    </p:set>
                                    <p:animEffect filter="fade" transition="in">
                                      <p:cBhvr>
                                        <p:cTn dur="1000"/>
                                        <p:tgtEl>
                                          <p:spTgt spid="4185"/>
                                        </p:tgtEl>
                                      </p:cBhvr>
                                    </p:animEffect>
                                  </p:childTnLst>
                                </p:cTn>
                              </p:par>
                              <p:par>
                                <p:cTn fill="hold" nodeType="withEffect" presetClass="entr" presetID="10" presetSubtype="0">
                                  <p:stCondLst>
                                    <p:cond delay="0"/>
                                  </p:stCondLst>
                                  <p:childTnLst>
                                    <p:set>
                                      <p:cBhvr>
                                        <p:cTn dur="1" fill="hold">
                                          <p:stCondLst>
                                            <p:cond delay="0"/>
                                          </p:stCondLst>
                                        </p:cTn>
                                        <p:tgtEl>
                                          <p:spTgt spid="4186"/>
                                        </p:tgtEl>
                                        <p:attrNameLst>
                                          <p:attrName>style.visibility</p:attrName>
                                        </p:attrNameLst>
                                      </p:cBhvr>
                                      <p:to>
                                        <p:strVal val="visible"/>
                                      </p:to>
                                    </p:set>
                                    <p:animEffect filter="fade" transition="in">
                                      <p:cBhvr>
                                        <p:cTn dur="1000"/>
                                        <p:tgtEl>
                                          <p:spTgt spid="4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8"/>
                                        </p:tgtEl>
                                        <p:attrNameLst>
                                          <p:attrName>style.visibility</p:attrName>
                                        </p:attrNameLst>
                                      </p:cBhvr>
                                      <p:to>
                                        <p:strVal val="visible"/>
                                      </p:to>
                                    </p:set>
                                    <p:animEffect filter="fade" transition="in">
                                      <p:cBhvr>
                                        <p:cTn dur="1000"/>
                                        <p:tgtEl>
                                          <p:spTgt spid="4188"/>
                                        </p:tgtEl>
                                      </p:cBhvr>
                                    </p:animEffect>
                                  </p:childTnLst>
                                </p:cTn>
                              </p:par>
                              <p:par>
                                <p:cTn fill="hold" nodeType="withEffect" presetClass="entr" presetID="10" presetSubtype="0">
                                  <p:stCondLst>
                                    <p:cond delay="0"/>
                                  </p:stCondLst>
                                  <p:childTnLst>
                                    <p:set>
                                      <p:cBhvr>
                                        <p:cTn dur="1" fill="hold">
                                          <p:stCondLst>
                                            <p:cond delay="0"/>
                                          </p:stCondLst>
                                        </p:cTn>
                                        <p:tgtEl>
                                          <p:spTgt spid="4187"/>
                                        </p:tgtEl>
                                        <p:attrNameLst>
                                          <p:attrName>style.visibility</p:attrName>
                                        </p:attrNameLst>
                                      </p:cBhvr>
                                      <p:to>
                                        <p:strVal val="visible"/>
                                      </p:to>
                                    </p:set>
                                    <p:animEffect filter="fade" transition="in">
                                      <p:cBhvr>
                                        <p:cTn dur="1000"/>
                                        <p:tgtEl>
                                          <p:spTgt spid="4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0"/>
                                        </p:tgtEl>
                                        <p:attrNameLst>
                                          <p:attrName>style.visibility</p:attrName>
                                        </p:attrNameLst>
                                      </p:cBhvr>
                                      <p:to>
                                        <p:strVal val="visible"/>
                                      </p:to>
                                    </p:set>
                                    <p:animEffect filter="fade" transition="in">
                                      <p:cBhvr>
                                        <p:cTn dur="1000"/>
                                        <p:tgtEl>
                                          <p:spTgt spid="4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9"/>
                                        </p:tgtEl>
                                        <p:attrNameLst>
                                          <p:attrName>style.visibility</p:attrName>
                                        </p:attrNameLst>
                                      </p:cBhvr>
                                      <p:to>
                                        <p:strVal val="visible"/>
                                      </p:to>
                                    </p:set>
                                    <p:animEffect filter="fade" transition="in">
                                      <p:cBhvr>
                                        <p:cTn dur="1000"/>
                                        <p:tgtEl>
                                          <p:spTgt spid="4189"/>
                                        </p:tgtEl>
                                      </p:cBhvr>
                                    </p:animEffect>
                                  </p:childTnLst>
                                </p:cTn>
                              </p:par>
                              <p:par>
                                <p:cTn fill="hold" nodeType="withEffect" presetClass="entr" presetID="10" presetSubtype="0">
                                  <p:stCondLst>
                                    <p:cond delay="0"/>
                                  </p:stCondLst>
                                  <p:childTnLst>
                                    <p:set>
                                      <p:cBhvr>
                                        <p:cTn dur="1" fill="hold">
                                          <p:stCondLst>
                                            <p:cond delay="0"/>
                                          </p:stCondLst>
                                        </p:cTn>
                                        <p:tgtEl>
                                          <p:spTgt spid="4191"/>
                                        </p:tgtEl>
                                        <p:attrNameLst>
                                          <p:attrName>style.visibility</p:attrName>
                                        </p:attrNameLst>
                                      </p:cBhvr>
                                      <p:to>
                                        <p:strVal val="visible"/>
                                      </p:to>
                                    </p:set>
                                    <p:animEffect filter="fade" transition="in">
                                      <p:cBhvr>
                                        <p:cTn dur="1000"/>
                                        <p:tgtEl>
                                          <p:spTgt spid="4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2"/>
                                        </p:tgtEl>
                                        <p:attrNameLst>
                                          <p:attrName>style.visibility</p:attrName>
                                        </p:attrNameLst>
                                      </p:cBhvr>
                                      <p:to>
                                        <p:strVal val="visible"/>
                                      </p:to>
                                    </p:set>
                                    <p:animEffect filter="fade" transition="in">
                                      <p:cBhvr>
                                        <p:cTn dur="1000"/>
                                        <p:tgtEl>
                                          <p:spTgt spid="4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3"/>
                                        </p:tgtEl>
                                        <p:attrNameLst>
                                          <p:attrName>style.visibility</p:attrName>
                                        </p:attrNameLst>
                                      </p:cBhvr>
                                      <p:to>
                                        <p:strVal val="visible"/>
                                      </p:to>
                                    </p:set>
                                    <p:animEffect filter="fade" transition="in">
                                      <p:cBhvr>
                                        <p:cTn dur="1000"/>
                                        <p:tgtEl>
                                          <p:spTgt spid="4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7" name="Shape 4197"/>
        <p:cNvGrpSpPr/>
        <p:nvPr/>
      </p:nvGrpSpPr>
      <p:grpSpPr>
        <a:xfrm>
          <a:off x="0" y="0"/>
          <a:ext cx="0" cy="0"/>
          <a:chOff x="0" y="0"/>
          <a:chExt cx="0" cy="0"/>
        </a:xfrm>
      </p:grpSpPr>
      <p:pic>
        <p:nvPicPr>
          <p:cNvPr descr="A close up of a logo&#10;&#10;Description automatically generated" id="4198" name="Google Shape;4198;p8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199" name="Google Shape;4199;p8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00" name="Google Shape;4200;p8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01" name="Google Shape;4201;p8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Addressing</a:t>
            </a:r>
            <a:endParaRPr/>
          </a:p>
        </p:txBody>
      </p:sp>
      <p:sp>
        <p:nvSpPr>
          <p:cNvPr id="4202" name="Google Shape;4202;p82"/>
          <p:cNvSpPr txBox="1"/>
          <p:nvPr/>
        </p:nvSpPr>
        <p:spPr>
          <a:xfrm>
            <a:off x="393111" y="1567158"/>
            <a:ext cx="8975176"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Times New Roman"/>
                <a:ea typeface="Times New Roman"/>
                <a:cs typeface="Times New Roman"/>
                <a:sym typeface="Times New Roman"/>
              </a:rPr>
              <a:t>Show the unabbreviated colon hex notation for the following IPv6 addresses:</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a.</a:t>
            </a:r>
            <a:r>
              <a:rPr b="0" lang="en-US" sz="2400">
                <a:solidFill>
                  <a:schemeClr val="dk1"/>
                </a:solidFill>
                <a:latin typeface="Times New Roman"/>
                <a:ea typeface="Times New Roman"/>
                <a:cs typeface="Times New Roman"/>
                <a:sym typeface="Times New Roman"/>
              </a:rPr>
              <a:t> An address with 64 0s followed by 64 1s.</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b.</a:t>
            </a:r>
            <a:r>
              <a:rPr b="0" lang="en-US" sz="2400">
                <a:solidFill>
                  <a:schemeClr val="dk1"/>
                </a:solidFill>
                <a:latin typeface="Times New Roman"/>
                <a:ea typeface="Times New Roman"/>
                <a:cs typeface="Times New Roman"/>
                <a:sym typeface="Times New Roman"/>
              </a:rPr>
              <a:t> An address with 128 0s.</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c.</a:t>
            </a:r>
            <a:r>
              <a:rPr b="0" lang="en-US" sz="2400">
                <a:solidFill>
                  <a:schemeClr val="dk1"/>
                </a:solidFill>
                <a:latin typeface="Times New Roman"/>
                <a:ea typeface="Times New Roman"/>
                <a:cs typeface="Times New Roman"/>
                <a:sym typeface="Times New Roman"/>
              </a:rPr>
              <a:t> An address with 128 1s.</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d.</a:t>
            </a:r>
            <a:r>
              <a:rPr b="0" lang="en-US" sz="2400">
                <a:solidFill>
                  <a:schemeClr val="dk1"/>
                </a:solidFill>
                <a:latin typeface="Times New Roman"/>
                <a:ea typeface="Times New Roman"/>
                <a:cs typeface="Times New Roman"/>
                <a:sym typeface="Times New Roman"/>
              </a:rPr>
              <a:t> An address with 128 alternative 1s and 0s.</a:t>
            </a:r>
            <a:endParaRPr/>
          </a:p>
          <a:p>
            <a:pPr indent="0" lvl="0" marL="0" marR="0" rtl="0" algn="just">
              <a:spcBef>
                <a:spcPts val="0"/>
              </a:spcBef>
              <a:spcAft>
                <a:spcPts val="0"/>
              </a:spcAft>
              <a:buNone/>
            </a:pPr>
            <a:r>
              <a:t/>
            </a:r>
            <a:endParaRPr b="0"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0" i="1" lang="en-US" sz="24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a.</a:t>
            </a:r>
            <a:r>
              <a:rPr b="0" lang="en-US" sz="2400">
                <a:solidFill>
                  <a:schemeClr val="dk1"/>
                </a:solidFill>
                <a:latin typeface="Times New Roman"/>
                <a:ea typeface="Times New Roman"/>
                <a:cs typeface="Times New Roman"/>
                <a:sym typeface="Times New Roman"/>
              </a:rPr>
              <a:t> 0000:0000:0000:0000:FFFF:FFFF:FFFF:FFFF</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b.</a:t>
            </a:r>
            <a:r>
              <a:rPr b="0" lang="en-US" sz="2400">
                <a:solidFill>
                  <a:schemeClr val="dk1"/>
                </a:solidFill>
                <a:latin typeface="Times New Roman"/>
                <a:ea typeface="Times New Roman"/>
                <a:cs typeface="Times New Roman"/>
                <a:sym typeface="Times New Roman"/>
              </a:rPr>
              <a:t> 0000:0000:0000:0000:0000:0000:0000:0000</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c.</a:t>
            </a:r>
            <a:r>
              <a:rPr b="0" lang="en-US" sz="2400">
                <a:solidFill>
                  <a:schemeClr val="dk1"/>
                </a:solidFill>
                <a:latin typeface="Times New Roman"/>
                <a:ea typeface="Times New Roman"/>
                <a:cs typeface="Times New Roman"/>
                <a:sym typeface="Times New Roman"/>
              </a:rPr>
              <a:t> FFFF:FFFF:FFFF:FFFF:FFFF:FFFF:FFFF:FFFF</a:t>
            </a:r>
            <a:endParaRPr/>
          </a:p>
          <a:p>
            <a:pPr indent="0" lvl="0" marL="0" marR="0" rtl="0" algn="just">
              <a:spcBef>
                <a:spcPts val="0"/>
              </a:spcBef>
              <a:spcAft>
                <a:spcPts val="0"/>
              </a:spcAft>
              <a:buNone/>
            </a:pPr>
            <a:r>
              <a:rPr b="0" lang="en-US" sz="2400">
                <a:solidFill>
                  <a:schemeClr val="hlink"/>
                </a:solidFill>
                <a:latin typeface="Times New Roman"/>
                <a:ea typeface="Times New Roman"/>
                <a:cs typeface="Times New Roman"/>
                <a:sym typeface="Times New Roman"/>
              </a:rPr>
              <a:t>d.</a:t>
            </a:r>
            <a:r>
              <a:rPr b="0" lang="en-US" sz="2400">
                <a:solidFill>
                  <a:schemeClr val="dk1"/>
                </a:solidFill>
                <a:latin typeface="Times New Roman"/>
                <a:ea typeface="Times New Roman"/>
                <a:cs typeface="Times New Roman"/>
                <a:sym typeface="Times New Roman"/>
              </a:rPr>
              <a:t> AAAA:AAAA:AAAA:AAAA:AAAA:AAAA:AAAA:AAAA</a:t>
            </a:r>
            <a:endParaRPr/>
          </a:p>
        </p:txBody>
      </p:sp>
      <p:pic>
        <p:nvPicPr>
          <p:cNvPr id="4203" name="Google Shape;4203;p82"/>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pic>
        <p:nvPicPr>
          <p:cNvPr descr="A close up of a logo&#10;&#10;Description automatically generated" id="4208" name="Google Shape;4208;p8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09" name="Google Shape;4209;p8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10" name="Google Shape;4210;p8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11" name="Google Shape;4211;p8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Addressing</a:t>
            </a:r>
            <a:endParaRPr/>
          </a:p>
        </p:txBody>
      </p:sp>
      <p:pic>
        <p:nvPicPr>
          <p:cNvPr id="4212" name="Google Shape;4212;p83"/>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
        <p:nvSpPr>
          <p:cNvPr id="4213" name="Google Shape;4213;p83"/>
          <p:cNvSpPr txBox="1"/>
          <p:nvPr/>
        </p:nvSpPr>
        <p:spPr>
          <a:xfrm>
            <a:off x="227904" y="1513221"/>
            <a:ext cx="8839200"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Calibri"/>
                <a:ea typeface="Calibri"/>
                <a:cs typeface="Calibri"/>
                <a:sym typeface="Calibri"/>
              </a:rPr>
              <a:t>The following shows the zero contraction version of addresses in previous example. </a:t>
            </a:r>
            <a:endParaRPr/>
          </a:p>
          <a:p>
            <a:pPr indent="0" lvl="0" marL="0" marR="0" rtl="0" algn="just">
              <a:spcBef>
                <a:spcPts val="0"/>
              </a:spcBef>
              <a:spcAft>
                <a:spcPts val="0"/>
              </a:spcAft>
              <a:buNone/>
            </a:pPr>
            <a:r>
              <a:t/>
            </a:r>
            <a:endParaRPr b="0" sz="2400">
              <a:solidFill>
                <a:schemeClr val="dk1"/>
              </a:solidFill>
              <a:latin typeface="Calibri"/>
              <a:ea typeface="Calibri"/>
              <a:cs typeface="Calibri"/>
              <a:sym typeface="Calibri"/>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a.</a:t>
            </a:r>
            <a:r>
              <a:rPr b="0" lang="en-US" sz="2400">
                <a:solidFill>
                  <a:schemeClr val="dk1"/>
                </a:solidFill>
                <a:latin typeface="Calibri"/>
                <a:ea typeface="Calibri"/>
                <a:cs typeface="Calibri"/>
                <a:sym typeface="Calibri"/>
              </a:rPr>
              <a:t>  :: FFFF:FFFF:FFFF:FFFF</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b.</a:t>
            </a:r>
            <a:r>
              <a:rPr b="0" lang="en-US" sz="2400">
                <a:solidFill>
                  <a:schemeClr val="dk1"/>
                </a:solidFill>
                <a:latin typeface="Calibri"/>
                <a:ea typeface="Calibri"/>
                <a:cs typeface="Calibri"/>
                <a:sym typeface="Calibri"/>
              </a:rPr>
              <a:t>  ::</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c.</a:t>
            </a:r>
            <a:r>
              <a:rPr b="0" lang="en-US" sz="2400">
                <a:solidFill>
                  <a:schemeClr val="dk1"/>
                </a:solidFill>
                <a:latin typeface="Calibri"/>
                <a:ea typeface="Calibri"/>
                <a:cs typeface="Calibri"/>
                <a:sym typeface="Calibri"/>
              </a:rPr>
              <a:t>  FFFF:FFFF:FFFF:FFFF:FFFF:FFFF:FFFF:FFFF</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d.</a:t>
            </a:r>
            <a:r>
              <a:rPr b="0" lang="en-US" sz="2400">
                <a:solidFill>
                  <a:schemeClr val="dk1"/>
                </a:solidFill>
                <a:latin typeface="Calibri"/>
                <a:ea typeface="Calibri"/>
                <a:cs typeface="Calibri"/>
                <a:sym typeface="Calibri"/>
              </a:rPr>
              <a:t>  AAAA:AAAA:AAAA:AAAA:AAAA:AAAA:AAAA:AAAA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7" name="Shape 4217"/>
        <p:cNvGrpSpPr/>
        <p:nvPr/>
      </p:nvGrpSpPr>
      <p:grpSpPr>
        <a:xfrm>
          <a:off x="0" y="0"/>
          <a:ext cx="0" cy="0"/>
          <a:chOff x="0" y="0"/>
          <a:chExt cx="0" cy="0"/>
        </a:xfrm>
      </p:grpSpPr>
      <p:pic>
        <p:nvPicPr>
          <p:cNvPr descr="A close up of a logo&#10;&#10;Description automatically generated" id="4218" name="Google Shape;4218;p8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19" name="Google Shape;4219;p8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20" name="Google Shape;4220;p8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21" name="Google Shape;4221;p8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Addressing</a:t>
            </a:r>
            <a:endParaRPr/>
          </a:p>
        </p:txBody>
      </p:sp>
      <p:sp>
        <p:nvSpPr>
          <p:cNvPr id="4222" name="Google Shape;4222;p84"/>
          <p:cNvSpPr txBox="1"/>
          <p:nvPr/>
        </p:nvSpPr>
        <p:spPr>
          <a:xfrm>
            <a:off x="289200" y="1502479"/>
            <a:ext cx="8839200"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Calibri"/>
                <a:ea typeface="Calibri"/>
                <a:cs typeface="Calibri"/>
                <a:sym typeface="Calibri"/>
              </a:rPr>
              <a:t>Show abbreviations for the following addresses:</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a.</a:t>
            </a:r>
            <a:r>
              <a:rPr b="0" lang="en-US" sz="2400">
                <a:solidFill>
                  <a:schemeClr val="dk1"/>
                </a:solidFill>
                <a:latin typeface="Calibri"/>
                <a:ea typeface="Calibri"/>
                <a:cs typeface="Calibri"/>
                <a:sym typeface="Calibri"/>
              </a:rPr>
              <a:t> 0000:0000:FFFF:0000:0000:0000:0000:0000</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b.</a:t>
            </a:r>
            <a:r>
              <a:rPr b="0" lang="en-US" sz="2400">
                <a:solidFill>
                  <a:schemeClr val="dk1"/>
                </a:solidFill>
                <a:latin typeface="Calibri"/>
                <a:ea typeface="Calibri"/>
                <a:cs typeface="Calibri"/>
                <a:sym typeface="Calibri"/>
              </a:rPr>
              <a:t> 1234:2346:0000:0000:0000:0000:0000:1111</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c.</a:t>
            </a:r>
            <a:r>
              <a:rPr b="0" lang="en-US" sz="2400">
                <a:solidFill>
                  <a:schemeClr val="dk1"/>
                </a:solidFill>
                <a:latin typeface="Calibri"/>
                <a:ea typeface="Calibri"/>
                <a:cs typeface="Calibri"/>
                <a:sym typeface="Calibri"/>
              </a:rPr>
              <a:t> 0000:0001:0000:0000:0000:0000:1200:1000</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d.</a:t>
            </a:r>
            <a:r>
              <a:rPr b="0" lang="en-US" sz="2400">
                <a:solidFill>
                  <a:schemeClr val="dk1"/>
                </a:solidFill>
                <a:latin typeface="Calibri"/>
                <a:ea typeface="Calibri"/>
                <a:cs typeface="Calibri"/>
                <a:sym typeface="Calibri"/>
              </a:rPr>
              <a:t> 0000:0000:0000:0000:0000:FFFF:24.123.12.6</a:t>
            </a:r>
            <a:endParaRPr/>
          </a:p>
          <a:p>
            <a:pPr indent="0" lvl="0" marL="0" marR="0" rtl="0" algn="just">
              <a:spcBef>
                <a:spcPts val="0"/>
              </a:spcBef>
              <a:spcAft>
                <a:spcPts val="0"/>
              </a:spcAft>
              <a:buNone/>
            </a:pPr>
            <a:r>
              <a:t/>
            </a:r>
            <a:endParaRPr b="1" i="1" sz="2400">
              <a:solidFill>
                <a:schemeClr val="hlink"/>
              </a:solidFill>
              <a:latin typeface="Calibri"/>
              <a:ea typeface="Calibri"/>
              <a:cs typeface="Calibri"/>
              <a:sym typeface="Calibri"/>
            </a:endParaRPr>
          </a:p>
        </p:txBody>
      </p:sp>
      <p:sp>
        <p:nvSpPr>
          <p:cNvPr id="4223" name="Google Shape;4223;p84"/>
          <p:cNvSpPr txBox="1"/>
          <p:nvPr/>
        </p:nvSpPr>
        <p:spPr>
          <a:xfrm>
            <a:off x="289200" y="3810803"/>
            <a:ext cx="6499527"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a.</a:t>
            </a:r>
            <a:r>
              <a:rPr b="0" lang="en-US" sz="2400">
                <a:solidFill>
                  <a:schemeClr val="dk1"/>
                </a:solidFill>
                <a:latin typeface="Calibri"/>
                <a:ea typeface="Calibri"/>
                <a:cs typeface="Calibri"/>
                <a:sym typeface="Calibri"/>
              </a:rPr>
              <a:t> 0:0:FFFF::</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b.</a:t>
            </a:r>
            <a:r>
              <a:rPr b="0" lang="en-US" sz="2400">
                <a:solidFill>
                  <a:schemeClr val="dk1"/>
                </a:solidFill>
                <a:latin typeface="Calibri"/>
                <a:ea typeface="Calibri"/>
                <a:cs typeface="Calibri"/>
                <a:sym typeface="Calibri"/>
              </a:rPr>
              <a:t> 1234:2346::1111</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c.</a:t>
            </a:r>
            <a:r>
              <a:rPr b="0" lang="en-US" sz="2400">
                <a:solidFill>
                  <a:schemeClr val="dk1"/>
                </a:solidFill>
                <a:latin typeface="Calibri"/>
                <a:ea typeface="Calibri"/>
                <a:cs typeface="Calibri"/>
                <a:sym typeface="Calibri"/>
              </a:rPr>
              <a:t> 0:1::1200:1000</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d.</a:t>
            </a:r>
            <a:r>
              <a:rPr b="0" lang="en-US" sz="2400">
                <a:solidFill>
                  <a:schemeClr val="dk1"/>
                </a:solidFill>
                <a:latin typeface="Calibri"/>
                <a:ea typeface="Calibri"/>
                <a:cs typeface="Calibri"/>
                <a:sym typeface="Calibri"/>
              </a:rPr>
              <a:t> ::FFFF:24.123.12.6</a:t>
            </a:r>
            <a:endParaRPr/>
          </a:p>
          <a:p>
            <a:pPr indent="0" lvl="0" marL="0" marR="0" rtl="0" algn="just">
              <a:spcBef>
                <a:spcPts val="0"/>
              </a:spcBef>
              <a:spcAft>
                <a:spcPts val="0"/>
              </a:spcAft>
              <a:buNone/>
            </a:pPr>
            <a:r>
              <a:t/>
            </a:r>
            <a:endParaRPr b="1" i="1" sz="2400">
              <a:solidFill>
                <a:schemeClr val="hlink"/>
              </a:solidFill>
              <a:latin typeface="Calibri"/>
              <a:ea typeface="Calibri"/>
              <a:cs typeface="Calibri"/>
              <a:sym typeface="Calibri"/>
            </a:endParaRPr>
          </a:p>
        </p:txBody>
      </p:sp>
      <p:pic>
        <p:nvPicPr>
          <p:cNvPr id="4224" name="Google Shape;4224;p84"/>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3"/>
                                        </p:tgtEl>
                                        <p:attrNameLst>
                                          <p:attrName>style.visibility</p:attrName>
                                        </p:attrNameLst>
                                      </p:cBhvr>
                                      <p:to>
                                        <p:strVal val="visible"/>
                                      </p:to>
                                    </p:set>
                                    <p:animEffect filter="fade" transition="in">
                                      <p:cBhvr>
                                        <p:cTn dur="1000"/>
                                        <p:tgtEl>
                                          <p:spTgt spid="4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8" name="Shape 4228"/>
        <p:cNvGrpSpPr/>
        <p:nvPr/>
      </p:nvGrpSpPr>
      <p:grpSpPr>
        <a:xfrm>
          <a:off x="0" y="0"/>
          <a:ext cx="0" cy="0"/>
          <a:chOff x="0" y="0"/>
          <a:chExt cx="0" cy="0"/>
        </a:xfrm>
      </p:grpSpPr>
      <p:pic>
        <p:nvPicPr>
          <p:cNvPr descr="A close up of a logo&#10;&#10;Description automatically generated" id="4229" name="Google Shape;4229;p8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30" name="Google Shape;4230;p8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31" name="Google Shape;4231;p8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32" name="Google Shape;4232;p8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IPv6 Addressing</a:t>
            </a:r>
            <a:endParaRPr/>
          </a:p>
        </p:txBody>
      </p:sp>
      <p:sp>
        <p:nvSpPr>
          <p:cNvPr id="4233" name="Google Shape;4233;p85"/>
          <p:cNvSpPr txBox="1"/>
          <p:nvPr/>
        </p:nvSpPr>
        <p:spPr>
          <a:xfrm>
            <a:off x="269467" y="1612528"/>
            <a:ext cx="8839200"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Calibri"/>
                <a:ea typeface="Calibri"/>
                <a:cs typeface="Calibri"/>
                <a:sym typeface="Calibri"/>
              </a:rPr>
              <a:t>Decompress the following addresses and show the complete unabbreviated IPv6 address:</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a.</a:t>
            </a:r>
            <a:r>
              <a:rPr b="0" lang="en-US" sz="2400">
                <a:solidFill>
                  <a:schemeClr val="dk1"/>
                </a:solidFill>
                <a:latin typeface="Calibri"/>
                <a:ea typeface="Calibri"/>
                <a:cs typeface="Calibri"/>
                <a:sym typeface="Calibri"/>
              </a:rPr>
              <a:t>  1111::2222</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b.</a:t>
            </a:r>
            <a:r>
              <a:rPr b="0" lang="en-US" sz="2400">
                <a:solidFill>
                  <a:schemeClr val="dk1"/>
                </a:solidFill>
                <a:latin typeface="Calibri"/>
                <a:ea typeface="Calibri"/>
                <a:cs typeface="Calibri"/>
                <a:sym typeface="Calibri"/>
              </a:rPr>
              <a:t>  ::</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c.</a:t>
            </a:r>
            <a:r>
              <a:rPr b="0" lang="en-US" sz="2400">
                <a:solidFill>
                  <a:schemeClr val="dk1"/>
                </a:solidFill>
                <a:latin typeface="Calibri"/>
                <a:ea typeface="Calibri"/>
                <a:cs typeface="Calibri"/>
                <a:sym typeface="Calibri"/>
              </a:rPr>
              <a:t>  0:1::</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d.</a:t>
            </a:r>
            <a:r>
              <a:rPr b="0" lang="en-US" sz="2400">
                <a:solidFill>
                  <a:schemeClr val="dk1"/>
                </a:solidFill>
                <a:latin typeface="Calibri"/>
                <a:ea typeface="Calibri"/>
                <a:cs typeface="Calibri"/>
                <a:sym typeface="Calibri"/>
              </a:rPr>
              <a:t>  AAAA:A:AA::1234</a:t>
            </a:r>
            <a:endParaRPr b="0" sz="24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0"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400">
                <a:solidFill>
                  <a:schemeClr val="dk1"/>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a.</a:t>
            </a:r>
            <a:r>
              <a:rPr b="0" lang="en-US" sz="2400">
                <a:solidFill>
                  <a:schemeClr val="dk1"/>
                </a:solidFill>
                <a:latin typeface="Calibri"/>
                <a:ea typeface="Calibri"/>
                <a:cs typeface="Calibri"/>
                <a:sym typeface="Calibri"/>
              </a:rPr>
              <a:t> 1111:0000:0000:0000:0000:0000:0000:2222</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b.</a:t>
            </a:r>
            <a:r>
              <a:rPr b="0" lang="en-US" sz="2400">
                <a:solidFill>
                  <a:schemeClr val="dk1"/>
                </a:solidFill>
                <a:latin typeface="Calibri"/>
                <a:ea typeface="Calibri"/>
                <a:cs typeface="Calibri"/>
                <a:sym typeface="Calibri"/>
              </a:rPr>
              <a:t> 0000:0000:0000:0000:0000:0000:0000:0000</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c.</a:t>
            </a:r>
            <a:r>
              <a:rPr b="0" lang="en-US" sz="2400">
                <a:solidFill>
                  <a:schemeClr val="dk1"/>
                </a:solidFill>
                <a:latin typeface="Calibri"/>
                <a:ea typeface="Calibri"/>
                <a:cs typeface="Calibri"/>
                <a:sym typeface="Calibri"/>
              </a:rPr>
              <a:t> 0000:0001:0000:0000:0000:0000:0000:0000</a:t>
            </a:r>
            <a:endParaRPr/>
          </a:p>
          <a:p>
            <a:pPr indent="0" lvl="0" marL="0" marR="0" rtl="0" algn="just">
              <a:spcBef>
                <a:spcPts val="0"/>
              </a:spcBef>
              <a:spcAft>
                <a:spcPts val="0"/>
              </a:spcAft>
              <a:buNone/>
            </a:pPr>
            <a:r>
              <a:rPr b="0" lang="en-US" sz="2400">
                <a:solidFill>
                  <a:schemeClr val="hlink"/>
                </a:solidFill>
                <a:latin typeface="Calibri"/>
                <a:ea typeface="Calibri"/>
                <a:cs typeface="Calibri"/>
                <a:sym typeface="Calibri"/>
              </a:rPr>
              <a:t>d.</a:t>
            </a:r>
            <a:r>
              <a:rPr b="0" lang="en-US" sz="2400">
                <a:solidFill>
                  <a:schemeClr val="dk1"/>
                </a:solidFill>
                <a:latin typeface="Calibri"/>
                <a:ea typeface="Calibri"/>
                <a:cs typeface="Calibri"/>
                <a:sym typeface="Calibri"/>
              </a:rPr>
              <a:t> AAAA:000A:00AA:0000:0000:0000:0000:1234</a:t>
            </a:r>
            <a:endParaRPr b="0" sz="2400">
              <a:solidFill>
                <a:schemeClr val="dk1"/>
              </a:solidFill>
              <a:latin typeface="Calibri"/>
              <a:ea typeface="Calibri"/>
              <a:cs typeface="Calibri"/>
              <a:sym typeface="Calibri"/>
            </a:endParaRPr>
          </a:p>
        </p:txBody>
      </p:sp>
      <p:pic>
        <p:nvPicPr>
          <p:cNvPr id="4234" name="Google Shape;4234;p85"/>
          <p:cNvPicPr preferRelativeResize="0"/>
          <p:nvPr/>
        </p:nvPicPr>
        <p:blipFill rotWithShape="1">
          <a:blip r:embed="rId4">
            <a:alphaModFix/>
          </a:blip>
          <a:srcRect b="4401" l="13249" r="13670" t="3677"/>
          <a:stretch/>
        </p:blipFill>
        <p:spPr>
          <a:xfrm>
            <a:off x="9229995" y="2550441"/>
            <a:ext cx="2156547" cy="301782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8" name="Shape 4238"/>
        <p:cNvGrpSpPr/>
        <p:nvPr/>
      </p:nvGrpSpPr>
      <p:grpSpPr>
        <a:xfrm>
          <a:off x="0" y="0"/>
          <a:ext cx="0" cy="0"/>
          <a:chOff x="0" y="0"/>
          <a:chExt cx="0" cy="0"/>
        </a:xfrm>
      </p:grpSpPr>
      <p:pic>
        <p:nvPicPr>
          <p:cNvPr descr="A close up of a logo&#10;&#10;Description automatically generated" id="4239" name="Google Shape;4239;p8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40" name="Google Shape;4240;p8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41" name="Google Shape;4241;p8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42" name="Google Shape;4242;p8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Three Address Types</a:t>
            </a:r>
            <a:endParaRPr/>
          </a:p>
        </p:txBody>
      </p:sp>
      <p:sp>
        <p:nvSpPr>
          <p:cNvPr id="4243" name="Google Shape;4243;p86"/>
          <p:cNvSpPr txBox="1"/>
          <p:nvPr/>
        </p:nvSpPr>
        <p:spPr>
          <a:xfrm>
            <a:off x="655549" y="0"/>
            <a:ext cx="184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Noto Sans Symbols"/>
              <a:ea typeface="Noto Sans Symbols"/>
              <a:cs typeface="Noto Sans Symbols"/>
              <a:sym typeface="Noto Sans Symbols"/>
            </a:endParaRPr>
          </a:p>
        </p:txBody>
      </p:sp>
      <p:sp>
        <p:nvSpPr>
          <p:cNvPr id="4244" name="Google Shape;4244;p86"/>
          <p:cNvSpPr txBox="1"/>
          <p:nvPr/>
        </p:nvSpPr>
        <p:spPr>
          <a:xfrm>
            <a:off x="2652624" y="3319462"/>
            <a:ext cx="184150"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3200">
              <a:solidFill>
                <a:schemeClr val="dk1"/>
              </a:solidFill>
              <a:latin typeface="Arial"/>
              <a:ea typeface="Arial"/>
              <a:cs typeface="Arial"/>
              <a:sym typeface="Arial"/>
            </a:endParaRPr>
          </a:p>
        </p:txBody>
      </p:sp>
      <p:sp>
        <p:nvSpPr>
          <p:cNvPr id="4245" name="Google Shape;4245;p86"/>
          <p:cNvSpPr/>
          <p:nvPr/>
        </p:nvSpPr>
        <p:spPr>
          <a:xfrm>
            <a:off x="267737" y="1442464"/>
            <a:ext cx="5662008" cy="4832092"/>
          </a:xfrm>
          <a:prstGeom prst="rect">
            <a:avLst/>
          </a:prstGeom>
          <a:noFill/>
          <a:ln>
            <a:noFill/>
          </a:ln>
        </p:spPr>
        <p:txBody>
          <a:bodyPr anchorCtr="0" anchor="t" bIns="45700" lIns="91425" spcFirstLastPara="1" rIns="91425" wrap="square" tIns="45700">
            <a:spAutoFit/>
          </a:bodyPr>
          <a:lstStyle/>
          <a:p>
            <a:pPr indent="-341313" lvl="0" marL="471488" marR="0" rtl="0" algn="l">
              <a:spcBef>
                <a:spcPts val="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In IPv6, a destination address belong to:</a:t>
            </a:r>
            <a:endParaRPr/>
          </a:p>
          <a:p>
            <a:pPr indent="-341313" lvl="1" marL="928688" marR="0" rtl="0" algn="l">
              <a:spcBef>
                <a:spcPts val="60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Unicast Address (one-to-one) </a:t>
            </a:r>
            <a:r>
              <a:rPr b="0" i="0" lang="en-US" sz="2400" u="none" cap="none" strike="noStrike">
                <a:solidFill>
                  <a:srgbClr val="00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defines a single interface (computer or router)</a:t>
            </a:r>
            <a:endParaRPr b="0" i="0" sz="2400" u="none" cap="none" strike="noStrike">
              <a:solidFill>
                <a:srgbClr val="000000"/>
              </a:solidFill>
              <a:latin typeface="Calibri"/>
              <a:ea typeface="Calibri"/>
              <a:cs typeface="Calibri"/>
              <a:sym typeface="Calibri"/>
            </a:endParaRPr>
          </a:p>
          <a:p>
            <a:pPr indent="-341313" lvl="1" marL="928688" marR="0" rtl="0" algn="l">
              <a:spcBef>
                <a:spcPts val="60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Multicast Address (one-to-many) </a:t>
            </a:r>
            <a:r>
              <a:rPr b="0" i="0" lang="en-US" sz="2400" u="none" cap="none" strike="noStrike">
                <a:solidFill>
                  <a:srgbClr val="000000"/>
                </a:solidFill>
                <a:latin typeface="Calibri"/>
                <a:ea typeface="Calibri"/>
                <a:cs typeface="Calibri"/>
                <a:sym typeface="Calibri"/>
              </a:rPr>
              <a:t>– also defines a group of computers, each member of the group receives a copy.</a:t>
            </a:r>
            <a:endParaRPr/>
          </a:p>
          <a:p>
            <a:pPr indent="-341313" lvl="1" marL="928688" marR="0" rtl="0" algn="l">
              <a:spcBef>
                <a:spcPts val="60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Anycast Address (one-to-nearest) </a:t>
            </a:r>
            <a:r>
              <a:rPr b="0" i="0" lang="en-US" sz="2400" u="none" cap="none" strike="noStrike">
                <a:solidFill>
                  <a:srgbClr val="00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defines a group of computers that all share a single address.</a:t>
            </a:r>
            <a:endParaRPr b="0" i="0" sz="2400" u="none" cap="none" strike="noStrike">
              <a:solidFill>
                <a:srgbClr val="000000"/>
              </a:solidFill>
              <a:latin typeface="Calibri"/>
              <a:ea typeface="Calibri"/>
              <a:cs typeface="Calibri"/>
              <a:sym typeface="Calibri"/>
            </a:endParaRPr>
          </a:p>
          <a:p>
            <a:pPr indent="-341313" lvl="1" marL="928688" marR="0" rtl="0" algn="l">
              <a:spcBef>
                <a:spcPts val="600"/>
              </a:spcBef>
              <a:spcAft>
                <a:spcPts val="0"/>
              </a:spcAft>
              <a:buClr>
                <a:srgbClr val="0000A3"/>
              </a:buClr>
              <a:buSzPts val="2400"/>
              <a:buFont typeface="Noto Sans Symbols"/>
              <a:buChar char="▪"/>
            </a:pPr>
            <a:r>
              <a:rPr b="1" i="0" lang="en-US" sz="2400" u="none" cap="none" strike="noStrike">
                <a:solidFill>
                  <a:srgbClr val="FF0000"/>
                </a:solidFill>
                <a:latin typeface="Calibri"/>
                <a:ea typeface="Calibri"/>
                <a:cs typeface="Calibri"/>
                <a:sym typeface="Calibri"/>
              </a:rPr>
              <a:t>Broadcast Address (one-to-all) </a:t>
            </a:r>
            <a:r>
              <a:rPr b="0" i="0" lang="en-US" sz="2400" u="none" cap="none" strike="noStrike">
                <a:solidFill>
                  <a:srgbClr val="FF0000"/>
                </a:solidFill>
                <a:latin typeface="Calibri"/>
                <a:ea typeface="Calibri"/>
                <a:cs typeface="Calibri"/>
                <a:sym typeface="Calibri"/>
              </a:rPr>
              <a:t>– ×</a:t>
            </a:r>
            <a:endParaRPr/>
          </a:p>
        </p:txBody>
      </p:sp>
      <p:pic>
        <p:nvPicPr>
          <p:cNvPr id="4246" name="Google Shape;4246;p86"/>
          <p:cNvPicPr preferRelativeResize="0"/>
          <p:nvPr/>
        </p:nvPicPr>
        <p:blipFill rotWithShape="1">
          <a:blip r:embed="rId4">
            <a:alphaModFix/>
          </a:blip>
          <a:srcRect b="0" l="0" r="0" t="0"/>
          <a:stretch/>
        </p:blipFill>
        <p:spPr>
          <a:xfrm>
            <a:off x="6745776" y="1565205"/>
            <a:ext cx="2486223" cy="441995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pic>
        <p:nvPicPr>
          <p:cNvPr descr="A close up of a logo&#10;&#10;Description automatically generated" id="4251" name="Google Shape;4251;p8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52" name="Google Shape;4252;p8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53" name="Google Shape;4253;p8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54" name="Google Shape;4254;p8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Address Space Allocation</a:t>
            </a:r>
            <a:endParaRPr/>
          </a:p>
        </p:txBody>
      </p:sp>
      <p:sp>
        <p:nvSpPr>
          <p:cNvPr id="4255" name="Google Shape;4255;p87"/>
          <p:cNvSpPr txBox="1"/>
          <p:nvPr/>
        </p:nvSpPr>
        <p:spPr>
          <a:xfrm>
            <a:off x="655549" y="0"/>
            <a:ext cx="184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Noto Sans Symbols"/>
              <a:ea typeface="Noto Sans Symbols"/>
              <a:cs typeface="Noto Sans Symbols"/>
              <a:sym typeface="Noto Sans Symbols"/>
            </a:endParaRPr>
          </a:p>
        </p:txBody>
      </p:sp>
      <p:sp>
        <p:nvSpPr>
          <p:cNvPr id="4256" name="Google Shape;4256;p87"/>
          <p:cNvSpPr txBox="1"/>
          <p:nvPr/>
        </p:nvSpPr>
        <p:spPr>
          <a:xfrm>
            <a:off x="2652624" y="3319462"/>
            <a:ext cx="184150"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3200">
              <a:solidFill>
                <a:schemeClr val="dk1"/>
              </a:solidFill>
              <a:latin typeface="Arial"/>
              <a:ea typeface="Arial"/>
              <a:cs typeface="Arial"/>
              <a:sym typeface="Arial"/>
            </a:endParaRPr>
          </a:p>
        </p:txBody>
      </p:sp>
      <p:pic>
        <p:nvPicPr>
          <p:cNvPr id="4257" name="Google Shape;4257;p87"/>
          <p:cNvPicPr preferRelativeResize="0"/>
          <p:nvPr/>
        </p:nvPicPr>
        <p:blipFill rotWithShape="1">
          <a:blip r:embed="rId4">
            <a:alphaModFix/>
          </a:blip>
          <a:srcRect b="0" l="0" r="0" t="0"/>
          <a:stretch/>
        </p:blipFill>
        <p:spPr>
          <a:xfrm>
            <a:off x="226335" y="1632656"/>
            <a:ext cx="10225653" cy="1258361"/>
          </a:xfrm>
          <a:prstGeom prst="rect">
            <a:avLst/>
          </a:prstGeom>
          <a:noFill/>
          <a:ln>
            <a:noFill/>
          </a:ln>
        </p:spPr>
      </p:pic>
      <p:pic>
        <p:nvPicPr>
          <p:cNvPr id="4258" name="Google Shape;4258;p87"/>
          <p:cNvPicPr preferRelativeResize="0"/>
          <p:nvPr/>
        </p:nvPicPr>
        <p:blipFill rotWithShape="1">
          <a:blip r:embed="rId5">
            <a:alphaModFix/>
          </a:blip>
          <a:srcRect b="0" l="0" r="0" t="0"/>
          <a:stretch/>
        </p:blipFill>
        <p:spPr>
          <a:xfrm>
            <a:off x="100960" y="2891017"/>
            <a:ext cx="4028241" cy="1966822"/>
          </a:xfrm>
          <a:prstGeom prst="rect">
            <a:avLst/>
          </a:prstGeom>
          <a:noFill/>
          <a:ln>
            <a:noFill/>
          </a:ln>
        </p:spPr>
      </p:pic>
      <p:pic>
        <p:nvPicPr>
          <p:cNvPr id="4259" name="Google Shape;4259;p87"/>
          <p:cNvPicPr preferRelativeResize="0"/>
          <p:nvPr/>
        </p:nvPicPr>
        <p:blipFill rotWithShape="1">
          <a:blip r:embed="rId6">
            <a:alphaModFix/>
          </a:blip>
          <a:srcRect b="0" l="0" r="0" t="0"/>
          <a:stretch/>
        </p:blipFill>
        <p:spPr>
          <a:xfrm>
            <a:off x="6096000" y="2891017"/>
            <a:ext cx="4355988" cy="2130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7"/>
                                        </p:tgtEl>
                                        <p:attrNameLst>
                                          <p:attrName>style.visibility</p:attrName>
                                        </p:attrNameLst>
                                      </p:cBhvr>
                                      <p:to>
                                        <p:strVal val="visible"/>
                                      </p:to>
                                    </p:set>
                                    <p:animEffect filter="fade" transition="in">
                                      <p:cBhvr>
                                        <p:cTn dur="2000"/>
                                        <p:tgtEl>
                                          <p:spTgt spid="4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8"/>
                                        </p:tgtEl>
                                        <p:attrNameLst>
                                          <p:attrName>style.visibility</p:attrName>
                                        </p:attrNameLst>
                                      </p:cBhvr>
                                      <p:to>
                                        <p:strVal val="visible"/>
                                      </p:to>
                                    </p:set>
                                    <p:animEffect filter="fade" transition="in">
                                      <p:cBhvr>
                                        <p:cTn dur="3000"/>
                                        <p:tgtEl>
                                          <p:spTgt spid="4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9"/>
                                        </p:tgtEl>
                                        <p:attrNameLst>
                                          <p:attrName>style.visibility</p:attrName>
                                        </p:attrNameLst>
                                      </p:cBhvr>
                                      <p:to>
                                        <p:strVal val="visible"/>
                                      </p:to>
                                    </p:set>
                                    <p:animEffect filter="fade" transition="in">
                                      <p:cBhvr>
                                        <p:cTn dur="3000"/>
                                        <p:tgtEl>
                                          <p:spTgt spid="4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3" name="Shape 4263"/>
        <p:cNvGrpSpPr/>
        <p:nvPr/>
      </p:nvGrpSpPr>
      <p:grpSpPr>
        <a:xfrm>
          <a:off x="0" y="0"/>
          <a:ext cx="0" cy="0"/>
          <a:chOff x="0" y="0"/>
          <a:chExt cx="0" cy="0"/>
        </a:xfrm>
      </p:grpSpPr>
      <p:pic>
        <p:nvPicPr>
          <p:cNvPr descr="A close up of a logo&#10;&#10;Description automatically generated" id="4264" name="Google Shape;4264;p8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65" name="Google Shape;4265;p8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66" name="Google Shape;4266;p8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67" name="Google Shape;4267;p8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Address Space Allocation</a:t>
            </a:r>
            <a:endParaRPr/>
          </a:p>
        </p:txBody>
      </p:sp>
      <p:sp>
        <p:nvSpPr>
          <p:cNvPr id="4268" name="Google Shape;4268;p88"/>
          <p:cNvSpPr txBox="1"/>
          <p:nvPr/>
        </p:nvSpPr>
        <p:spPr>
          <a:xfrm>
            <a:off x="7130789" y="1513221"/>
            <a:ext cx="4462327" cy="489364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2400">
                <a:solidFill>
                  <a:schemeClr val="dk1"/>
                </a:solidFill>
                <a:latin typeface="Calibri"/>
                <a:ea typeface="Calibri"/>
                <a:cs typeface="Calibri"/>
                <a:sym typeface="Calibri"/>
              </a:rPr>
              <a:t>Figure shows that only a portion of the address space can be used for global unicast communication. </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How many addresses are in this block?</a:t>
            </a:r>
            <a:endParaRPr/>
          </a:p>
          <a:p>
            <a:pPr indent="0" lvl="0" marL="0" marR="0" rtl="0" algn="just">
              <a:spcBef>
                <a:spcPts val="0"/>
              </a:spcBef>
              <a:spcAft>
                <a:spcPts val="0"/>
              </a:spcAft>
              <a:buNone/>
            </a:pPr>
            <a:r>
              <a:t/>
            </a:r>
            <a:endParaRPr b="0"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400">
                <a:solidFill>
                  <a:schemeClr val="dk1"/>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This block occupies only one-eighth of the address spaces. To find the number of addresses, we can divide the total address space by 8 or 2</a:t>
            </a:r>
            <a:r>
              <a:rPr b="0" baseline="30000" lang="en-US" sz="2400">
                <a:solidFill>
                  <a:schemeClr val="dk1"/>
                </a:solidFill>
                <a:latin typeface="Calibri"/>
                <a:ea typeface="Calibri"/>
                <a:cs typeface="Calibri"/>
                <a:sym typeface="Calibri"/>
              </a:rPr>
              <a:t>3</a:t>
            </a:r>
            <a:r>
              <a:rPr b="0" lang="en-US" sz="2400">
                <a:solidFill>
                  <a:schemeClr val="dk1"/>
                </a:solidFill>
                <a:latin typeface="Calibri"/>
                <a:ea typeface="Calibri"/>
                <a:cs typeface="Calibri"/>
                <a:sym typeface="Calibri"/>
              </a:rPr>
              <a:t> . The result is (2</a:t>
            </a:r>
            <a:r>
              <a:rPr b="0" baseline="30000" lang="en-US" sz="2400">
                <a:solidFill>
                  <a:schemeClr val="dk1"/>
                </a:solidFill>
                <a:latin typeface="Calibri"/>
                <a:ea typeface="Calibri"/>
                <a:cs typeface="Calibri"/>
                <a:sym typeface="Calibri"/>
              </a:rPr>
              <a:t>128</a:t>
            </a:r>
            <a:r>
              <a:rPr b="0" lang="en-US" sz="2400">
                <a:solidFill>
                  <a:schemeClr val="dk1"/>
                </a:solidFill>
                <a:latin typeface="Calibri"/>
                <a:ea typeface="Calibri"/>
                <a:cs typeface="Calibri"/>
                <a:sym typeface="Calibri"/>
              </a:rPr>
              <a:t>)/(2</a:t>
            </a:r>
            <a:r>
              <a:rPr b="0" baseline="30000" lang="en-US" sz="2400">
                <a:solidFill>
                  <a:schemeClr val="dk1"/>
                </a:solidFill>
                <a:latin typeface="Calibri"/>
                <a:ea typeface="Calibri"/>
                <a:cs typeface="Calibri"/>
                <a:sym typeface="Calibri"/>
              </a:rPr>
              <a:t>3</a:t>
            </a:r>
            <a:r>
              <a:rPr b="0" lang="en-US" sz="2400">
                <a:solidFill>
                  <a:schemeClr val="dk1"/>
                </a:solidFill>
                <a:latin typeface="Calibri"/>
                <a:ea typeface="Calibri"/>
                <a:cs typeface="Calibri"/>
                <a:sym typeface="Calibri"/>
              </a:rPr>
              <a:t>) = 2</a:t>
            </a:r>
            <a:r>
              <a:rPr b="0" baseline="30000" lang="en-US" sz="2400">
                <a:solidFill>
                  <a:schemeClr val="dk1"/>
                </a:solidFill>
                <a:latin typeface="Calibri"/>
                <a:ea typeface="Calibri"/>
                <a:cs typeface="Calibri"/>
                <a:sym typeface="Calibri"/>
              </a:rPr>
              <a:t>125</a:t>
            </a:r>
            <a:r>
              <a:rPr b="0" lang="en-US" sz="2400">
                <a:solidFill>
                  <a:schemeClr val="dk1"/>
                </a:solidFill>
                <a:latin typeface="Calibri"/>
                <a:ea typeface="Calibri"/>
                <a:cs typeface="Calibri"/>
                <a:sym typeface="Calibri"/>
              </a:rPr>
              <a:t> —&gt; a huge block.</a:t>
            </a:r>
            <a:endParaRPr/>
          </a:p>
        </p:txBody>
      </p:sp>
      <p:pic>
        <p:nvPicPr>
          <p:cNvPr id="4269" name="Google Shape;4269;p88"/>
          <p:cNvPicPr preferRelativeResize="0"/>
          <p:nvPr/>
        </p:nvPicPr>
        <p:blipFill rotWithShape="1">
          <a:blip r:embed="rId4">
            <a:alphaModFix/>
          </a:blip>
          <a:srcRect b="0" l="0" r="0" t="0"/>
          <a:stretch/>
        </p:blipFill>
        <p:spPr>
          <a:xfrm>
            <a:off x="98875" y="1612067"/>
            <a:ext cx="7031915" cy="471946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pic>
        <p:nvPicPr>
          <p:cNvPr descr="A close up of a logo&#10;&#10;Description automatically generated" id="4274" name="Google Shape;4274;p8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75" name="Google Shape;4275;p8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76" name="Google Shape;4276;p8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77" name="Google Shape;4277;p8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Algorithm for finding the allocated blocks</a:t>
            </a:r>
            <a:endParaRPr b="1" sz="2400">
              <a:solidFill>
                <a:srgbClr val="C55A11"/>
              </a:solidFill>
              <a:latin typeface="Calibri"/>
              <a:ea typeface="Calibri"/>
              <a:cs typeface="Calibri"/>
              <a:sym typeface="Calibri"/>
            </a:endParaRPr>
          </a:p>
        </p:txBody>
      </p:sp>
      <p:sp>
        <p:nvSpPr>
          <p:cNvPr id="4278" name="Google Shape;4278;p89"/>
          <p:cNvSpPr txBox="1"/>
          <p:nvPr/>
        </p:nvSpPr>
        <p:spPr>
          <a:xfrm>
            <a:off x="2819400" y="3352800"/>
            <a:ext cx="184150"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3200">
              <a:solidFill>
                <a:schemeClr val="dk1"/>
              </a:solidFill>
              <a:latin typeface="Arial"/>
              <a:ea typeface="Arial"/>
              <a:cs typeface="Arial"/>
              <a:sym typeface="Arial"/>
            </a:endParaRPr>
          </a:p>
        </p:txBody>
      </p:sp>
      <p:pic>
        <p:nvPicPr>
          <p:cNvPr id="4279" name="Google Shape;4279;p89"/>
          <p:cNvPicPr preferRelativeResize="0"/>
          <p:nvPr/>
        </p:nvPicPr>
        <p:blipFill rotWithShape="1">
          <a:blip r:embed="rId4">
            <a:alphaModFix/>
          </a:blip>
          <a:srcRect b="0" l="0" r="0" t="0"/>
          <a:stretch/>
        </p:blipFill>
        <p:spPr>
          <a:xfrm>
            <a:off x="533400" y="1841500"/>
            <a:ext cx="1773238" cy="825500"/>
          </a:xfrm>
          <a:prstGeom prst="rect">
            <a:avLst/>
          </a:prstGeom>
          <a:noFill/>
          <a:ln>
            <a:noFill/>
          </a:ln>
        </p:spPr>
      </p:pic>
      <p:pic>
        <p:nvPicPr>
          <p:cNvPr id="4280" name="Google Shape;4280;p89"/>
          <p:cNvPicPr preferRelativeResize="0"/>
          <p:nvPr/>
        </p:nvPicPr>
        <p:blipFill rotWithShape="1">
          <a:blip r:embed="rId5">
            <a:alphaModFix/>
          </a:blip>
          <a:srcRect b="0" l="0" r="0" t="0"/>
          <a:stretch/>
        </p:blipFill>
        <p:spPr>
          <a:xfrm>
            <a:off x="4610100" y="2646363"/>
            <a:ext cx="365125" cy="1087437"/>
          </a:xfrm>
          <a:prstGeom prst="rect">
            <a:avLst/>
          </a:prstGeom>
          <a:noFill/>
          <a:ln>
            <a:noFill/>
          </a:ln>
        </p:spPr>
      </p:pic>
      <p:pic>
        <p:nvPicPr>
          <p:cNvPr id="4281" name="Google Shape;4281;p89"/>
          <p:cNvPicPr preferRelativeResize="0"/>
          <p:nvPr/>
        </p:nvPicPr>
        <p:blipFill rotWithShape="1">
          <a:blip r:embed="rId6">
            <a:alphaModFix/>
          </a:blip>
          <a:srcRect b="0" l="0" r="0" t="0"/>
          <a:stretch/>
        </p:blipFill>
        <p:spPr>
          <a:xfrm>
            <a:off x="4911725" y="3354388"/>
            <a:ext cx="3281363" cy="1141412"/>
          </a:xfrm>
          <a:prstGeom prst="rect">
            <a:avLst/>
          </a:prstGeom>
          <a:noFill/>
          <a:ln>
            <a:noFill/>
          </a:ln>
        </p:spPr>
      </p:pic>
      <p:pic>
        <p:nvPicPr>
          <p:cNvPr id="4282" name="Google Shape;4282;p89"/>
          <p:cNvPicPr preferRelativeResize="0"/>
          <p:nvPr/>
        </p:nvPicPr>
        <p:blipFill rotWithShape="1">
          <a:blip r:embed="rId7">
            <a:alphaModFix/>
          </a:blip>
          <a:srcRect b="0" l="0" r="0" t="0"/>
          <a:stretch/>
        </p:blipFill>
        <p:spPr>
          <a:xfrm>
            <a:off x="533400" y="3352800"/>
            <a:ext cx="4149725" cy="11414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1"/>
                                        </p:tgtEl>
                                        <p:attrNameLst>
                                          <p:attrName>style.visibility</p:attrName>
                                        </p:attrNameLst>
                                      </p:cBhvr>
                                      <p:to>
                                        <p:strVal val="visible"/>
                                      </p:to>
                                    </p:set>
                                    <p:animEffect filter="fade" transition="in">
                                      <p:cBhvr>
                                        <p:cTn dur="2000"/>
                                        <p:tgtEl>
                                          <p:spTgt spid="4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2"/>
                                        </p:tgtEl>
                                        <p:attrNameLst>
                                          <p:attrName>style.visibility</p:attrName>
                                        </p:attrNameLst>
                                      </p:cBhvr>
                                      <p:to>
                                        <p:strVal val="visible"/>
                                      </p:to>
                                    </p:set>
                                    <p:animEffect filter="fade" transition="in">
                                      <p:cBhvr>
                                        <p:cTn dur="2000"/>
                                        <p:tgtEl>
                                          <p:spTgt spid="4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descr="A close up of a logo&#10;&#10;Description automatically generated" id="885" name="Google Shape;885;p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886" name="Google Shape;886;p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7" name="Google Shape;887;p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888" name="Google Shape;888;p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Network-layer Service Model</a:t>
            </a:r>
            <a:endParaRPr/>
          </a:p>
        </p:txBody>
      </p:sp>
      <p:sp>
        <p:nvSpPr>
          <p:cNvPr id="889" name="Google Shape;889;p9"/>
          <p:cNvSpPr txBox="1"/>
          <p:nvPr/>
        </p:nvSpPr>
        <p:spPr>
          <a:xfrm>
            <a:off x="175720" y="1648093"/>
            <a:ext cx="1552092" cy="393954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Network</a:t>
            </a:r>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Architecture</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ATM</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ATM</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a:p>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r">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Internet</a:t>
            </a:r>
            <a:endParaRPr b="0" i="0" sz="2400" u="none" cap="none" strike="noStrike">
              <a:solidFill>
                <a:srgbClr val="000000"/>
              </a:solidFill>
              <a:latin typeface="Times New Roman"/>
              <a:ea typeface="Times New Roman"/>
              <a:cs typeface="Times New Roman"/>
              <a:sym typeface="Times New Roman"/>
            </a:endParaRPr>
          </a:p>
        </p:txBody>
      </p:sp>
      <p:sp>
        <p:nvSpPr>
          <p:cNvPr id="890" name="Google Shape;890;p9"/>
          <p:cNvSpPr txBox="1"/>
          <p:nvPr/>
        </p:nvSpPr>
        <p:spPr>
          <a:xfrm>
            <a:off x="2079349" y="1663591"/>
            <a:ext cx="2645518" cy="39138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Service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Model</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best effort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Constant Bit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Available Bit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Intserv Guaranteed</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(RFC 1633</a:t>
            </a:r>
            <a:r>
              <a:rPr b="0" i="0" lang="en-US" sz="2000" u="none" cap="none" strike="noStrike">
                <a:solidFill>
                  <a:srgbClr val="000000"/>
                </a:solidFill>
                <a:latin typeface="Arial"/>
                <a:ea typeface="Arial"/>
                <a:cs typeface="Arial"/>
                <a:sym typeface="Arial"/>
              </a:rPr>
              <a:t>)</a:t>
            </a:r>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Diffserv  </a:t>
            </a:r>
            <a:r>
              <a:rPr b="0" i="0" lang="en-US" sz="1600" u="none" cap="none" strike="noStrike">
                <a:solidFill>
                  <a:srgbClr val="000000"/>
                </a:solidFill>
                <a:latin typeface="Arial"/>
                <a:ea typeface="Arial"/>
                <a:cs typeface="Arial"/>
                <a:sym typeface="Arial"/>
              </a:rPr>
              <a:t>(RFC 2475</a:t>
            </a:r>
            <a:r>
              <a:rPr b="0" i="0" lang="en-US" sz="2000" u="none" cap="none" strike="noStrike">
                <a:solidFill>
                  <a:srgbClr val="000000"/>
                </a:solidFill>
                <a:latin typeface="Arial"/>
                <a:ea typeface="Arial"/>
                <a:cs typeface="Arial"/>
                <a:sym typeface="Arial"/>
              </a:rPr>
              <a:t>) </a:t>
            </a:r>
            <a:endParaRPr b="0" i="0" sz="2400" u="none" cap="none" strike="noStrike">
              <a:solidFill>
                <a:srgbClr val="000000"/>
              </a:solidFill>
              <a:latin typeface="Times New Roman"/>
              <a:ea typeface="Times New Roman"/>
              <a:cs typeface="Times New Roman"/>
              <a:sym typeface="Times New Roman"/>
            </a:endParaRPr>
          </a:p>
        </p:txBody>
      </p:sp>
      <p:sp>
        <p:nvSpPr>
          <p:cNvPr id="891" name="Google Shape;891;p9"/>
          <p:cNvSpPr txBox="1"/>
          <p:nvPr/>
        </p:nvSpPr>
        <p:spPr>
          <a:xfrm>
            <a:off x="4879850" y="1974363"/>
            <a:ext cx="2137764"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Bandwidth</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none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Constant rate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Guaranteed min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possible</a:t>
            </a:r>
            <a:endParaRPr b="0" i="0" sz="2400" u="none" cap="none" strike="noStrike">
              <a:solidFill>
                <a:srgbClr val="000000"/>
              </a:solidFill>
              <a:latin typeface="Times New Roman"/>
              <a:ea typeface="Times New Roman"/>
              <a:cs typeface="Times New Roman"/>
              <a:sym typeface="Times New Roman"/>
            </a:endParaRPr>
          </a:p>
        </p:txBody>
      </p:sp>
      <p:sp>
        <p:nvSpPr>
          <p:cNvPr id="892" name="Google Shape;892;p9"/>
          <p:cNvSpPr txBox="1"/>
          <p:nvPr/>
        </p:nvSpPr>
        <p:spPr>
          <a:xfrm>
            <a:off x="6936293" y="1974363"/>
            <a:ext cx="1112805"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Loss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possibly</a:t>
            </a:r>
            <a:endParaRPr b="0" i="0" sz="2400" u="none" cap="none" strike="noStrike">
              <a:solidFill>
                <a:srgbClr val="000000"/>
              </a:solidFill>
              <a:latin typeface="Times New Roman"/>
              <a:ea typeface="Times New Roman"/>
              <a:cs typeface="Times New Roman"/>
              <a:sym typeface="Times New Roman"/>
            </a:endParaRPr>
          </a:p>
        </p:txBody>
      </p:sp>
      <p:sp>
        <p:nvSpPr>
          <p:cNvPr id="893" name="Google Shape;893;p9"/>
          <p:cNvSpPr txBox="1"/>
          <p:nvPr/>
        </p:nvSpPr>
        <p:spPr>
          <a:xfrm>
            <a:off x="8109640" y="1983888"/>
            <a:ext cx="1112805"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Order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possibly</a:t>
            </a:r>
            <a:endParaRPr b="0" i="0" sz="2400" u="none" cap="none" strike="noStrike">
              <a:solidFill>
                <a:srgbClr val="000000"/>
              </a:solidFill>
              <a:latin typeface="Times New Roman"/>
              <a:ea typeface="Times New Roman"/>
              <a:cs typeface="Times New Roman"/>
              <a:sym typeface="Times New Roman"/>
            </a:endParaRPr>
          </a:p>
        </p:txBody>
      </p:sp>
      <p:sp>
        <p:nvSpPr>
          <p:cNvPr id="894" name="Google Shape;894;p9"/>
          <p:cNvSpPr txBox="1"/>
          <p:nvPr/>
        </p:nvSpPr>
        <p:spPr>
          <a:xfrm>
            <a:off x="9338849" y="1983888"/>
            <a:ext cx="946221"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Timing</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a:t>
            </a:r>
            <a:endParaRPr b="0" i="0" sz="2400" u="none" cap="none" strike="noStrike">
              <a:solidFill>
                <a:srgbClr val="000000"/>
              </a:solidFill>
              <a:latin typeface="Times New Roman"/>
              <a:ea typeface="Times New Roman"/>
              <a:cs typeface="Times New Roman"/>
              <a:sym typeface="Times New Roman"/>
            </a:endParaRPr>
          </a:p>
        </p:txBody>
      </p:sp>
      <p:cxnSp>
        <p:nvCxnSpPr>
          <p:cNvPr id="895" name="Google Shape;895;p9"/>
          <p:cNvCxnSpPr/>
          <p:nvPr/>
        </p:nvCxnSpPr>
        <p:spPr>
          <a:xfrm>
            <a:off x="696557" y="2480776"/>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896" name="Google Shape;896;p9"/>
          <p:cNvCxnSpPr/>
          <p:nvPr/>
        </p:nvCxnSpPr>
        <p:spPr>
          <a:xfrm>
            <a:off x="693974" y="3113624"/>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897" name="Google Shape;897;p9"/>
          <p:cNvCxnSpPr/>
          <p:nvPr/>
        </p:nvCxnSpPr>
        <p:spPr>
          <a:xfrm>
            <a:off x="691391" y="3730973"/>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898" name="Google Shape;898;p9"/>
          <p:cNvCxnSpPr/>
          <p:nvPr/>
        </p:nvCxnSpPr>
        <p:spPr>
          <a:xfrm>
            <a:off x="688808" y="4348322"/>
            <a:ext cx="9623199" cy="0"/>
          </a:xfrm>
          <a:prstGeom prst="straightConnector1">
            <a:avLst/>
          </a:prstGeom>
          <a:noFill/>
          <a:ln cap="flat" cmpd="sng" w="28575">
            <a:solidFill>
              <a:srgbClr val="000099"/>
            </a:solidFill>
            <a:prstDash val="solid"/>
            <a:round/>
            <a:headEnd len="med" w="med" type="none"/>
            <a:tailEnd len="med" w="med" type="none"/>
          </a:ln>
        </p:spPr>
      </p:cxnSp>
      <p:cxnSp>
        <p:nvCxnSpPr>
          <p:cNvPr id="899" name="Google Shape;899;p9"/>
          <p:cNvCxnSpPr/>
          <p:nvPr/>
        </p:nvCxnSpPr>
        <p:spPr>
          <a:xfrm>
            <a:off x="701723" y="5120654"/>
            <a:ext cx="9623199" cy="0"/>
          </a:xfrm>
          <a:prstGeom prst="straightConnector1">
            <a:avLst/>
          </a:prstGeom>
          <a:noFill/>
          <a:ln cap="flat" cmpd="sng" w="28575">
            <a:solidFill>
              <a:srgbClr val="000099"/>
            </a:solidFill>
            <a:prstDash val="solid"/>
            <a:round/>
            <a:headEnd len="med" w="med" type="none"/>
            <a:tailEnd len="med" w="med" type="none"/>
          </a:ln>
        </p:spPr>
      </p:cxnSp>
      <p:sp>
        <p:nvSpPr>
          <p:cNvPr id="900" name="Google Shape;900;p9"/>
          <p:cNvSpPr/>
          <p:nvPr/>
        </p:nvSpPr>
        <p:spPr>
          <a:xfrm>
            <a:off x="447335" y="2996364"/>
            <a:ext cx="10120393" cy="25451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901" name="Google Shape;901;p9"/>
          <p:cNvCxnSpPr/>
          <p:nvPr/>
        </p:nvCxnSpPr>
        <p:spPr>
          <a:xfrm>
            <a:off x="4941844" y="1910783"/>
            <a:ext cx="5362413" cy="0"/>
          </a:xfrm>
          <a:prstGeom prst="straightConnector1">
            <a:avLst/>
          </a:prstGeom>
          <a:noFill/>
          <a:ln cap="flat" cmpd="sng" w="28575">
            <a:solidFill>
              <a:srgbClr val="000099"/>
            </a:solidFill>
            <a:prstDash val="solid"/>
            <a:round/>
            <a:headEnd len="med" w="med" type="none"/>
            <a:tailEnd len="med" w="med" type="none"/>
          </a:ln>
        </p:spPr>
      </p:cxnSp>
      <p:grpSp>
        <p:nvGrpSpPr>
          <p:cNvPr id="902" name="Google Shape;902;p9"/>
          <p:cNvGrpSpPr/>
          <p:nvPr/>
        </p:nvGrpSpPr>
        <p:grpSpPr>
          <a:xfrm>
            <a:off x="1485722" y="3343639"/>
            <a:ext cx="8105613" cy="2284833"/>
            <a:chOff x="852407" y="3270142"/>
            <a:chExt cx="8105613" cy="2557221"/>
          </a:xfrm>
        </p:grpSpPr>
        <p:sp>
          <p:nvSpPr>
            <p:cNvPr id="903" name="Google Shape;903;p9"/>
            <p:cNvSpPr txBox="1"/>
            <p:nvPr/>
          </p:nvSpPr>
          <p:spPr>
            <a:xfrm>
              <a:off x="1175287" y="3794500"/>
              <a:ext cx="645292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13A3"/>
                </a:buClr>
                <a:buSzPts val="2400"/>
                <a:buFont typeface="Calibri"/>
                <a:buNone/>
              </a:pPr>
              <a:r>
                <a:rPr b="0" i="1" lang="en-US" sz="2400" u="none" cap="none" strike="noStrike">
                  <a:solidFill>
                    <a:srgbClr val="0013A3"/>
                  </a:solidFill>
                  <a:latin typeface="Calibri"/>
                  <a:ea typeface="Calibri"/>
                  <a:cs typeface="Calibri"/>
                  <a:sym typeface="Calibri"/>
                </a:rPr>
                <a:t>No</a:t>
              </a:r>
              <a:r>
                <a:rPr b="0" i="0" lang="en-US" sz="2400" u="none" cap="none" strike="noStrike">
                  <a:solidFill>
                    <a:srgbClr val="000000"/>
                  </a:solidFill>
                  <a:latin typeface="Calibri"/>
                  <a:ea typeface="Calibri"/>
                  <a:cs typeface="Calibri"/>
                  <a:sym typeface="Calibri"/>
                </a:rPr>
                <a:t> guarantees on</a:t>
              </a:r>
              <a:r>
                <a:rPr b="0" i="1" lang="en-US" sz="2400" u="none" cap="none" strike="noStrike">
                  <a:solidFill>
                    <a:srgbClr val="000000"/>
                  </a:solidFill>
                  <a:latin typeface="Calibri"/>
                  <a:ea typeface="Calibri"/>
                  <a:cs typeface="Calibri"/>
                  <a:sym typeface="Calibri"/>
                </a:rPr>
                <a:t>: </a:t>
              </a:r>
              <a:endParaRPr/>
            </a:p>
            <a:p>
              <a:pPr indent="-409575" lvl="1" marL="866775" marR="0" rtl="0" algn="l">
                <a:lnSpc>
                  <a:spcPct val="100000"/>
                </a:lnSpc>
                <a:spcBef>
                  <a:spcPts val="0"/>
                </a:spcBef>
                <a:spcAft>
                  <a:spcPts val="0"/>
                </a:spcAft>
                <a:buClr>
                  <a:srgbClr val="000000"/>
                </a:buClr>
                <a:buSzPts val="2400"/>
                <a:buFont typeface="Calibri"/>
                <a:buAutoNum type="romanLcPeriod"/>
              </a:pPr>
              <a:r>
                <a:rPr b="0" i="0" lang="en-US" sz="2400" u="none" cap="none" strike="noStrike">
                  <a:solidFill>
                    <a:srgbClr val="000000"/>
                  </a:solidFill>
                  <a:latin typeface="Calibri"/>
                  <a:ea typeface="Calibri"/>
                  <a:cs typeface="Calibri"/>
                  <a:sym typeface="Calibri"/>
                </a:rPr>
                <a:t>successful</a:t>
              </a:r>
              <a:r>
                <a:rPr b="0" i="1"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datagram delivery to destination</a:t>
              </a:r>
              <a:endParaRPr/>
            </a:p>
            <a:p>
              <a:pPr indent="-409575" lvl="1" marL="866775" marR="0" rtl="0" algn="l">
                <a:lnSpc>
                  <a:spcPct val="100000"/>
                </a:lnSpc>
                <a:spcBef>
                  <a:spcPts val="0"/>
                </a:spcBef>
                <a:spcAft>
                  <a:spcPts val="0"/>
                </a:spcAft>
                <a:buClr>
                  <a:srgbClr val="000000"/>
                </a:buClr>
                <a:buSzPts val="2400"/>
                <a:buFont typeface="Calibri"/>
                <a:buAutoNum type="romanLcPeriod"/>
              </a:pPr>
              <a:r>
                <a:rPr b="0" i="0" lang="en-US" sz="2400" u="none" cap="none" strike="noStrike">
                  <a:solidFill>
                    <a:srgbClr val="000000"/>
                  </a:solidFill>
                  <a:latin typeface="Calibri"/>
                  <a:ea typeface="Calibri"/>
                  <a:cs typeface="Calibri"/>
                  <a:sym typeface="Calibri"/>
                </a:rPr>
                <a:t>timing or order of delivery</a:t>
              </a:r>
              <a:endParaRPr/>
            </a:p>
            <a:p>
              <a:pPr indent="-409575" lvl="1" marL="866775" marR="0" rtl="0" algn="l">
                <a:lnSpc>
                  <a:spcPct val="100000"/>
                </a:lnSpc>
                <a:spcBef>
                  <a:spcPts val="0"/>
                </a:spcBef>
                <a:spcAft>
                  <a:spcPts val="0"/>
                </a:spcAft>
                <a:buClr>
                  <a:srgbClr val="000000"/>
                </a:buClr>
                <a:buSzPts val="2400"/>
                <a:buFont typeface="Calibri"/>
                <a:buAutoNum type="romanLcPeriod"/>
              </a:pPr>
              <a:r>
                <a:rPr b="0" i="0" lang="en-US" sz="2400" u="none" cap="none" strike="noStrike">
                  <a:solidFill>
                    <a:srgbClr val="000000"/>
                  </a:solidFill>
                  <a:latin typeface="Calibri"/>
                  <a:ea typeface="Calibri"/>
                  <a:cs typeface="Calibri"/>
                  <a:sym typeface="Calibri"/>
                </a:rPr>
                <a:t>bandwidth available to end-end flow</a:t>
              </a:r>
              <a:endParaRPr b="0" i="0" sz="1600" u="none" cap="none" strike="noStrike">
                <a:solidFill>
                  <a:srgbClr val="000000"/>
                </a:solidFill>
                <a:latin typeface="Calibri"/>
                <a:ea typeface="Calibri"/>
                <a:cs typeface="Calibri"/>
                <a:sym typeface="Calibri"/>
              </a:endParaRPr>
            </a:p>
          </p:txBody>
        </p:sp>
        <p:sp>
          <p:nvSpPr>
            <p:cNvPr id="904" name="Google Shape;904;p9"/>
            <p:cNvSpPr/>
            <p:nvPr/>
          </p:nvSpPr>
          <p:spPr>
            <a:xfrm>
              <a:off x="852407" y="3502617"/>
              <a:ext cx="8105613" cy="2324746"/>
            </a:xfrm>
            <a:prstGeom prst="rect">
              <a:avLst/>
            </a:prstGeom>
            <a:noFill/>
            <a:ln cap="flat" cmpd="sng" w="349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5" name="Google Shape;905;p9"/>
            <p:cNvSpPr txBox="1"/>
            <p:nvPr/>
          </p:nvSpPr>
          <p:spPr>
            <a:xfrm>
              <a:off x="1100380" y="3270142"/>
              <a:ext cx="4719177"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Internet  “best effort” service model</a:t>
              </a:r>
              <a:endParaRPr/>
            </a:p>
          </p:txBody>
        </p:sp>
      </p:grpSp>
      <p:sp>
        <p:nvSpPr>
          <p:cNvPr id="906" name="Google Shape;906;p9"/>
          <p:cNvSpPr txBox="1"/>
          <p:nvPr/>
        </p:nvSpPr>
        <p:spPr>
          <a:xfrm>
            <a:off x="5404382" y="1469834"/>
            <a:ext cx="45688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Quality of Service (QoS) Guarantees?</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6" name="Shape 4286"/>
        <p:cNvGrpSpPr/>
        <p:nvPr/>
      </p:nvGrpSpPr>
      <p:grpSpPr>
        <a:xfrm>
          <a:off x="0" y="0"/>
          <a:ext cx="0" cy="0"/>
          <a:chOff x="0" y="0"/>
          <a:chExt cx="0" cy="0"/>
        </a:xfrm>
      </p:grpSpPr>
      <p:pic>
        <p:nvPicPr>
          <p:cNvPr descr="A close up of a logo&#10;&#10;Description automatically generated" id="4287" name="Google Shape;4287;p90"/>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288" name="Google Shape;4288;p9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89" name="Google Shape;4289;p9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290" name="Google Shape;4290;p9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Assigned and Reserved Blocks</a:t>
            </a:r>
            <a:endParaRPr/>
          </a:p>
        </p:txBody>
      </p:sp>
      <p:pic>
        <p:nvPicPr>
          <p:cNvPr id="4291" name="Google Shape;4291;p90"/>
          <p:cNvPicPr preferRelativeResize="0"/>
          <p:nvPr/>
        </p:nvPicPr>
        <p:blipFill rotWithShape="1">
          <a:blip r:embed="rId4">
            <a:alphaModFix/>
          </a:blip>
          <a:srcRect b="0" l="0" r="0" t="0"/>
          <a:stretch/>
        </p:blipFill>
        <p:spPr>
          <a:xfrm>
            <a:off x="203055" y="1619471"/>
            <a:ext cx="8428327" cy="1027845"/>
          </a:xfrm>
          <a:prstGeom prst="rect">
            <a:avLst/>
          </a:prstGeom>
          <a:noFill/>
          <a:ln>
            <a:noFill/>
          </a:ln>
        </p:spPr>
      </p:pic>
      <p:sp>
        <p:nvSpPr>
          <p:cNvPr id="4292" name="Google Shape;4292;p90"/>
          <p:cNvSpPr txBox="1"/>
          <p:nvPr/>
        </p:nvSpPr>
        <p:spPr>
          <a:xfrm>
            <a:off x="203054" y="2742327"/>
            <a:ext cx="1045646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Times New Roman"/>
                <a:ea typeface="Times New Roman"/>
                <a:cs typeface="Times New Roman"/>
                <a:sym typeface="Times New Roman"/>
              </a:rPr>
              <a:t>The </a:t>
            </a:r>
            <a:r>
              <a:rPr b="1" i="0" lang="en-US" sz="2400" u="none" strike="noStrike">
                <a:solidFill>
                  <a:srgbClr val="FF0000"/>
                </a:solidFill>
                <a:latin typeface="Times New Roman"/>
                <a:ea typeface="Times New Roman"/>
                <a:cs typeface="Times New Roman"/>
                <a:sym typeface="Times New Roman"/>
              </a:rPr>
              <a:t>unspecified address </a:t>
            </a:r>
            <a:r>
              <a:rPr b="1" i="0" lang="en-US" sz="2400" u="none" strike="noStrike">
                <a:solidFill>
                  <a:schemeClr val="dk1"/>
                </a:solidFill>
                <a:latin typeface="Times New Roman"/>
                <a:ea typeface="Times New Roman"/>
                <a:cs typeface="Times New Roman"/>
                <a:sym typeface="Times New Roman"/>
              </a:rPr>
              <a:t>in IPv6 is ::/128. It should never be used as a destination address.</a:t>
            </a:r>
            <a:endParaRPr sz="2400">
              <a:solidFill>
                <a:schemeClr val="dk1"/>
              </a:solidFill>
              <a:latin typeface="Calibri"/>
              <a:ea typeface="Calibri"/>
              <a:cs typeface="Calibri"/>
              <a:sym typeface="Calibri"/>
            </a:endParaRPr>
          </a:p>
        </p:txBody>
      </p:sp>
      <p:pic>
        <p:nvPicPr>
          <p:cNvPr id="4293" name="Google Shape;4293;p90"/>
          <p:cNvPicPr preferRelativeResize="0"/>
          <p:nvPr/>
        </p:nvPicPr>
        <p:blipFill rotWithShape="1">
          <a:blip r:embed="rId5">
            <a:alphaModFix/>
          </a:blip>
          <a:srcRect b="0" l="0" r="0" t="0"/>
          <a:stretch/>
        </p:blipFill>
        <p:spPr>
          <a:xfrm>
            <a:off x="203055" y="3996820"/>
            <a:ext cx="8428328" cy="1022615"/>
          </a:xfrm>
          <a:prstGeom prst="rect">
            <a:avLst/>
          </a:prstGeom>
          <a:noFill/>
          <a:ln>
            <a:noFill/>
          </a:ln>
        </p:spPr>
      </p:pic>
      <p:sp>
        <p:nvSpPr>
          <p:cNvPr id="4294" name="Google Shape;4294;p90"/>
          <p:cNvSpPr txBox="1"/>
          <p:nvPr/>
        </p:nvSpPr>
        <p:spPr>
          <a:xfrm>
            <a:off x="203054" y="5219060"/>
            <a:ext cx="98414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Times New Roman"/>
                <a:ea typeface="Times New Roman"/>
                <a:cs typeface="Times New Roman"/>
                <a:sym typeface="Times New Roman"/>
              </a:rPr>
              <a:t>The </a:t>
            </a:r>
            <a:r>
              <a:rPr b="1" i="0" lang="en-US" sz="2400" u="none" strike="noStrike">
                <a:solidFill>
                  <a:srgbClr val="FF0000"/>
                </a:solidFill>
                <a:latin typeface="Times New Roman"/>
                <a:ea typeface="Times New Roman"/>
                <a:cs typeface="Times New Roman"/>
                <a:sym typeface="Times New Roman"/>
              </a:rPr>
              <a:t>loopback address </a:t>
            </a:r>
            <a:r>
              <a:rPr b="1" i="0" lang="en-US" sz="2400" u="none" strike="noStrike">
                <a:solidFill>
                  <a:schemeClr val="dk1"/>
                </a:solidFill>
                <a:latin typeface="Times New Roman"/>
                <a:ea typeface="Times New Roman"/>
                <a:cs typeface="Times New Roman"/>
                <a:sym typeface="Times New Roman"/>
              </a:rPr>
              <a:t>in IPv6 is ::1/128. It should never be used as a destination address.</a:t>
            </a:r>
            <a:endParaRPr sz="24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pic>
        <p:nvPicPr>
          <p:cNvPr descr="A close up of a logo&#10;&#10;Description automatically generated" id="4299" name="Google Shape;4299;p91"/>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00" name="Google Shape;4300;p9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01" name="Google Shape;4301;p9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02" name="Google Shape;4302;p9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Assigned and Reserved Blocks</a:t>
            </a:r>
            <a:endParaRPr/>
          </a:p>
        </p:txBody>
      </p:sp>
      <p:pic>
        <p:nvPicPr>
          <p:cNvPr id="4303" name="Google Shape;4303;p91"/>
          <p:cNvPicPr preferRelativeResize="0"/>
          <p:nvPr/>
        </p:nvPicPr>
        <p:blipFill rotWithShape="1">
          <a:blip r:embed="rId4">
            <a:alphaModFix/>
          </a:blip>
          <a:srcRect b="0" l="0" r="0" t="0"/>
          <a:stretch/>
        </p:blipFill>
        <p:spPr>
          <a:xfrm>
            <a:off x="371880" y="1513221"/>
            <a:ext cx="8467320" cy="1047079"/>
          </a:xfrm>
          <a:prstGeom prst="rect">
            <a:avLst/>
          </a:prstGeom>
          <a:noFill/>
          <a:ln>
            <a:noFill/>
          </a:ln>
        </p:spPr>
      </p:pic>
      <p:sp>
        <p:nvSpPr>
          <p:cNvPr id="4304" name="Google Shape;4304;p91"/>
          <p:cNvSpPr txBox="1"/>
          <p:nvPr/>
        </p:nvSpPr>
        <p:spPr>
          <a:xfrm>
            <a:off x="463144" y="2604660"/>
            <a:ext cx="88194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Embedded IPv4 Addresses – </a:t>
            </a:r>
            <a:r>
              <a:rPr b="1" i="0" lang="en-US" sz="2400" u="none" strike="noStrike">
                <a:solidFill>
                  <a:schemeClr val="dk1"/>
                </a:solidFill>
                <a:latin typeface="Times New Roman"/>
                <a:ea typeface="Times New Roman"/>
                <a:cs typeface="Times New Roman"/>
                <a:sym typeface="Times New Roman"/>
              </a:rPr>
              <a:t>Compatible Address. </a:t>
            </a:r>
            <a:endParaRPr/>
          </a:p>
          <a:p>
            <a:pPr indent="0" lvl="0" marL="0" marR="0" rtl="0" algn="l">
              <a:spcBef>
                <a:spcPts val="0"/>
              </a:spcBef>
              <a:spcAft>
                <a:spcPts val="0"/>
              </a:spcAft>
              <a:buNone/>
            </a:pPr>
            <a:r>
              <a:rPr b="1" i="0" lang="en-US" sz="2400" u="none" strike="noStrike">
                <a:solidFill>
                  <a:schemeClr val="dk1"/>
                </a:solidFill>
                <a:latin typeface="Times New Roman"/>
                <a:ea typeface="Times New Roman"/>
                <a:cs typeface="Times New Roman"/>
                <a:sym typeface="Times New Roman"/>
              </a:rPr>
              <a:t>CIDR notation is ::/96. </a:t>
            </a:r>
            <a:endParaRPr/>
          </a:p>
          <a:p>
            <a:pPr indent="0" lvl="0" marL="0" marR="0" rtl="0" algn="l">
              <a:spcBef>
                <a:spcPts val="0"/>
              </a:spcBef>
              <a:spcAft>
                <a:spcPts val="0"/>
              </a:spcAft>
              <a:buNone/>
            </a:pPr>
            <a:r>
              <a:rPr b="1" i="1" lang="en-US" sz="2400" u="none" strike="noStrike">
                <a:solidFill>
                  <a:schemeClr val="dk1"/>
                </a:solidFill>
                <a:latin typeface="Times New Roman"/>
                <a:ea typeface="Times New Roman"/>
                <a:cs typeface="Times New Roman"/>
                <a:sym typeface="Times New Roman"/>
              </a:rPr>
              <a:t>(Ipv6 -&gt; IPv6) </a:t>
            </a:r>
            <a:endParaRPr/>
          </a:p>
        </p:txBody>
      </p:sp>
      <p:pic>
        <p:nvPicPr>
          <p:cNvPr id="4305" name="Google Shape;4305;p91"/>
          <p:cNvPicPr preferRelativeResize="0"/>
          <p:nvPr/>
        </p:nvPicPr>
        <p:blipFill rotWithShape="1">
          <a:blip r:embed="rId5">
            <a:alphaModFix/>
          </a:blip>
          <a:srcRect b="0" l="0" r="0" t="0"/>
          <a:stretch/>
        </p:blipFill>
        <p:spPr>
          <a:xfrm>
            <a:off x="393111" y="4262727"/>
            <a:ext cx="8446089" cy="1037093"/>
          </a:xfrm>
          <a:prstGeom prst="rect">
            <a:avLst/>
          </a:prstGeom>
          <a:noFill/>
          <a:ln>
            <a:noFill/>
          </a:ln>
        </p:spPr>
      </p:pic>
      <p:sp>
        <p:nvSpPr>
          <p:cNvPr id="4306" name="Google Shape;4306;p91"/>
          <p:cNvSpPr txBox="1"/>
          <p:nvPr/>
        </p:nvSpPr>
        <p:spPr>
          <a:xfrm>
            <a:off x="463139" y="5334016"/>
            <a:ext cx="8819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Embedded IPv4 Addresses – </a:t>
            </a:r>
            <a:r>
              <a:rPr b="1" i="0" lang="en-US" sz="2400" u="none" strike="noStrike">
                <a:solidFill>
                  <a:schemeClr val="dk1"/>
                </a:solidFill>
                <a:latin typeface="Times New Roman"/>
                <a:ea typeface="Times New Roman"/>
                <a:cs typeface="Times New Roman"/>
                <a:sym typeface="Times New Roman"/>
              </a:rPr>
              <a:t>Mapped Address. </a:t>
            </a:r>
            <a:endParaRPr/>
          </a:p>
          <a:p>
            <a:pPr indent="0" lvl="0" marL="0" marR="0" rtl="0" algn="l">
              <a:spcBef>
                <a:spcPts val="0"/>
              </a:spcBef>
              <a:spcAft>
                <a:spcPts val="0"/>
              </a:spcAft>
              <a:buNone/>
            </a:pPr>
            <a:r>
              <a:rPr b="1" i="1" lang="en-US" sz="2400" u="none" strike="noStrike">
                <a:solidFill>
                  <a:schemeClr val="dk1"/>
                </a:solidFill>
                <a:latin typeface="Times New Roman"/>
                <a:ea typeface="Times New Roman"/>
                <a:cs typeface="Times New Roman"/>
                <a:sym typeface="Times New Roman"/>
              </a:rPr>
              <a:t>(Ipv6 -&gt; IPv4)</a:t>
            </a:r>
            <a:endParaRPr b="1" i="0" sz="2400" u="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pic>
        <p:nvPicPr>
          <p:cNvPr descr="A close up of a logo&#10;&#10;Description automatically generated" id="4311" name="Google Shape;4311;p92"/>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12" name="Google Shape;4312;p9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13" name="Google Shape;4313;p9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14" name="Google Shape;4314;p9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Assigned and Reserved Blocks</a:t>
            </a:r>
            <a:endParaRPr/>
          </a:p>
        </p:txBody>
      </p:sp>
      <p:pic>
        <p:nvPicPr>
          <p:cNvPr id="4315" name="Google Shape;4315;p92"/>
          <p:cNvPicPr preferRelativeResize="0"/>
          <p:nvPr/>
        </p:nvPicPr>
        <p:blipFill rotWithShape="1">
          <a:blip r:embed="rId4">
            <a:alphaModFix/>
          </a:blip>
          <a:srcRect b="0" l="0" r="0" t="0"/>
          <a:stretch/>
        </p:blipFill>
        <p:spPr>
          <a:xfrm>
            <a:off x="330927" y="2169603"/>
            <a:ext cx="8550447" cy="1324831"/>
          </a:xfrm>
          <a:prstGeom prst="rect">
            <a:avLst/>
          </a:prstGeom>
          <a:noFill/>
          <a:ln>
            <a:noFill/>
          </a:ln>
        </p:spPr>
      </p:pic>
      <p:sp>
        <p:nvSpPr>
          <p:cNvPr id="4316" name="Google Shape;4316;p92"/>
          <p:cNvSpPr txBox="1"/>
          <p:nvPr/>
        </p:nvSpPr>
        <p:spPr>
          <a:xfrm>
            <a:off x="371880" y="3574416"/>
            <a:ext cx="6102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Unique local unicast block</a:t>
            </a:r>
            <a:endParaRPr/>
          </a:p>
        </p:txBody>
      </p:sp>
      <p:sp>
        <p:nvSpPr>
          <p:cNvPr id="4317" name="Google Shape;4317;p92"/>
          <p:cNvSpPr txBox="1"/>
          <p:nvPr/>
        </p:nvSpPr>
        <p:spPr>
          <a:xfrm>
            <a:off x="371880" y="1491279"/>
            <a:ext cx="83000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Private Addressing in IPv6 – Site level &amp; Link level</a:t>
            </a:r>
            <a:endParaRPr/>
          </a:p>
        </p:txBody>
      </p:sp>
      <p:pic>
        <p:nvPicPr>
          <p:cNvPr id="4318" name="Google Shape;4318;p92"/>
          <p:cNvPicPr preferRelativeResize="0"/>
          <p:nvPr/>
        </p:nvPicPr>
        <p:blipFill rotWithShape="1">
          <a:blip r:embed="rId5">
            <a:alphaModFix/>
          </a:blip>
          <a:srcRect b="0" l="0" r="0" t="0"/>
          <a:stretch/>
        </p:blipFill>
        <p:spPr>
          <a:xfrm>
            <a:off x="393112" y="4535198"/>
            <a:ext cx="8534600" cy="1159020"/>
          </a:xfrm>
          <a:prstGeom prst="rect">
            <a:avLst/>
          </a:prstGeom>
          <a:noFill/>
          <a:ln>
            <a:noFill/>
          </a:ln>
        </p:spPr>
      </p:pic>
      <p:sp>
        <p:nvSpPr>
          <p:cNvPr id="4319" name="Google Shape;4319;p92"/>
          <p:cNvSpPr txBox="1"/>
          <p:nvPr/>
        </p:nvSpPr>
        <p:spPr>
          <a:xfrm>
            <a:off x="371876" y="5763427"/>
            <a:ext cx="6102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Link local block</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pic>
        <p:nvPicPr>
          <p:cNvPr descr="A close up of a logo&#10;&#10;Description automatically generated" id="4324" name="Google Shape;4324;p93"/>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25" name="Google Shape;4325;p9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26" name="Google Shape;4326;p9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27" name="Google Shape;4327;p9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Assigned and Reserved Blocks</a:t>
            </a:r>
            <a:endParaRPr/>
          </a:p>
        </p:txBody>
      </p:sp>
      <p:pic>
        <p:nvPicPr>
          <p:cNvPr id="4328" name="Google Shape;4328;p93"/>
          <p:cNvPicPr preferRelativeResize="0"/>
          <p:nvPr/>
        </p:nvPicPr>
        <p:blipFill rotWithShape="1">
          <a:blip r:embed="rId4">
            <a:alphaModFix/>
          </a:blip>
          <a:srcRect b="0" l="0" r="0" t="0"/>
          <a:stretch/>
        </p:blipFill>
        <p:spPr>
          <a:xfrm>
            <a:off x="371880" y="1615353"/>
            <a:ext cx="9829800" cy="2047875"/>
          </a:xfrm>
          <a:prstGeom prst="rect">
            <a:avLst/>
          </a:prstGeom>
          <a:noFill/>
          <a:ln>
            <a:noFill/>
          </a:ln>
        </p:spPr>
      </p:pic>
      <p:sp>
        <p:nvSpPr>
          <p:cNvPr id="4329" name="Google Shape;4329;p93"/>
          <p:cNvSpPr txBox="1"/>
          <p:nvPr/>
        </p:nvSpPr>
        <p:spPr>
          <a:xfrm>
            <a:off x="515621" y="3731289"/>
            <a:ext cx="95423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Multicast address </a:t>
            </a:r>
            <a:r>
              <a:rPr b="1" i="0" lang="en-US" sz="2400" u="none" strike="noStrike">
                <a:solidFill>
                  <a:schemeClr val="dk1"/>
                </a:solidFill>
                <a:latin typeface="Times New Roman"/>
                <a:ea typeface="Times New Roman"/>
                <a:cs typeface="Times New Roman"/>
                <a:sym typeface="Times New Roman"/>
              </a:rPr>
              <a:t>- used to define a group of hosts instead of just one.</a:t>
            </a:r>
            <a:endParaRPr b="1" i="0" sz="2400" u="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3" name="Shape 4333"/>
        <p:cNvGrpSpPr/>
        <p:nvPr/>
      </p:nvGrpSpPr>
      <p:grpSpPr>
        <a:xfrm>
          <a:off x="0" y="0"/>
          <a:ext cx="0" cy="0"/>
          <a:chOff x="0" y="0"/>
          <a:chExt cx="0" cy="0"/>
        </a:xfrm>
      </p:grpSpPr>
      <p:pic>
        <p:nvPicPr>
          <p:cNvPr descr="A close up of a logo&#10;&#10;Description automatically generated" id="4334" name="Google Shape;4334;p94"/>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35" name="Google Shape;4335;p9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36" name="Google Shape;4336;p9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37" name="Google Shape;4337;p9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sp>
        <p:nvSpPr>
          <p:cNvPr id="4338" name="Google Shape;4338;p94"/>
          <p:cNvSpPr txBox="1"/>
          <p:nvPr/>
        </p:nvSpPr>
        <p:spPr>
          <a:xfrm>
            <a:off x="393111" y="1513221"/>
            <a:ext cx="9235798" cy="4154984"/>
          </a:xfrm>
          <a:prstGeom prst="rect">
            <a:avLst/>
          </a:prstGeom>
          <a:noFill/>
          <a:ln>
            <a:noFill/>
          </a:ln>
        </p:spPr>
        <p:txBody>
          <a:bodyPr anchorCtr="0" anchor="t" bIns="45700" lIns="91425" spcFirstLastPara="1" rIns="91425" wrap="square" tIns="45700">
            <a:spAutoFit/>
          </a:bodyPr>
          <a:lstStyle/>
          <a:p>
            <a:pPr indent="-341313" lvl="0" marL="471488" marR="0" rtl="0" algn="l">
              <a:spcBef>
                <a:spcPts val="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Used for unicast (one-to-one) communication between two hosts in the Internet.</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CIDR notation for the block is </a:t>
            </a:r>
            <a:r>
              <a:rPr b="1" lang="en-US" sz="2400">
                <a:solidFill>
                  <a:srgbClr val="FF0000"/>
                </a:solidFill>
                <a:latin typeface="Calibri"/>
                <a:ea typeface="Calibri"/>
                <a:cs typeface="Calibri"/>
                <a:sym typeface="Calibri"/>
              </a:rPr>
              <a:t>2000::/3 </a:t>
            </a:r>
            <a:r>
              <a:rPr lang="en-US" sz="2400">
                <a:solidFill>
                  <a:srgbClr val="000000"/>
                </a:solidFill>
                <a:latin typeface="Calibri"/>
                <a:ea typeface="Calibri"/>
                <a:cs typeface="Calibri"/>
                <a:sym typeface="Calibri"/>
              </a:rPr>
              <a:t>- three leftmost bits are the same for all addresses (001).</a:t>
            </a:r>
            <a:endParaRPr/>
          </a:p>
          <a:p>
            <a:pPr indent="-341313" lvl="0" marL="471488" marR="0" rtl="0" algn="l">
              <a:spcBef>
                <a:spcPts val="600"/>
              </a:spcBef>
              <a:spcAft>
                <a:spcPts val="0"/>
              </a:spcAft>
              <a:buClr>
                <a:srgbClr val="0000A3"/>
              </a:buClr>
              <a:buSzPts val="2400"/>
              <a:buFont typeface="Noto Sans Symbols"/>
              <a:buChar char="▪"/>
            </a:pPr>
            <a:r>
              <a:rPr lang="en-US" sz="2400">
                <a:solidFill>
                  <a:srgbClr val="000000"/>
                </a:solidFill>
                <a:latin typeface="Calibri"/>
                <a:ea typeface="Calibri"/>
                <a:cs typeface="Calibri"/>
                <a:sym typeface="Calibri"/>
              </a:rPr>
              <a:t>Three Levels of Hierarchy:</a:t>
            </a:r>
            <a:endParaRPr/>
          </a:p>
          <a:p>
            <a:pPr indent="-341313" lvl="1" marL="928688" marR="0" rtl="0" algn="l">
              <a:spcBef>
                <a:spcPts val="600"/>
              </a:spcBef>
              <a:spcAft>
                <a:spcPts val="0"/>
              </a:spcAft>
              <a:buClr>
                <a:srgbClr val="0000A3"/>
              </a:buClr>
              <a:buSzPts val="2200"/>
              <a:buFont typeface="Noto Sans Symbols"/>
              <a:buChar char="▪"/>
            </a:pPr>
            <a:r>
              <a:rPr b="0" i="0" lang="en-US" sz="2200" u="none" cap="none" strike="noStrike">
                <a:solidFill>
                  <a:srgbClr val="000000"/>
                </a:solidFill>
                <a:latin typeface="Calibri"/>
                <a:ea typeface="Calibri"/>
                <a:cs typeface="Calibri"/>
                <a:sym typeface="Calibri"/>
              </a:rPr>
              <a:t>Global Routing Prefix</a:t>
            </a:r>
            <a:endParaRPr/>
          </a:p>
          <a:p>
            <a:pPr indent="-341313" lvl="1" marL="928688" marR="0" rtl="0" algn="l">
              <a:spcBef>
                <a:spcPts val="600"/>
              </a:spcBef>
              <a:spcAft>
                <a:spcPts val="0"/>
              </a:spcAft>
              <a:buClr>
                <a:srgbClr val="0000A3"/>
              </a:buClr>
              <a:buSzPts val="2200"/>
              <a:buFont typeface="Noto Sans Symbols"/>
              <a:buChar char="▪"/>
            </a:pPr>
            <a:r>
              <a:rPr b="0" i="0" lang="en-US" sz="2200" u="none" cap="none" strike="noStrike">
                <a:solidFill>
                  <a:srgbClr val="000000"/>
                </a:solidFill>
                <a:latin typeface="Calibri"/>
                <a:ea typeface="Calibri"/>
                <a:cs typeface="Calibri"/>
                <a:sym typeface="Calibri"/>
              </a:rPr>
              <a:t>Subnet identifier</a:t>
            </a:r>
            <a:endParaRPr/>
          </a:p>
          <a:p>
            <a:pPr indent="-341313" lvl="1" marL="928688" marR="0" rtl="0" algn="l">
              <a:spcBef>
                <a:spcPts val="600"/>
              </a:spcBef>
              <a:spcAft>
                <a:spcPts val="0"/>
              </a:spcAft>
              <a:buClr>
                <a:srgbClr val="0000A3"/>
              </a:buClr>
              <a:buSzPts val="2200"/>
              <a:buFont typeface="Noto Sans Symbols"/>
              <a:buChar char="▪"/>
            </a:pPr>
            <a:r>
              <a:rPr b="0" i="0" lang="en-US" sz="2200" u="none" cap="none" strike="noStrike">
                <a:solidFill>
                  <a:srgbClr val="000000"/>
                </a:solidFill>
                <a:latin typeface="Calibri"/>
                <a:ea typeface="Calibri"/>
                <a:cs typeface="Calibri"/>
                <a:sym typeface="Calibri"/>
              </a:rPr>
              <a:t>Interface identifier</a:t>
            </a:r>
            <a:endParaRPr/>
          </a:p>
          <a:p>
            <a:pPr indent="-188912" lvl="0" marL="471488" marR="0" rtl="0" algn="l">
              <a:spcBef>
                <a:spcPts val="600"/>
              </a:spcBef>
              <a:spcAft>
                <a:spcPts val="0"/>
              </a:spcAft>
              <a:buClr>
                <a:srgbClr val="0000A3"/>
              </a:buClr>
              <a:buSzPts val="2400"/>
              <a:buFont typeface="Noto Sans Symbols"/>
              <a:buNone/>
            </a:pPr>
            <a:r>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39" name="Google Shape;4339;p94"/>
          <p:cNvPicPr preferRelativeResize="0"/>
          <p:nvPr/>
        </p:nvPicPr>
        <p:blipFill rotWithShape="1">
          <a:blip r:embed="rId4">
            <a:alphaModFix/>
          </a:blip>
          <a:srcRect b="0" l="0" r="0" t="0"/>
          <a:stretch/>
        </p:blipFill>
        <p:spPr>
          <a:xfrm>
            <a:off x="3957215" y="3765338"/>
            <a:ext cx="8238040" cy="898992"/>
          </a:xfrm>
          <a:prstGeom prst="rect">
            <a:avLst/>
          </a:prstGeom>
          <a:noFill/>
          <a:ln>
            <a:noFill/>
          </a:ln>
        </p:spPr>
      </p:pic>
      <p:sp>
        <p:nvSpPr>
          <p:cNvPr id="4340" name="Google Shape;4340;p94"/>
          <p:cNvSpPr txBox="1"/>
          <p:nvPr/>
        </p:nvSpPr>
        <p:spPr>
          <a:xfrm>
            <a:off x="5695963" y="3303673"/>
            <a:ext cx="6102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Global unicast address</a:t>
            </a:r>
            <a:endParaRPr/>
          </a:p>
        </p:txBody>
      </p:sp>
      <p:pic>
        <p:nvPicPr>
          <p:cNvPr id="4341" name="Google Shape;4341;p94"/>
          <p:cNvPicPr preferRelativeResize="0"/>
          <p:nvPr/>
        </p:nvPicPr>
        <p:blipFill rotWithShape="1">
          <a:blip r:embed="rId5">
            <a:alphaModFix/>
          </a:blip>
          <a:srcRect b="0" l="0" r="0" t="0"/>
          <a:stretch/>
        </p:blipFill>
        <p:spPr>
          <a:xfrm>
            <a:off x="629083" y="5063988"/>
            <a:ext cx="8057718" cy="1377698"/>
          </a:xfrm>
          <a:prstGeom prst="rect">
            <a:avLst/>
          </a:prstGeom>
          <a:noFill/>
          <a:ln>
            <a:noFill/>
          </a:ln>
        </p:spPr>
      </p:pic>
      <p:sp>
        <p:nvSpPr>
          <p:cNvPr id="4342" name="Google Shape;4342;p94"/>
          <p:cNvSpPr txBox="1"/>
          <p:nvPr/>
        </p:nvSpPr>
        <p:spPr>
          <a:xfrm>
            <a:off x="8922773" y="5245005"/>
            <a:ext cx="304358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u="none" strike="noStrike">
                <a:solidFill>
                  <a:srgbClr val="FF0000"/>
                </a:solidFill>
                <a:latin typeface="Times New Roman"/>
                <a:ea typeface="Times New Roman"/>
                <a:cs typeface="Times New Roman"/>
                <a:sym typeface="Times New Roman"/>
              </a:rPr>
              <a:t>Recommended Length of Different Parts in Unicast Addressing</a:t>
            </a:r>
            <a:endParaRPr b="1" i="1" sz="2000" u="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6" name="Shape 4346"/>
        <p:cNvGrpSpPr/>
        <p:nvPr/>
      </p:nvGrpSpPr>
      <p:grpSpPr>
        <a:xfrm>
          <a:off x="0" y="0"/>
          <a:ext cx="0" cy="0"/>
          <a:chOff x="0" y="0"/>
          <a:chExt cx="0" cy="0"/>
        </a:xfrm>
      </p:grpSpPr>
      <p:pic>
        <p:nvPicPr>
          <p:cNvPr descr="A close up of a logo&#10;&#10;Description automatically generated" id="4347" name="Google Shape;4347;p95"/>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48" name="Google Shape;4348;p9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49" name="Google Shape;4349;p9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50" name="Google Shape;4350;p9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sp>
        <p:nvSpPr>
          <p:cNvPr id="4351" name="Google Shape;4351;p95"/>
          <p:cNvSpPr txBox="1"/>
          <p:nvPr/>
        </p:nvSpPr>
        <p:spPr>
          <a:xfrm>
            <a:off x="279780" y="1637912"/>
            <a:ext cx="9252147" cy="4601260"/>
          </a:xfrm>
          <a:prstGeom prst="rect">
            <a:avLst/>
          </a:prstGeom>
          <a:noFill/>
          <a:ln>
            <a:noFill/>
          </a:ln>
        </p:spPr>
        <p:txBody>
          <a:bodyPr anchorCtr="0" anchor="t" bIns="45700" lIns="91425" spcFirstLastPara="1" rIns="91425" wrap="square" tIns="45700">
            <a:spAutoFit/>
          </a:bodyPr>
          <a:lstStyle/>
          <a:p>
            <a:pPr indent="-341313" lvl="1" marL="471488" marR="0" rtl="0" algn="l">
              <a:spcBef>
                <a:spcPts val="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Global Routing Prefix </a:t>
            </a:r>
            <a:r>
              <a:rPr b="0" i="0" lang="en-US" sz="2400" u="none" cap="none" strike="noStrike">
                <a:solidFill>
                  <a:srgbClr val="000000"/>
                </a:solidFill>
                <a:latin typeface="Calibri"/>
                <a:ea typeface="Calibri"/>
                <a:cs typeface="Calibri"/>
                <a:sym typeface="Calibri"/>
              </a:rPr>
              <a:t>–&gt; 3 bits (001) + 45 bits  = 2</a:t>
            </a:r>
            <a:r>
              <a:rPr b="0" baseline="30000" i="0" lang="en-US" sz="2400" u="none" cap="none" strike="noStrike">
                <a:solidFill>
                  <a:srgbClr val="000000"/>
                </a:solidFill>
                <a:latin typeface="Calibri"/>
                <a:ea typeface="Calibri"/>
                <a:cs typeface="Calibri"/>
                <a:sym typeface="Calibri"/>
              </a:rPr>
              <a:t>45</a:t>
            </a:r>
            <a:r>
              <a:rPr b="0" i="0" lang="en-US" sz="2400" u="none" cap="none" strike="noStrike">
                <a:solidFill>
                  <a:srgbClr val="000000"/>
                </a:solidFill>
                <a:latin typeface="Calibri"/>
                <a:ea typeface="Calibri"/>
                <a:cs typeface="Calibri"/>
                <a:sym typeface="Calibri"/>
              </a:rPr>
              <a:t> sites (ISP/private org) </a:t>
            </a:r>
            <a:endParaRPr/>
          </a:p>
          <a:p>
            <a:pPr indent="-341313" lvl="1" marL="471488" marR="0" rtl="0" algn="l">
              <a:spcBef>
                <a:spcPts val="60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Subnet identifier </a:t>
            </a:r>
            <a:r>
              <a:rPr b="0" i="0" lang="en-US" sz="2400" u="none" cap="none" strike="noStrike">
                <a:solidFill>
                  <a:srgbClr val="000000"/>
                </a:solidFill>
                <a:latin typeface="Calibri"/>
                <a:ea typeface="Calibri"/>
                <a:cs typeface="Calibri"/>
                <a:sym typeface="Calibri"/>
              </a:rPr>
              <a:t>–&gt; 2</a:t>
            </a:r>
            <a:r>
              <a:rPr b="0" baseline="30000" i="0" lang="en-US" sz="2400" u="none" cap="none" strike="noStrike">
                <a:solidFill>
                  <a:srgbClr val="000000"/>
                </a:solidFill>
                <a:latin typeface="Calibri"/>
                <a:ea typeface="Calibri"/>
                <a:cs typeface="Calibri"/>
                <a:sym typeface="Calibri"/>
              </a:rPr>
              <a:t>16</a:t>
            </a:r>
            <a:r>
              <a:rPr b="0" i="0" lang="en-US" sz="2400" u="none" cap="none" strike="noStrike">
                <a:solidFill>
                  <a:srgbClr val="000000"/>
                </a:solidFill>
                <a:latin typeface="Calibri"/>
                <a:ea typeface="Calibri"/>
                <a:cs typeface="Calibri"/>
                <a:sym typeface="Calibri"/>
              </a:rPr>
              <a:t> = 6553 subnets</a:t>
            </a:r>
            <a:endParaRPr/>
          </a:p>
          <a:p>
            <a:pPr indent="-341313" lvl="1" marL="471488" marR="0" rtl="0" algn="l">
              <a:spcBef>
                <a:spcPts val="600"/>
              </a:spcBef>
              <a:spcAft>
                <a:spcPts val="0"/>
              </a:spcAft>
              <a:buClr>
                <a:srgbClr val="0000A3"/>
              </a:buClr>
              <a:buSzPts val="2400"/>
              <a:buFont typeface="Noto Sans Symbols"/>
              <a:buChar char="▪"/>
            </a:pPr>
            <a:r>
              <a:rPr b="1" i="0" lang="en-US" sz="2400" u="none" cap="none" strike="noStrike">
                <a:solidFill>
                  <a:srgbClr val="000000"/>
                </a:solidFill>
                <a:latin typeface="Calibri"/>
                <a:ea typeface="Calibri"/>
                <a:cs typeface="Calibri"/>
                <a:sym typeface="Calibri"/>
              </a:rPr>
              <a:t>Interface identifier </a:t>
            </a:r>
            <a:r>
              <a:rPr b="0" i="0" lang="en-US" sz="2400" u="none" cap="none" strike="noStrike">
                <a:solidFill>
                  <a:srgbClr val="000000"/>
                </a:solidFill>
                <a:latin typeface="Calibri"/>
                <a:ea typeface="Calibri"/>
                <a:cs typeface="Calibri"/>
                <a:sym typeface="Calibri"/>
              </a:rPr>
              <a:t>–&gt; similar to Host ID in IPv4 (IP level &amp; physical level are different), </a:t>
            </a:r>
            <a:endParaRPr b="0" i="0" sz="2400" u="none" cap="none" strike="noStrike">
              <a:solidFill>
                <a:srgbClr val="000000"/>
              </a:solidFill>
              <a:latin typeface="Calibri"/>
              <a:ea typeface="Calibri"/>
              <a:cs typeface="Calibri"/>
              <a:sym typeface="Calibri"/>
            </a:endParaRPr>
          </a:p>
          <a:p>
            <a:pPr indent="-341313" lvl="2" marL="9286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Physical address is 48 bits while the hostid is less than 32 bits</a:t>
            </a:r>
            <a:endParaRPr b="0" i="0" sz="2400" u="none" cap="none" strike="noStrike">
              <a:solidFill>
                <a:srgbClr val="000000"/>
              </a:solidFill>
              <a:latin typeface="Calibri"/>
              <a:ea typeface="Calibri"/>
              <a:cs typeface="Calibri"/>
              <a:sym typeface="Calibri"/>
            </a:endParaRPr>
          </a:p>
          <a:p>
            <a:pPr indent="-341313" lvl="2" marL="9286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Embed physical address (&lt;64 bits) into Interface ID – whole/part</a:t>
            </a:r>
            <a:endParaRPr/>
          </a:p>
          <a:p>
            <a:pPr indent="-341313" lvl="2" marL="9286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Two physical addressing scheme :</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64-bit extended unique identifier (EUI-64) defined by IEEE &amp;</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48-bit physical address defined by Ethernet.</a:t>
            </a:r>
            <a:endParaRPr b="0" i="0" sz="24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5" name="Shape 4355"/>
        <p:cNvGrpSpPr/>
        <p:nvPr/>
      </p:nvGrpSpPr>
      <p:grpSpPr>
        <a:xfrm>
          <a:off x="0" y="0"/>
          <a:ext cx="0" cy="0"/>
          <a:chOff x="0" y="0"/>
          <a:chExt cx="0" cy="0"/>
        </a:xfrm>
      </p:grpSpPr>
      <p:pic>
        <p:nvPicPr>
          <p:cNvPr descr="A close up of a logo&#10;&#10;Description automatically generated" id="4356" name="Google Shape;4356;p96"/>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57" name="Google Shape;4357;p9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58" name="Google Shape;4358;p9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59" name="Google Shape;4359;p9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pic>
        <p:nvPicPr>
          <p:cNvPr id="4360" name="Google Shape;4360;p96"/>
          <p:cNvPicPr preferRelativeResize="0"/>
          <p:nvPr/>
        </p:nvPicPr>
        <p:blipFill rotWithShape="1">
          <a:blip r:embed="rId4">
            <a:alphaModFix/>
          </a:blip>
          <a:srcRect b="0" l="0" r="0" t="0"/>
          <a:stretch/>
        </p:blipFill>
        <p:spPr>
          <a:xfrm>
            <a:off x="241156" y="1625311"/>
            <a:ext cx="9069099" cy="1587315"/>
          </a:xfrm>
          <a:prstGeom prst="rect">
            <a:avLst/>
          </a:prstGeom>
          <a:noFill/>
          <a:ln>
            <a:noFill/>
          </a:ln>
        </p:spPr>
      </p:pic>
      <p:sp>
        <p:nvSpPr>
          <p:cNvPr id="4361" name="Google Shape;4361;p96"/>
          <p:cNvSpPr txBox="1"/>
          <p:nvPr/>
        </p:nvSpPr>
        <p:spPr>
          <a:xfrm>
            <a:off x="1527463" y="3247226"/>
            <a:ext cx="6102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Mapping for EUI-64</a:t>
            </a:r>
            <a:endParaRPr/>
          </a:p>
        </p:txBody>
      </p:sp>
      <p:pic>
        <p:nvPicPr>
          <p:cNvPr id="4362" name="Google Shape;4362;p96"/>
          <p:cNvPicPr preferRelativeResize="0"/>
          <p:nvPr/>
        </p:nvPicPr>
        <p:blipFill rotWithShape="1">
          <a:blip r:embed="rId5">
            <a:alphaModFix/>
          </a:blip>
          <a:srcRect b="0" l="0" r="0" t="0"/>
          <a:stretch/>
        </p:blipFill>
        <p:spPr>
          <a:xfrm>
            <a:off x="241156" y="4328573"/>
            <a:ext cx="9581717" cy="1705836"/>
          </a:xfrm>
          <a:prstGeom prst="rect">
            <a:avLst/>
          </a:prstGeom>
          <a:noFill/>
          <a:ln>
            <a:noFill/>
          </a:ln>
        </p:spPr>
      </p:pic>
      <p:sp>
        <p:nvSpPr>
          <p:cNvPr id="4363" name="Google Shape;4363;p96"/>
          <p:cNvSpPr txBox="1"/>
          <p:nvPr/>
        </p:nvSpPr>
        <p:spPr>
          <a:xfrm>
            <a:off x="1527463" y="6127671"/>
            <a:ext cx="61029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FF0000"/>
                </a:solidFill>
                <a:latin typeface="Times New Roman"/>
                <a:ea typeface="Times New Roman"/>
                <a:cs typeface="Times New Roman"/>
                <a:sym typeface="Times New Roman"/>
              </a:rPr>
              <a:t>Mapping for Ethernet MAC (48 bits)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7" name="Shape 4367"/>
        <p:cNvGrpSpPr/>
        <p:nvPr/>
      </p:nvGrpSpPr>
      <p:grpSpPr>
        <a:xfrm>
          <a:off x="0" y="0"/>
          <a:ext cx="0" cy="0"/>
          <a:chOff x="0" y="0"/>
          <a:chExt cx="0" cy="0"/>
        </a:xfrm>
      </p:grpSpPr>
      <p:pic>
        <p:nvPicPr>
          <p:cNvPr descr="A close up of a logo&#10;&#10;Description automatically generated" id="4368" name="Google Shape;4368;p97"/>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69" name="Google Shape;4369;p9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70" name="Google Shape;4370;p9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71" name="Google Shape;4371;p9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sp>
        <p:nvSpPr>
          <p:cNvPr id="4372" name="Google Shape;4372;p97"/>
          <p:cNvSpPr txBox="1"/>
          <p:nvPr/>
        </p:nvSpPr>
        <p:spPr>
          <a:xfrm>
            <a:off x="267736" y="1517651"/>
            <a:ext cx="10802045" cy="246221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Calibri"/>
              <a:buAutoNum type="arabicPeriod"/>
            </a:pPr>
            <a:r>
              <a:rPr b="1" lang="en-US" sz="2400">
                <a:solidFill>
                  <a:schemeClr val="dk1"/>
                </a:solidFill>
                <a:latin typeface="Calibri"/>
                <a:ea typeface="Calibri"/>
                <a:cs typeface="Calibri"/>
                <a:sym typeface="Calibri"/>
              </a:rPr>
              <a:t>Find the interface identifier if the physical address in the EUI is </a:t>
            </a:r>
            <a:endParaRPr/>
          </a:p>
          <a:p>
            <a:pPr indent="0" lvl="0" marL="0" marR="0" rtl="0" algn="just">
              <a:spcBef>
                <a:spcPts val="600"/>
              </a:spcBef>
              <a:spcAft>
                <a:spcPts val="0"/>
              </a:spcAft>
              <a:buNone/>
            </a:pPr>
            <a:r>
              <a:rPr b="1" lang="en-US" sz="2400">
                <a:solidFill>
                  <a:schemeClr val="folHlink"/>
                </a:solidFill>
                <a:latin typeface="Calibri"/>
                <a:ea typeface="Calibri"/>
                <a:cs typeface="Calibri"/>
                <a:sym typeface="Calibri"/>
              </a:rPr>
              <a:t>(F5-A9-23-EF-07-14-7A-D2)</a:t>
            </a:r>
            <a:r>
              <a:rPr b="1" baseline="-25000" lang="en-US" sz="2400">
                <a:solidFill>
                  <a:schemeClr val="folHlink"/>
                </a:solidFill>
                <a:latin typeface="Calibri"/>
                <a:ea typeface="Calibri"/>
                <a:cs typeface="Calibri"/>
                <a:sym typeface="Calibri"/>
              </a:rPr>
              <a:t>16</a:t>
            </a:r>
            <a:r>
              <a:rPr b="1" lang="en-US" sz="2400">
                <a:solidFill>
                  <a:schemeClr val="dk1"/>
                </a:solidFill>
                <a:latin typeface="Calibri"/>
                <a:ea typeface="Calibri"/>
                <a:cs typeface="Calibri"/>
                <a:sym typeface="Calibri"/>
              </a:rPr>
              <a:t> using the format we defined for Ethernet addresses.</a:t>
            </a:r>
            <a:endParaRPr/>
          </a:p>
          <a:p>
            <a:pPr indent="0" lvl="0" marL="0" marR="0" rtl="0" algn="just">
              <a:spcBef>
                <a:spcPts val="600"/>
              </a:spcBef>
              <a:spcAft>
                <a:spcPts val="0"/>
              </a:spcAft>
              <a:buNone/>
            </a:pPr>
            <a:r>
              <a:rPr b="1" i="1" lang="en-US" sz="2400">
                <a:solidFill>
                  <a:schemeClr val="hlink"/>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We only need to change the seventh bit of the first octet from 0 to 1 and change the format to colon hex notation. </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The result is </a:t>
            </a:r>
            <a:r>
              <a:rPr b="0" lang="en-US" sz="2400">
                <a:solidFill>
                  <a:schemeClr val="folHlink"/>
                </a:solidFill>
                <a:latin typeface="Calibri"/>
                <a:ea typeface="Calibri"/>
                <a:cs typeface="Calibri"/>
                <a:sym typeface="Calibri"/>
              </a:rPr>
              <a:t>F7A9:23EF:0714:7AD2</a:t>
            </a:r>
            <a:r>
              <a:rPr b="0" lang="en-US" sz="2400">
                <a:solidFill>
                  <a:schemeClr val="dk1"/>
                </a:solidFill>
                <a:latin typeface="Calibri"/>
                <a:ea typeface="Calibri"/>
                <a:cs typeface="Calibri"/>
                <a:sym typeface="Calibri"/>
              </a:rPr>
              <a:t>.</a:t>
            </a:r>
            <a:endParaRPr/>
          </a:p>
        </p:txBody>
      </p:sp>
      <p:sp>
        <p:nvSpPr>
          <p:cNvPr id="4373" name="Google Shape;4373;p97"/>
          <p:cNvSpPr txBox="1"/>
          <p:nvPr/>
        </p:nvSpPr>
        <p:spPr>
          <a:xfrm>
            <a:off x="270553" y="4179708"/>
            <a:ext cx="10799228"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2. Find the interface identifier if the Ethernet physical address is </a:t>
            </a:r>
            <a:endParaRPr/>
          </a:p>
          <a:p>
            <a:pPr indent="0" lvl="0" marL="0" marR="0" rtl="0" algn="just">
              <a:spcBef>
                <a:spcPts val="600"/>
              </a:spcBef>
              <a:spcAft>
                <a:spcPts val="0"/>
              </a:spcAft>
              <a:buNone/>
            </a:pPr>
            <a:r>
              <a:rPr b="1" lang="en-US" sz="2400">
                <a:solidFill>
                  <a:schemeClr val="folHlink"/>
                </a:solidFill>
                <a:latin typeface="Calibri"/>
                <a:ea typeface="Calibri"/>
                <a:cs typeface="Calibri"/>
                <a:sym typeface="Calibri"/>
              </a:rPr>
              <a:t>(F5-A9-23-14-7A-D2)</a:t>
            </a:r>
            <a:r>
              <a:rPr b="1" baseline="-25000" lang="en-US" sz="2400">
                <a:solidFill>
                  <a:schemeClr val="folHlink"/>
                </a:solidFill>
                <a:latin typeface="Calibri"/>
                <a:ea typeface="Calibri"/>
                <a:cs typeface="Calibri"/>
                <a:sym typeface="Calibri"/>
              </a:rPr>
              <a:t>16</a:t>
            </a:r>
            <a:r>
              <a:rPr b="1" lang="en-US" sz="2400">
                <a:solidFill>
                  <a:schemeClr val="dk1"/>
                </a:solidFill>
                <a:latin typeface="Calibri"/>
                <a:ea typeface="Calibri"/>
                <a:cs typeface="Calibri"/>
                <a:sym typeface="Calibri"/>
              </a:rPr>
              <a:t> using the format we defined for Ethernet addresses.</a:t>
            </a:r>
            <a:endParaRPr/>
          </a:p>
          <a:p>
            <a:pPr indent="0" lvl="0" marL="0" marR="0" rtl="0" algn="just">
              <a:spcBef>
                <a:spcPts val="600"/>
              </a:spcBef>
              <a:spcAft>
                <a:spcPts val="0"/>
              </a:spcAft>
              <a:buNone/>
            </a:pPr>
            <a:r>
              <a:rPr b="1" i="1" lang="en-US" sz="2400">
                <a:solidFill>
                  <a:schemeClr val="hlink"/>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We only need to change the seventh bit of the first octet from 0 to 1, insert two octet FFFE16 and change the format to colon hex notation. </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The result is </a:t>
            </a:r>
            <a:r>
              <a:rPr b="0" lang="en-US" sz="2400">
                <a:solidFill>
                  <a:schemeClr val="folHlink"/>
                </a:solidFill>
                <a:latin typeface="Calibri"/>
                <a:ea typeface="Calibri"/>
                <a:cs typeface="Calibri"/>
                <a:sym typeface="Calibri"/>
              </a:rPr>
              <a:t>F7A9:23FF:FE14:7AD2</a:t>
            </a:r>
            <a:r>
              <a:rPr b="0" lang="en-US" sz="2400">
                <a:solidFill>
                  <a:schemeClr val="dk1"/>
                </a:solidFill>
                <a:latin typeface="Calibri"/>
                <a:ea typeface="Calibri"/>
                <a:cs typeface="Calibri"/>
                <a:sym typeface="Calibri"/>
              </a:rPr>
              <a:t> in colon hex.</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7" name="Shape 4377"/>
        <p:cNvGrpSpPr/>
        <p:nvPr/>
      </p:nvGrpSpPr>
      <p:grpSpPr>
        <a:xfrm>
          <a:off x="0" y="0"/>
          <a:ext cx="0" cy="0"/>
          <a:chOff x="0" y="0"/>
          <a:chExt cx="0" cy="0"/>
        </a:xfrm>
      </p:grpSpPr>
      <p:pic>
        <p:nvPicPr>
          <p:cNvPr descr="A close up of a logo&#10;&#10;Description automatically generated" id="4378" name="Google Shape;4378;p98"/>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79" name="Google Shape;4379;p9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80" name="Google Shape;4380;p9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81" name="Google Shape;4381;p9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Global Unicast Addresses</a:t>
            </a:r>
            <a:endParaRPr/>
          </a:p>
        </p:txBody>
      </p:sp>
      <p:sp>
        <p:nvSpPr>
          <p:cNvPr id="4382" name="Google Shape;4382;p98"/>
          <p:cNvSpPr txBox="1"/>
          <p:nvPr/>
        </p:nvSpPr>
        <p:spPr>
          <a:xfrm>
            <a:off x="185086" y="1420667"/>
            <a:ext cx="10746150" cy="238526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An organization is assigned the block 2000:1456:2474/48. What is the CIDR notation for the blocks in the first and second subnets in this organization?</a:t>
            </a:r>
            <a:endParaRPr/>
          </a:p>
          <a:p>
            <a:pPr indent="0" lvl="0" marL="0" marR="0" rtl="0" algn="just">
              <a:spcBef>
                <a:spcPts val="600"/>
              </a:spcBef>
              <a:spcAft>
                <a:spcPts val="0"/>
              </a:spcAft>
              <a:buNone/>
            </a:pPr>
            <a:r>
              <a:rPr b="1" i="1" lang="en-US" sz="2400">
                <a:solidFill>
                  <a:schemeClr val="hlink"/>
                </a:solidFill>
                <a:latin typeface="Calibri"/>
                <a:ea typeface="Calibri"/>
                <a:cs typeface="Calibri"/>
                <a:sym typeface="Calibri"/>
              </a:rPr>
              <a:t>Solution</a:t>
            </a:r>
            <a:endParaRPr/>
          </a:p>
          <a:p>
            <a:pPr indent="0" lvl="0" marL="0" marR="0" rtl="0" algn="just">
              <a:spcBef>
                <a:spcPts val="0"/>
              </a:spcBef>
              <a:spcAft>
                <a:spcPts val="0"/>
              </a:spcAft>
              <a:buNone/>
            </a:pPr>
            <a:r>
              <a:rPr b="0" lang="en-US" sz="2400">
                <a:solidFill>
                  <a:schemeClr val="dk1"/>
                </a:solidFill>
                <a:latin typeface="Calibri"/>
                <a:ea typeface="Calibri"/>
                <a:cs typeface="Calibri"/>
                <a:sym typeface="Calibri"/>
              </a:rPr>
              <a:t>Theoretically, the first and second subnets should use the block with subnet identifier 0001</a:t>
            </a:r>
            <a:r>
              <a:rPr b="0" baseline="-25000" lang="en-US" sz="2400">
                <a:solidFill>
                  <a:schemeClr val="dk1"/>
                </a:solidFill>
                <a:latin typeface="Calibri"/>
                <a:ea typeface="Calibri"/>
                <a:cs typeface="Calibri"/>
                <a:sym typeface="Calibri"/>
              </a:rPr>
              <a:t>16  </a:t>
            </a:r>
            <a:r>
              <a:rPr b="0" lang="en-US" sz="2400">
                <a:solidFill>
                  <a:schemeClr val="dk1"/>
                </a:solidFill>
                <a:latin typeface="Calibri"/>
                <a:ea typeface="Calibri"/>
                <a:cs typeface="Calibri"/>
                <a:sym typeface="Calibri"/>
              </a:rPr>
              <a:t>and 0002</a:t>
            </a:r>
            <a:r>
              <a:rPr b="0" baseline="-25000" lang="en-US" sz="2400">
                <a:solidFill>
                  <a:schemeClr val="dk1"/>
                </a:solidFill>
                <a:latin typeface="Calibri"/>
                <a:ea typeface="Calibri"/>
                <a:cs typeface="Calibri"/>
                <a:sym typeface="Calibri"/>
              </a:rPr>
              <a:t>16</a:t>
            </a:r>
            <a:r>
              <a:rPr b="0" lang="en-US" sz="2400">
                <a:solidFill>
                  <a:schemeClr val="dk1"/>
                </a:solidFill>
                <a:latin typeface="Calibri"/>
                <a:ea typeface="Calibri"/>
                <a:cs typeface="Calibri"/>
                <a:sym typeface="Calibri"/>
              </a:rPr>
              <a:t>. This means that the blocks are</a:t>
            </a:r>
            <a:endParaRPr/>
          </a:p>
          <a:p>
            <a:pPr indent="0" lvl="0" marL="0" marR="0" rtl="0" algn="just">
              <a:spcBef>
                <a:spcPts val="0"/>
              </a:spcBef>
              <a:spcAft>
                <a:spcPts val="0"/>
              </a:spcAft>
              <a:buNone/>
            </a:pPr>
            <a:r>
              <a:rPr b="0" lang="en-US" sz="2400">
                <a:solidFill>
                  <a:schemeClr val="folHlink"/>
                </a:solidFill>
                <a:latin typeface="Calibri"/>
                <a:ea typeface="Calibri"/>
                <a:cs typeface="Calibri"/>
                <a:sym typeface="Calibri"/>
              </a:rPr>
              <a:t>2000:1456:2474:</a:t>
            </a:r>
            <a:r>
              <a:rPr b="0" lang="en-US" sz="2400">
                <a:solidFill>
                  <a:srgbClr val="FF0000"/>
                </a:solidFill>
                <a:latin typeface="Calibri"/>
                <a:ea typeface="Calibri"/>
                <a:cs typeface="Calibri"/>
                <a:sym typeface="Calibri"/>
              </a:rPr>
              <a:t>0000</a:t>
            </a:r>
            <a:r>
              <a:rPr b="0" lang="en-US" sz="2400">
                <a:solidFill>
                  <a:schemeClr val="folHlink"/>
                </a:solidFill>
                <a:latin typeface="Calibri"/>
                <a:ea typeface="Calibri"/>
                <a:cs typeface="Calibri"/>
                <a:sym typeface="Calibri"/>
              </a:rPr>
              <a:t>/64</a:t>
            </a:r>
            <a:r>
              <a:rPr b="0" lang="en-US" sz="2400">
                <a:solidFill>
                  <a:schemeClr val="dk1"/>
                </a:solidFill>
                <a:latin typeface="Calibri"/>
                <a:ea typeface="Calibri"/>
                <a:cs typeface="Calibri"/>
                <a:sym typeface="Calibri"/>
              </a:rPr>
              <a:t> and </a:t>
            </a:r>
            <a:r>
              <a:rPr b="0" lang="en-US" sz="2400">
                <a:solidFill>
                  <a:schemeClr val="folHlink"/>
                </a:solidFill>
                <a:latin typeface="Calibri"/>
                <a:ea typeface="Calibri"/>
                <a:cs typeface="Calibri"/>
                <a:sym typeface="Calibri"/>
              </a:rPr>
              <a:t>2000:1456:2474:</a:t>
            </a:r>
            <a:r>
              <a:rPr b="0" lang="en-US" sz="2400">
                <a:solidFill>
                  <a:srgbClr val="FF0000"/>
                </a:solidFill>
                <a:latin typeface="Calibri"/>
                <a:ea typeface="Calibri"/>
                <a:cs typeface="Calibri"/>
                <a:sym typeface="Calibri"/>
              </a:rPr>
              <a:t>0001</a:t>
            </a:r>
            <a:r>
              <a:rPr b="0" lang="en-US" sz="2400">
                <a:solidFill>
                  <a:schemeClr val="folHlink"/>
                </a:solidFill>
                <a:latin typeface="Calibri"/>
                <a:ea typeface="Calibri"/>
                <a:cs typeface="Calibri"/>
                <a:sym typeface="Calibri"/>
              </a:rPr>
              <a:t>/64</a:t>
            </a:r>
            <a:r>
              <a:rPr b="0" lang="en-US" sz="2400">
                <a:solidFill>
                  <a:schemeClr val="dk1"/>
                </a:solidFill>
                <a:latin typeface="Calibri"/>
                <a:ea typeface="Calibri"/>
                <a:cs typeface="Calibri"/>
                <a:sym typeface="Calibri"/>
              </a:rPr>
              <a:t>.</a:t>
            </a:r>
            <a:endParaRPr/>
          </a:p>
        </p:txBody>
      </p:sp>
      <p:sp>
        <p:nvSpPr>
          <p:cNvPr id="4383" name="Google Shape;4383;p98"/>
          <p:cNvSpPr txBox="1"/>
          <p:nvPr/>
        </p:nvSpPr>
        <p:spPr>
          <a:xfrm>
            <a:off x="267736" y="4069842"/>
            <a:ext cx="11325381" cy="238526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An organization is assigned the block </a:t>
            </a:r>
            <a:r>
              <a:rPr b="1" lang="en-US" sz="2400">
                <a:solidFill>
                  <a:schemeClr val="folHlink"/>
                </a:solidFill>
                <a:latin typeface="Calibri"/>
                <a:ea typeface="Calibri"/>
                <a:cs typeface="Calibri"/>
                <a:sym typeface="Calibri"/>
              </a:rPr>
              <a:t>2000:1456:2474/48</a:t>
            </a:r>
            <a:r>
              <a:rPr b="1" lang="en-US" sz="2400">
                <a:solidFill>
                  <a:schemeClr val="dk1"/>
                </a:solidFill>
                <a:latin typeface="Calibri"/>
                <a:ea typeface="Calibri"/>
                <a:cs typeface="Calibri"/>
                <a:sym typeface="Calibri"/>
              </a:rPr>
              <a:t>. What is the IPv6 address of an interface in the third subnet if the IEEE physical address of the computer is </a:t>
            </a:r>
            <a:r>
              <a:rPr b="1" lang="en-US" sz="2400">
                <a:solidFill>
                  <a:schemeClr val="folHlink"/>
                </a:solidFill>
                <a:latin typeface="Calibri"/>
                <a:ea typeface="Calibri"/>
                <a:cs typeface="Calibri"/>
                <a:sym typeface="Calibri"/>
              </a:rPr>
              <a:t>(F5-A9-23-14-7A-D2)</a:t>
            </a:r>
            <a:r>
              <a:rPr b="1" baseline="-25000" lang="en-US" sz="2400">
                <a:solidFill>
                  <a:schemeClr val="folHlink"/>
                </a:solidFill>
                <a:latin typeface="Calibri"/>
                <a:ea typeface="Calibri"/>
                <a:cs typeface="Calibri"/>
                <a:sym typeface="Calibri"/>
              </a:rPr>
              <a:t>16</a:t>
            </a:r>
            <a:r>
              <a:rPr b="1" lang="en-US" sz="2400">
                <a:solidFill>
                  <a:schemeClr val="dk1"/>
                </a:solidFill>
                <a:latin typeface="Calibri"/>
                <a:ea typeface="Calibri"/>
                <a:cs typeface="Calibri"/>
                <a:sym typeface="Calibri"/>
              </a:rPr>
              <a:t>?</a:t>
            </a:r>
            <a:endParaRPr/>
          </a:p>
          <a:p>
            <a:pPr indent="0" lvl="0" marL="0" marR="0" rtl="0" algn="just">
              <a:spcBef>
                <a:spcPts val="600"/>
              </a:spcBef>
              <a:spcAft>
                <a:spcPts val="0"/>
              </a:spcAft>
              <a:buNone/>
            </a:pPr>
            <a:r>
              <a:rPr b="1" i="1" lang="en-US" sz="2400">
                <a:solidFill>
                  <a:schemeClr val="hlink"/>
                </a:solidFill>
                <a:latin typeface="Calibri"/>
                <a:ea typeface="Calibri"/>
                <a:cs typeface="Calibri"/>
                <a:sym typeface="Calibri"/>
              </a:rPr>
              <a:t>Solution</a:t>
            </a:r>
            <a:endParaRPr/>
          </a:p>
          <a:p>
            <a:pPr indent="0" lvl="0" marL="0" marR="0" rtl="0" algn="l">
              <a:spcBef>
                <a:spcPts val="0"/>
              </a:spcBef>
              <a:spcAft>
                <a:spcPts val="0"/>
              </a:spcAft>
              <a:buNone/>
            </a:pPr>
            <a:r>
              <a:rPr b="0" lang="en-US" sz="2400">
                <a:solidFill>
                  <a:schemeClr val="dk1"/>
                </a:solidFill>
                <a:latin typeface="Calibri"/>
                <a:ea typeface="Calibri"/>
                <a:cs typeface="Calibri"/>
                <a:sym typeface="Calibri"/>
              </a:rPr>
              <a:t>The interface identifier is </a:t>
            </a:r>
            <a:r>
              <a:rPr b="0" lang="en-US" sz="2400">
                <a:solidFill>
                  <a:schemeClr val="folHlink"/>
                </a:solidFill>
                <a:latin typeface="Calibri"/>
                <a:ea typeface="Calibri"/>
                <a:cs typeface="Calibri"/>
                <a:sym typeface="Calibri"/>
              </a:rPr>
              <a:t>F7A9:23FF:FE14:7AD2</a:t>
            </a:r>
            <a:r>
              <a:rPr b="0" lang="en-US" sz="2400">
                <a:solidFill>
                  <a:schemeClr val="dk1"/>
                </a:solidFill>
                <a:latin typeface="Calibri"/>
                <a:ea typeface="Calibri"/>
                <a:cs typeface="Calibri"/>
                <a:sym typeface="Calibri"/>
              </a:rPr>
              <a:t>. If we add this identifier to the global prefix and the subnet identifier, we get: </a:t>
            </a:r>
            <a:r>
              <a:rPr b="0" lang="en-US" sz="2400">
                <a:solidFill>
                  <a:schemeClr val="folHlink"/>
                </a:solidFill>
                <a:latin typeface="Calibri"/>
                <a:ea typeface="Calibri"/>
                <a:cs typeface="Calibri"/>
                <a:sym typeface="Calibri"/>
              </a:rPr>
              <a:t>2000:1456:2474:</a:t>
            </a:r>
            <a:r>
              <a:rPr b="0" lang="en-US" sz="2400">
                <a:solidFill>
                  <a:srgbClr val="FF0000"/>
                </a:solidFill>
                <a:latin typeface="Calibri"/>
                <a:ea typeface="Calibri"/>
                <a:cs typeface="Calibri"/>
                <a:sym typeface="Calibri"/>
              </a:rPr>
              <a:t>0002</a:t>
            </a:r>
            <a:r>
              <a:rPr b="0" lang="en-US" sz="2400">
                <a:solidFill>
                  <a:schemeClr val="folHlink"/>
                </a:solidFill>
                <a:latin typeface="Calibri"/>
                <a:ea typeface="Calibri"/>
                <a:cs typeface="Calibri"/>
                <a:sym typeface="Calibri"/>
              </a:rPr>
              <a:t>:F7A9:23FF:FE14:7AD2/128</a:t>
            </a:r>
            <a:endParaRPr b="0" sz="2400">
              <a:solidFill>
                <a:schemeClr val="folHlink"/>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pic>
        <p:nvPicPr>
          <p:cNvPr descr="A close up of a logo&#10;&#10;Description automatically generated" id="4388" name="Google Shape;4388;p99"/>
          <p:cNvPicPr preferRelativeResize="0"/>
          <p:nvPr/>
        </p:nvPicPr>
        <p:blipFill rotWithShape="1">
          <a:blip r:embed="rId3">
            <a:alphaModFix/>
          </a:blip>
          <a:srcRect b="0" l="0" r="0" t="0"/>
          <a:stretch/>
        </p:blipFill>
        <p:spPr>
          <a:xfrm>
            <a:off x="10659519" y="469890"/>
            <a:ext cx="933598" cy="1398963"/>
          </a:xfrm>
          <a:prstGeom prst="rect">
            <a:avLst/>
          </a:prstGeom>
          <a:noFill/>
          <a:ln>
            <a:noFill/>
          </a:ln>
        </p:spPr>
      </p:pic>
      <p:cxnSp>
        <p:nvCxnSpPr>
          <p:cNvPr id="4389" name="Google Shape;4389;p9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390" name="Google Shape;4390;p9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alibri"/>
                <a:ea typeface="Calibri"/>
                <a:cs typeface="Calibri"/>
                <a:sym typeface="Calibri"/>
              </a:rPr>
              <a:t>COMPUTER NETWORKS</a:t>
            </a:r>
            <a:endParaRPr/>
          </a:p>
        </p:txBody>
      </p:sp>
      <p:sp>
        <p:nvSpPr>
          <p:cNvPr id="4391" name="Google Shape;4391;p9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55A11"/>
                </a:solidFill>
                <a:latin typeface="Calibri"/>
                <a:ea typeface="Calibri"/>
                <a:cs typeface="Calibri"/>
                <a:sym typeface="Calibri"/>
              </a:rPr>
              <a:t>Autoconfiguration</a:t>
            </a:r>
            <a:endParaRPr/>
          </a:p>
        </p:txBody>
      </p:sp>
      <p:sp>
        <p:nvSpPr>
          <p:cNvPr id="4392" name="Google Shape;4392;p99"/>
          <p:cNvSpPr txBox="1"/>
          <p:nvPr/>
        </p:nvSpPr>
        <p:spPr>
          <a:xfrm>
            <a:off x="279780" y="1637912"/>
            <a:ext cx="11313337" cy="4693593"/>
          </a:xfrm>
          <a:prstGeom prst="rect">
            <a:avLst/>
          </a:prstGeom>
          <a:noFill/>
          <a:ln>
            <a:noFill/>
          </a:ln>
        </p:spPr>
        <p:txBody>
          <a:bodyPr anchorCtr="0" anchor="t" bIns="45700" lIns="91425" spcFirstLastPara="1" rIns="91425" wrap="square" tIns="45700">
            <a:spAutoFit/>
          </a:bodyPr>
          <a:lstStyle/>
          <a:p>
            <a:pPr indent="-341313" lvl="1" marL="471488" marR="0" rtl="0" algn="l">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In IPv6, a host can also configure itself (DHCP can still be used to allocate an IPv6 address to a host.)</a:t>
            </a:r>
            <a:endParaRPr/>
          </a:p>
          <a:p>
            <a:pPr indent="-457200" lvl="2" marL="1044575" marR="0" rtl="0" algn="l">
              <a:spcBef>
                <a:spcPts val="600"/>
              </a:spcBef>
              <a:spcAft>
                <a:spcPts val="0"/>
              </a:spcAft>
              <a:buClr>
                <a:srgbClr val="0000A3"/>
              </a:buClr>
              <a:buSzPts val="2400"/>
              <a:buFont typeface="Calibri"/>
              <a:buAutoNum type="arabicPeriod"/>
            </a:pPr>
            <a:r>
              <a:rPr b="0" i="0" lang="en-US" sz="2400" u="none" cap="none" strike="noStrike">
                <a:solidFill>
                  <a:srgbClr val="000000"/>
                </a:solidFill>
                <a:latin typeface="Calibri"/>
                <a:ea typeface="Calibri"/>
                <a:cs typeface="Calibri"/>
                <a:sym typeface="Calibri"/>
              </a:rPr>
              <a:t>The host first creates a </a:t>
            </a:r>
            <a:r>
              <a:rPr b="1" i="0" lang="en-US" sz="2400" u="none" cap="none" strike="noStrike">
                <a:solidFill>
                  <a:srgbClr val="000000"/>
                </a:solidFill>
                <a:latin typeface="Calibri"/>
                <a:ea typeface="Calibri"/>
                <a:cs typeface="Calibri"/>
                <a:sym typeface="Calibri"/>
              </a:rPr>
              <a:t>link local address </a:t>
            </a:r>
            <a:r>
              <a:rPr b="0" i="0" lang="en-US" sz="2400" u="none" cap="none" strike="noStrike">
                <a:solidFill>
                  <a:srgbClr val="000000"/>
                </a:solidFill>
                <a:latin typeface="Calibri"/>
                <a:ea typeface="Calibri"/>
                <a:cs typeface="Calibri"/>
                <a:sym typeface="Calibri"/>
              </a:rPr>
              <a:t>for itself. </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10-bit link local prefix (1111 1110 10) + 54 zeros + 64-bit interface identifier.</a:t>
            </a:r>
            <a:endParaRPr/>
          </a:p>
          <a:p>
            <a:pPr indent="-457200" lvl="2" marL="1044575" marR="0" rtl="0" algn="l">
              <a:spcBef>
                <a:spcPts val="600"/>
              </a:spcBef>
              <a:spcAft>
                <a:spcPts val="0"/>
              </a:spcAft>
              <a:buClr>
                <a:srgbClr val="0000A3"/>
              </a:buClr>
              <a:buSzPts val="2400"/>
              <a:buFont typeface="Calibri"/>
              <a:buAutoNum type="arabicPeriod"/>
            </a:pPr>
            <a:r>
              <a:rPr b="0" i="0" lang="en-US" sz="2400" u="none" cap="none" strike="noStrike">
                <a:solidFill>
                  <a:srgbClr val="000000"/>
                </a:solidFill>
                <a:latin typeface="Calibri"/>
                <a:ea typeface="Calibri"/>
                <a:cs typeface="Calibri"/>
                <a:sym typeface="Calibri"/>
              </a:rPr>
              <a:t>The host then tests to see if this link local address is unique.</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64-bit interface identifier is supposed to be unique (high probability)</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To confirm, sends a </a:t>
            </a:r>
            <a:r>
              <a:rPr b="0" i="1" lang="en-US" sz="2400" u="none" cap="none" strike="noStrike">
                <a:solidFill>
                  <a:srgbClr val="000000"/>
                </a:solidFill>
                <a:latin typeface="Calibri"/>
                <a:ea typeface="Calibri"/>
                <a:cs typeface="Calibri"/>
                <a:sym typeface="Calibri"/>
              </a:rPr>
              <a:t>neighbor solicitation message</a:t>
            </a:r>
            <a:r>
              <a:rPr b="0" i="0" lang="en-US" sz="2400" u="none" cap="none" strike="noStrike">
                <a:solidFill>
                  <a:srgbClr val="000000"/>
                </a:solidFill>
                <a:latin typeface="Calibri"/>
                <a:ea typeface="Calibri"/>
                <a:cs typeface="Calibri"/>
                <a:sym typeface="Calibri"/>
              </a:rPr>
              <a:t>, and waits for </a:t>
            </a:r>
            <a:r>
              <a:rPr b="0" i="1" lang="en-US" sz="2400" u="none" cap="none" strike="noStrike">
                <a:solidFill>
                  <a:srgbClr val="000000"/>
                </a:solidFill>
                <a:latin typeface="Calibri"/>
                <a:ea typeface="Calibri"/>
                <a:cs typeface="Calibri"/>
                <a:sym typeface="Calibri"/>
              </a:rPr>
              <a:t>neighbor advertisement message</a:t>
            </a:r>
            <a:r>
              <a:rPr b="0" i="0" lang="en-US" sz="2400" u="none" cap="none" strike="noStrike">
                <a:solidFill>
                  <a:srgbClr val="000000"/>
                </a:solidFill>
                <a:latin typeface="Calibri"/>
                <a:ea typeface="Calibri"/>
                <a:cs typeface="Calibri"/>
                <a:sym typeface="Calibri"/>
              </a:rPr>
              <a:t>. Fails -&gt; DHCP.</a:t>
            </a:r>
            <a:endParaRPr/>
          </a:p>
          <a:p>
            <a:pPr indent="-457200" lvl="2" marL="1044575" marR="0" rtl="0" algn="l">
              <a:spcBef>
                <a:spcPts val="600"/>
              </a:spcBef>
              <a:spcAft>
                <a:spcPts val="0"/>
              </a:spcAft>
              <a:buClr>
                <a:srgbClr val="0000A3"/>
              </a:buClr>
              <a:buSzPts val="2400"/>
              <a:buFont typeface="Calibri"/>
              <a:buAutoNum type="arabicPeriod"/>
            </a:pPr>
            <a:r>
              <a:rPr b="0" i="0" lang="en-US" sz="2400" u="none" cap="none" strike="noStrike">
                <a:solidFill>
                  <a:srgbClr val="000000"/>
                </a:solidFill>
                <a:latin typeface="Calibri"/>
                <a:ea typeface="Calibri"/>
                <a:cs typeface="Calibri"/>
                <a:sym typeface="Calibri"/>
              </a:rPr>
              <a:t>Pass -&gt; host stores this address as its link-local address (for private communication), prepare its global unicast address.</a:t>
            </a:r>
            <a:endParaRPr/>
          </a:p>
          <a:p>
            <a:pPr indent="-341313" lvl="3" marL="1385888" marR="0" rtl="0" algn="l">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Sends a </a:t>
            </a:r>
            <a:r>
              <a:rPr b="0" i="1" lang="en-US" sz="2400" u="none" cap="none" strike="noStrike">
                <a:solidFill>
                  <a:srgbClr val="000000"/>
                </a:solidFill>
                <a:latin typeface="Calibri"/>
                <a:ea typeface="Calibri"/>
                <a:cs typeface="Calibri"/>
                <a:sym typeface="Calibri"/>
              </a:rPr>
              <a:t>router solicitation message</a:t>
            </a:r>
            <a:r>
              <a:rPr b="0" i="0" lang="en-US" sz="2400" u="none" cap="none" strike="noStrike">
                <a:solidFill>
                  <a:srgbClr val="000000"/>
                </a:solidFill>
                <a:latin typeface="Calibri"/>
                <a:ea typeface="Calibri"/>
                <a:cs typeface="Calibri"/>
                <a:sym typeface="Calibri"/>
              </a:rPr>
              <a:t>, receives a </a:t>
            </a:r>
            <a:r>
              <a:rPr b="0" i="1" lang="en-US" sz="2400" u="none" cap="none" strike="noStrike">
                <a:solidFill>
                  <a:srgbClr val="000000"/>
                </a:solidFill>
                <a:latin typeface="Calibri"/>
                <a:ea typeface="Calibri"/>
                <a:cs typeface="Calibri"/>
                <a:sym typeface="Calibri"/>
              </a:rPr>
              <a:t>router advertisement message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2020-06-03T14:19:11Z</dcterms:created>
  <dc:creator>Krishna Venkataram</dc:creator>
</cp:coreProperties>
</file>